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38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39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52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53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54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55.xml" ContentType="application/vnd.openxmlformats-officedocument.presentationml.notesSlide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304" r:id="rId13"/>
    <p:sldId id="268" r:id="rId14"/>
    <p:sldId id="305" r:id="rId15"/>
    <p:sldId id="269" r:id="rId16"/>
    <p:sldId id="306" r:id="rId17"/>
    <p:sldId id="270" r:id="rId18"/>
    <p:sldId id="307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308" r:id="rId33"/>
    <p:sldId id="284" r:id="rId34"/>
    <p:sldId id="309" r:id="rId35"/>
    <p:sldId id="285" r:id="rId36"/>
    <p:sldId id="310" r:id="rId37"/>
    <p:sldId id="286" r:id="rId38"/>
    <p:sldId id="311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312" r:id="rId50"/>
    <p:sldId id="297" r:id="rId51"/>
    <p:sldId id="313" r:id="rId52"/>
    <p:sldId id="298" r:id="rId53"/>
    <p:sldId id="314" r:id="rId54"/>
    <p:sldId id="299" r:id="rId55"/>
    <p:sldId id="315" r:id="rId56"/>
    <p:sldId id="300" r:id="rId57"/>
    <p:sldId id="316" r:id="rId58"/>
    <p:sldId id="317" r:id="rId59"/>
    <p:sldId id="318" r:id="rId60"/>
    <p:sldId id="319" r:id="rId61"/>
    <p:sldId id="320" r:id="rId62"/>
    <p:sldId id="302" r:id="rId63"/>
    <p:sldId id="321" r:id="rId64"/>
  </p:sldIdLst>
  <p:sldSz cx="9144000" cy="6858000" type="screen4x3"/>
  <p:notesSz cx="6858000" cy="9144000"/>
  <p:custDataLst>
    <p:tags r:id="rId6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888C65-83E3-4494-9CFF-C811C757EB6C}" v="2" dt="2025-10-06T12:58:41.0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061" autoAdjust="0"/>
  </p:normalViewPr>
  <p:slideViewPr>
    <p:cSldViewPr snapToGrid="0" snapToObjects="1">
      <p:cViewPr varScale="1">
        <p:scale>
          <a:sx n="48" d="100"/>
          <a:sy n="48" d="100"/>
        </p:scale>
        <p:origin x="1651" y="26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18FCA-578E-49D3-BCA2-B25E1DCDB8FE}" type="doc">
      <dgm:prSet loTypeId="urn:microsoft.com/office/officeart/2005/8/layout/hierarchy1" loCatId="hierarchy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1E19437-37D1-4129-B5D5-3A355CAFBB0A}">
      <dgm:prSet/>
      <dgm:spPr/>
      <dgm:t>
        <a:bodyPr/>
        <a:lstStyle/>
        <a:p>
          <a:r>
            <a:rPr lang="tr-TR"/>
            <a:t>Tüm araştırmalara rağmen yabancı hukukun olaya ilişkin hükümleri tespit edilemezse: Türk hukuku uygulanır (m.2/2).</a:t>
          </a:r>
          <a:endParaRPr lang="en-US"/>
        </a:p>
      </dgm:t>
    </dgm:pt>
    <dgm:pt modelId="{4B8A4BD3-0ADD-4022-A357-63EC64C9E62F}" type="parTrans" cxnId="{D2CF5B6F-E346-4216-9CFE-082BBA614D38}">
      <dgm:prSet/>
      <dgm:spPr/>
      <dgm:t>
        <a:bodyPr/>
        <a:lstStyle/>
        <a:p>
          <a:endParaRPr lang="en-US"/>
        </a:p>
      </dgm:t>
    </dgm:pt>
    <dgm:pt modelId="{43DF1FA0-81F5-4B27-8FB5-456733ED7685}" type="sibTrans" cxnId="{D2CF5B6F-E346-4216-9CFE-082BBA614D38}">
      <dgm:prSet/>
      <dgm:spPr/>
      <dgm:t>
        <a:bodyPr/>
        <a:lstStyle/>
        <a:p>
          <a:endParaRPr lang="en-US"/>
        </a:p>
      </dgm:t>
    </dgm:pt>
    <dgm:pt modelId="{3E84532E-80DD-49A1-902C-C298ADC9DC9A}">
      <dgm:prSet/>
      <dgm:spPr/>
      <dgm:t>
        <a:bodyPr/>
        <a:lstStyle/>
        <a:p>
          <a:r>
            <a:rPr lang="tr-TR"/>
            <a:t>Pratikte nadir; ör. diplomatik ilişkilerin kesilmesi gibi hallerde ortaya çıkabilir.</a:t>
          </a:r>
          <a:endParaRPr lang="en-US"/>
        </a:p>
      </dgm:t>
    </dgm:pt>
    <dgm:pt modelId="{C1E46B4F-FAC6-4AB2-B688-924565C6BC70}" type="parTrans" cxnId="{6604A9E9-6187-4CDF-854F-5E45BEDFE597}">
      <dgm:prSet/>
      <dgm:spPr/>
      <dgm:t>
        <a:bodyPr/>
        <a:lstStyle/>
        <a:p>
          <a:endParaRPr lang="en-US"/>
        </a:p>
      </dgm:t>
    </dgm:pt>
    <dgm:pt modelId="{ECCE7543-0148-4E4F-94AA-0AA88037BA72}" type="sibTrans" cxnId="{6604A9E9-6187-4CDF-854F-5E45BEDFE597}">
      <dgm:prSet/>
      <dgm:spPr/>
      <dgm:t>
        <a:bodyPr/>
        <a:lstStyle/>
        <a:p>
          <a:endParaRPr lang="en-US"/>
        </a:p>
      </dgm:t>
    </dgm:pt>
    <dgm:pt modelId="{764E690B-C3D0-4660-9105-138BB4DB3E13}" type="pres">
      <dgm:prSet presAssocID="{EB918FCA-578E-49D3-BCA2-B25E1DCDB8F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9346787-A369-43D9-BAF2-B0E954ECEFB4}" type="pres">
      <dgm:prSet presAssocID="{C1E19437-37D1-4129-B5D5-3A355CAFBB0A}" presName="hierRoot1" presStyleCnt="0"/>
      <dgm:spPr/>
    </dgm:pt>
    <dgm:pt modelId="{E638C5A3-B2F6-41D7-83B6-7FB381DF1D78}" type="pres">
      <dgm:prSet presAssocID="{C1E19437-37D1-4129-B5D5-3A355CAFBB0A}" presName="composite" presStyleCnt="0"/>
      <dgm:spPr/>
    </dgm:pt>
    <dgm:pt modelId="{D39A22AE-7142-41DA-AE48-BC754E4173C4}" type="pres">
      <dgm:prSet presAssocID="{C1E19437-37D1-4129-B5D5-3A355CAFBB0A}" presName="background" presStyleLbl="node0" presStyleIdx="0" presStyleCnt="2"/>
      <dgm:spPr/>
    </dgm:pt>
    <dgm:pt modelId="{7C5206EA-579B-41A4-8820-969C10DEB57C}" type="pres">
      <dgm:prSet presAssocID="{C1E19437-37D1-4129-B5D5-3A355CAFBB0A}" presName="text" presStyleLbl="fgAcc0" presStyleIdx="0" presStyleCnt="2">
        <dgm:presLayoutVars>
          <dgm:chPref val="3"/>
        </dgm:presLayoutVars>
      </dgm:prSet>
      <dgm:spPr/>
    </dgm:pt>
    <dgm:pt modelId="{933B922B-493E-4E29-A6DF-46151D5AAC9F}" type="pres">
      <dgm:prSet presAssocID="{C1E19437-37D1-4129-B5D5-3A355CAFBB0A}" presName="hierChild2" presStyleCnt="0"/>
      <dgm:spPr/>
    </dgm:pt>
    <dgm:pt modelId="{D6645D1E-100D-46D1-A666-D50B048F1716}" type="pres">
      <dgm:prSet presAssocID="{3E84532E-80DD-49A1-902C-C298ADC9DC9A}" presName="hierRoot1" presStyleCnt="0"/>
      <dgm:spPr/>
    </dgm:pt>
    <dgm:pt modelId="{FD52F476-C3C1-452A-AFE3-FBAB83E2245B}" type="pres">
      <dgm:prSet presAssocID="{3E84532E-80DD-49A1-902C-C298ADC9DC9A}" presName="composite" presStyleCnt="0"/>
      <dgm:spPr/>
    </dgm:pt>
    <dgm:pt modelId="{742A824C-45E8-46B4-9328-3244529960FD}" type="pres">
      <dgm:prSet presAssocID="{3E84532E-80DD-49A1-902C-C298ADC9DC9A}" presName="background" presStyleLbl="node0" presStyleIdx="1" presStyleCnt="2"/>
      <dgm:spPr/>
    </dgm:pt>
    <dgm:pt modelId="{48268E09-BF1A-4035-AB04-9BC971020585}" type="pres">
      <dgm:prSet presAssocID="{3E84532E-80DD-49A1-902C-C298ADC9DC9A}" presName="text" presStyleLbl="fgAcc0" presStyleIdx="1" presStyleCnt="2">
        <dgm:presLayoutVars>
          <dgm:chPref val="3"/>
        </dgm:presLayoutVars>
      </dgm:prSet>
      <dgm:spPr/>
    </dgm:pt>
    <dgm:pt modelId="{0F3011E5-AFE5-499F-B087-F63909BCFA36}" type="pres">
      <dgm:prSet presAssocID="{3E84532E-80DD-49A1-902C-C298ADC9DC9A}" presName="hierChild2" presStyleCnt="0"/>
      <dgm:spPr/>
    </dgm:pt>
  </dgm:ptLst>
  <dgm:cxnLst>
    <dgm:cxn modelId="{D3ABFE2B-36B3-4754-9E41-9049D70C0CD0}" type="presOf" srcId="{3E84532E-80DD-49A1-902C-C298ADC9DC9A}" destId="{48268E09-BF1A-4035-AB04-9BC971020585}" srcOrd="0" destOrd="0" presId="urn:microsoft.com/office/officeart/2005/8/layout/hierarchy1"/>
    <dgm:cxn modelId="{D2CF5B6F-E346-4216-9CFE-082BBA614D38}" srcId="{EB918FCA-578E-49D3-BCA2-B25E1DCDB8FE}" destId="{C1E19437-37D1-4129-B5D5-3A355CAFBB0A}" srcOrd="0" destOrd="0" parTransId="{4B8A4BD3-0ADD-4022-A357-63EC64C9E62F}" sibTransId="{43DF1FA0-81F5-4B27-8FB5-456733ED7685}"/>
    <dgm:cxn modelId="{DF3B8694-E0AE-416C-BE6D-821E84D2ACBE}" type="presOf" srcId="{C1E19437-37D1-4129-B5D5-3A355CAFBB0A}" destId="{7C5206EA-579B-41A4-8820-969C10DEB57C}" srcOrd="0" destOrd="0" presId="urn:microsoft.com/office/officeart/2005/8/layout/hierarchy1"/>
    <dgm:cxn modelId="{78B155A0-DBE5-4AA0-9A41-7C3EBC8B1524}" type="presOf" srcId="{EB918FCA-578E-49D3-BCA2-B25E1DCDB8FE}" destId="{764E690B-C3D0-4660-9105-138BB4DB3E13}" srcOrd="0" destOrd="0" presId="urn:microsoft.com/office/officeart/2005/8/layout/hierarchy1"/>
    <dgm:cxn modelId="{6604A9E9-6187-4CDF-854F-5E45BEDFE597}" srcId="{EB918FCA-578E-49D3-BCA2-B25E1DCDB8FE}" destId="{3E84532E-80DD-49A1-902C-C298ADC9DC9A}" srcOrd="1" destOrd="0" parTransId="{C1E46B4F-FAC6-4AB2-B688-924565C6BC70}" sibTransId="{ECCE7543-0148-4E4F-94AA-0AA88037BA72}"/>
    <dgm:cxn modelId="{7BF43FFF-4290-4E3A-AB09-DEE81E6A6C6B}" type="presParOf" srcId="{764E690B-C3D0-4660-9105-138BB4DB3E13}" destId="{39346787-A369-43D9-BAF2-B0E954ECEFB4}" srcOrd="0" destOrd="0" presId="urn:microsoft.com/office/officeart/2005/8/layout/hierarchy1"/>
    <dgm:cxn modelId="{ABB1EB8B-2CF8-4446-89F1-551781F2F0B7}" type="presParOf" srcId="{39346787-A369-43D9-BAF2-B0E954ECEFB4}" destId="{E638C5A3-B2F6-41D7-83B6-7FB381DF1D78}" srcOrd="0" destOrd="0" presId="urn:microsoft.com/office/officeart/2005/8/layout/hierarchy1"/>
    <dgm:cxn modelId="{A9CBD7DD-5CA7-4977-AE72-88C97F184479}" type="presParOf" srcId="{E638C5A3-B2F6-41D7-83B6-7FB381DF1D78}" destId="{D39A22AE-7142-41DA-AE48-BC754E4173C4}" srcOrd="0" destOrd="0" presId="urn:microsoft.com/office/officeart/2005/8/layout/hierarchy1"/>
    <dgm:cxn modelId="{4D5696E2-6606-44AB-90D2-EC5C908BB50E}" type="presParOf" srcId="{E638C5A3-B2F6-41D7-83B6-7FB381DF1D78}" destId="{7C5206EA-579B-41A4-8820-969C10DEB57C}" srcOrd="1" destOrd="0" presId="urn:microsoft.com/office/officeart/2005/8/layout/hierarchy1"/>
    <dgm:cxn modelId="{E370E141-57F8-47BE-9BA9-3D39608FB5EE}" type="presParOf" srcId="{39346787-A369-43D9-BAF2-B0E954ECEFB4}" destId="{933B922B-493E-4E29-A6DF-46151D5AAC9F}" srcOrd="1" destOrd="0" presId="urn:microsoft.com/office/officeart/2005/8/layout/hierarchy1"/>
    <dgm:cxn modelId="{FAC5D13D-8140-4293-9DC5-DA5E2666B3FF}" type="presParOf" srcId="{764E690B-C3D0-4660-9105-138BB4DB3E13}" destId="{D6645D1E-100D-46D1-A666-D50B048F1716}" srcOrd="1" destOrd="0" presId="urn:microsoft.com/office/officeart/2005/8/layout/hierarchy1"/>
    <dgm:cxn modelId="{3CAD1329-41F2-4FAD-963C-171CFE129CB4}" type="presParOf" srcId="{D6645D1E-100D-46D1-A666-D50B048F1716}" destId="{FD52F476-C3C1-452A-AFE3-FBAB83E2245B}" srcOrd="0" destOrd="0" presId="urn:microsoft.com/office/officeart/2005/8/layout/hierarchy1"/>
    <dgm:cxn modelId="{D86F5440-C781-48CD-9379-BD787CD50B73}" type="presParOf" srcId="{FD52F476-C3C1-452A-AFE3-FBAB83E2245B}" destId="{742A824C-45E8-46B4-9328-3244529960FD}" srcOrd="0" destOrd="0" presId="urn:microsoft.com/office/officeart/2005/8/layout/hierarchy1"/>
    <dgm:cxn modelId="{C4D3D2BD-D5E2-4CF4-BA98-B6D1BA10BED0}" type="presParOf" srcId="{FD52F476-C3C1-452A-AFE3-FBAB83E2245B}" destId="{48268E09-BF1A-4035-AB04-9BC971020585}" srcOrd="1" destOrd="0" presId="urn:microsoft.com/office/officeart/2005/8/layout/hierarchy1"/>
    <dgm:cxn modelId="{43230377-7083-4B53-8A3A-2E7813259D3A}" type="presParOf" srcId="{D6645D1E-100D-46D1-A666-D50B048F1716}" destId="{0F3011E5-AFE5-499F-B087-F63909BCFA3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3690A3B-3914-4A16-A520-96FC05E77FE7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BAE4848-26A3-4523-9F1A-7639C9DE4462}">
      <dgm:prSet/>
      <dgm:spPr/>
      <dgm:t>
        <a:bodyPr/>
        <a:lstStyle/>
        <a:p>
          <a:r>
            <a:rPr lang="en-US"/>
            <a:t>Yabancı statü kararları (inşai) kendi hukukundan kesinlik gücü alır; ispat edildiğinde etkileri dikkate alınabilir.</a:t>
          </a:r>
        </a:p>
      </dgm:t>
    </dgm:pt>
    <dgm:pt modelId="{36A732DB-2163-47B8-A4AE-71C0C6F86FB6}" type="parTrans" cxnId="{65977ED5-457B-41CE-8A36-CCF6143DFCDB}">
      <dgm:prSet/>
      <dgm:spPr/>
      <dgm:t>
        <a:bodyPr/>
        <a:lstStyle/>
        <a:p>
          <a:endParaRPr lang="en-US"/>
        </a:p>
      </dgm:t>
    </dgm:pt>
    <dgm:pt modelId="{7C2C622C-F4B1-4C54-8EB4-CABFFD294156}" type="sibTrans" cxnId="{65977ED5-457B-41CE-8A36-CCF6143DFCDB}">
      <dgm:prSet/>
      <dgm:spPr/>
      <dgm:t>
        <a:bodyPr/>
        <a:lstStyle/>
        <a:p>
          <a:endParaRPr lang="en-US"/>
        </a:p>
      </dgm:t>
    </dgm:pt>
    <dgm:pt modelId="{955E0BD6-2EAF-48B2-8131-D5CCAA3FDAD2}">
      <dgm:prSet/>
      <dgm:spPr/>
      <dgm:t>
        <a:bodyPr/>
        <a:lstStyle/>
        <a:p>
          <a:r>
            <a:rPr lang="en-US"/>
            <a:t>Türkiye’de nüfus/sicil üzerinde değişiklik isteniyorsa, tanıma veya Türk mahkemesinde sonuç doğuracak karar gerekir (MÖHUK m.58; HMK m.165 bekletme imkânı).</a:t>
          </a:r>
        </a:p>
      </dgm:t>
    </dgm:pt>
    <dgm:pt modelId="{8F8A8410-8D6D-4F2D-9365-C0885E23B3A5}" type="parTrans" cxnId="{C094B55A-471F-422F-87E0-179539E0A356}">
      <dgm:prSet/>
      <dgm:spPr/>
      <dgm:t>
        <a:bodyPr/>
        <a:lstStyle/>
        <a:p>
          <a:endParaRPr lang="en-US"/>
        </a:p>
      </dgm:t>
    </dgm:pt>
    <dgm:pt modelId="{5287825B-D852-40B8-9DA5-F65C387B8C61}" type="sibTrans" cxnId="{C094B55A-471F-422F-87E0-179539E0A356}">
      <dgm:prSet/>
      <dgm:spPr/>
      <dgm:t>
        <a:bodyPr/>
        <a:lstStyle/>
        <a:p>
          <a:endParaRPr lang="en-US"/>
        </a:p>
      </dgm:t>
    </dgm:pt>
    <dgm:pt modelId="{EBAD8C11-7078-43BD-8B7A-42D855539750}" type="pres">
      <dgm:prSet presAssocID="{43690A3B-3914-4A16-A520-96FC05E77FE7}" presName="Name0" presStyleCnt="0">
        <dgm:presLayoutVars>
          <dgm:dir/>
          <dgm:animLvl val="lvl"/>
          <dgm:resizeHandles val="exact"/>
        </dgm:presLayoutVars>
      </dgm:prSet>
      <dgm:spPr/>
    </dgm:pt>
    <dgm:pt modelId="{DE3EA1B5-8913-4137-AE36-4A9DC31B46BC}" type="pres">
      <dgm:prSet presAssocID="{955E0BD6-2EAF-48B2-8131-D5CCAA3FDAD2}" presName="boxAndChildren" presStyleCnt="0"/>
      <dgm:spPr/>
    </dgm:pt>
    <dgm:pt modelId="{90BE8830-5689-4988-A42D-81F628DCE68F}" type="pres">
      <dgm:prSet presAssocID="{955E0BD6-2EAF-48B2-8131-D5CCAA3FDAD2}" presName="parentTextBox" presStyleLbl="node1" presStyleIdx="0" presStyleCnt="2"/>
      <dgm:spPr/>
    </dgm:pt>
    <dgm:pt modelId="{AC9771BA-5092-40B4-8937-0A6DC139C9F6}" type="pres">
      <dgm:prSet presAssocID="{7C2C622C-F4B1-4C54-8EB4-CABFFD294156}" presName="sp" presStyleCnt="0"/>
      <dgm:spPr/>
    </dgm:pt>
    <dgm:pt modelId="{F4B9259E-10EC-45D3-B6E5-8DBE9A72D93C}" type="pres">
      <dgm:prSet presAssocID="{4BAE4848-26A3-4523-9F1A-7639C9DE4462}" presName="arrowAndChildren" presStyleCnt="0"/>
      <dgm:spPr/>
    </dgm:pt>
    <dgm:pt modelId="{3EBB0900-F1C3-4E74-A141-CA5ABAFF26D7}" type="pres">
      <dgm:prSet presAssocID="{4BAE4848-26A3-4523-9F1A-7639C9DE4462}" presName="parentTextArrow" presStyleLbl="node1" presStyleIdx="1" presStyleCnt="2"/>
      <dgm:spPr/>
    </dgm:pt>
  </dgm:ptLst>
  <dgm:cxnLst>
    <dgm:cxn modelId="{0237891D-65C8-44F7-9CF1-8D62A609A14F}" type="presOf" srcId="{4BAE4848-26A3-4523-9F1A-7639C9DE4462}" destId="{3EBB0900-F1C3-4E74-A141-CA5ABAFF26D7}" srcOrd="0" destOrd="0" presId="urn:microsoft.com/office/officeart/2005/8/layout/process4"/>
    <dgm:cxn modelId="{C094B55A-471F-422F-87E0-179539E0A356}" srcId="{43690A3B-3914-4A16-A520-96FC05E77FE7}" destId="{955E0BD6-2EAF-48B2-8131-D5CCAA3FDAD2}" srcOrd="1" destOrd="0" parTransId="{8F8A8410-8D6D-4F2D-9365-C0885E23B3A5}" sibTransId="{5287825B-D852-40B8-9DA5-F65C387B8C61}"/>
    <dgm:cxn modelId="{F0D953A9-20BA-4CD4-810B-1C9B770C70AC}" type="presOf" srcId="{43690A3B-3914-4A16-A520-96FC05E77FE7}" destId="{EBAD8C11-7078-43BD-8B7A-42D855539750}" srcOrd="0" destOrd="0" presId="urn:microsoft.com/office/officeart/2005/8/layout/process4"/>
    <dgm:cxn modelId="{65977ED5-457B-41CE-8A36-CCF6143DFCDB}" srcId="{43690A3B-3914-4A16-A520-96FC05E77FE7}" destId="{4BAE4848-26A3-4523-9F1A-7639C9DE4462}" srcOrd="0" destOrd="0" parTransId="{36A732DB-2163-47B8-A4AE-71C0C6F86FB6}" sibTransId="{7C2C622C-F4B1-4C54-8EB4-CABFFD294156}"/>
    <dgm:cxn modelId="{84E739F4-8210-42DD-87BC-3673006DE3AD}" type="presOf" srcId="{955E0BD6-2EAF-48B2-8131-D5CCAA3FDAD2}" destId="{90BE8830-5689-4988-A42D-81F628DCE68F}" srcOrd="0" destOrd="0" presId="urn:microsoft.com/office/officeart/2005/8/layout/process4"/>
    <dgm:cxn modelId="{1F7006D0-113A-4BD9-BF6B-E9BB090D877A}" type="presParOf" srcId="{EBAD8C11-7078-43BD-8B7A-42D855539750}" destId="{DE3EA1B5-8913-4137-AE36-4A9DC31B46BC}" srcOrd="0" destOrd="0" presId="urn:microsoft.com/office/officeart/2005/8/layout/process4"/>
    <dgm:cxn modelId="{625DD31D-8321-4210-820C-3139ADFBFE53}" type="presParOf" srcId="{DE3EA1B5-8913-4137-AE36-4A9DC31B46BC}" destId="{90BE8830-5689-4988-A42D-81F628DCE68F}" srcOrd="0" destOrd="0" presId="urn:microsoft.com/office/officeart/2005/8/layout/process4"/>
    <dgm:cxn modelId="{5432A185-CC1B-4E34-86EC-3881F82F61AA}" type="presParOf" srcId="{EBAD8C11-7078-43BD-8B7A-42D855539750}" destId="{AC9771BA-5092-40B4-8937-0A6DC139C9F6}" srcOrd="1" destOrd="0" presId="urn:microsoft.com/office/officeart/2005/8/layout/process4"/>
    <dgm:cxn modelId="{4DDA22ED-5A8C-4036-8508-BF54138A1243}" type="presParOf" srcId="{EBAD8C11-7078-43BD-8B7A-42D855539750}" destId="{F4B9259E-10EC-45D3-B6E5-8DBE9A72D93C}" srcOrd="2" destOrd="0" presId="urn:microsoft.com/office/officeart/2005/8/layout/process4"/>
    <dgm:cxn modelId="{D81B4860-8794-454B-83F8-FAA26A551958}" type="presParOf" srcId="{F4B9259E-10EC-45D3-B6E5-8DBE9A72D93C}" destId="{3EBB0900-F1C3-4E74-A141-CA5ABAFF26D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B030407-A60E-481B-BF31-5EF0D64E5E4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4EAAE66-96EA-4333-99B1-945EC77A792C}">
      <dgm:prSet/>
      <dgm:spPr/>
      <dgm:t>
        <a:bodyPr/>
        <a:lstStyle/>
        <a:p>
          <a:r>
            <a:rPr lang="en-US"/>
            <a:t>Görev kuralları kamu düzenindendir (HMK m.1). Esas ve önsorun farklı görevli mahkemelere düşebilir.</a:t>
          </a:r>
        </a:p>
      </dgm:t>
    </dgm:pt>
    <dgm:pt modelId="{F207942E-5F53-46D6-837F-BABF65E67FC7}" type="parTrans" cxnId="{2D704323-7FAC-491E-8C0F-55A62B610117}">
      <dgm:prSet/>
      <dgm:spPr/>
      <dgm:t>
        <a:bodyPr/>
        <a:lstStyle/>
        <a:p>
          <a:endParaRPr lang="en-US"/>
        </a:p>
      </dgm:t>
    </dgm:pt>
    <dgm:pt modelId="{1ECFDD13-5282-4E44-AEEC-4904F5B78DD6}" type="sibTrans" cxnId="{2D704323-7FAC-491E-8C0F-55A62B610117}">
      <dgm:prSet/>
      <dgm:spPr/>
      <dgm:t>
        <a:bodyPr/>
        <a:lstStyle/>
        <a:p>
          <a:endParaRPr lang="en-US"/>
        </a:p>
      </dgm:t>
    </dgm:pt>
    <dgm:pt modelId="{F85EA481-3EA0-49E4-8FCD-FE06AC4BE083}">
      <dgm:prSet/>
      <dgm:spPr/>
      <dgm:t>
        <a:bodyPr/>
        <a:lstStyle/>
        <a:p>
          <a:r>
            <a:rPr lang="en-US"/>
            <a:t>Esas davaya bakan mahkeme önsorunu bekletici mesele yapabilir (HMK m.165). Bu hallerde lex causae tekniği fiilen uygulanamayabilir.</a:t>
          </a:r>
        </a:p>
      </dgm:t>
    </dgm:pt>
    <dgm:pt modelId="{CAE6F7A5-76F5-418E-95C2-446E14904BF8}" type="parTrans" cxnId="{96D512BA-2C56-4EE6-8F29-19D99ECCBFC4}">
      <dgm:prSet/>
      <dgm:spPr/>
      <dgm:t>
        <a:bodyPr/>
        <a:lstStyle/>
        <a:p>
          <a:endParaRPr lang="en-US"/>
        </a:p>
      </dgm:t>
    </dgm:pt>
    <dgm:pt modelId="{24F1B171-A212-42D3-BC6C-08E4A2B630E4}" type="sibTrans" cxnId="{96D512BA-2C56-4EE6-8F29-19D99ECCBFC4}">
      <dgm:prSet/>
      <dgm:spPr/>
      <dgm:t>
        <a:bodyPr/>
        <a:lstStyle/>
        <a:p>
          <a:endParaRPr lang="en-US"/>
        </a:p>
      </dgm:t>
    </dgm:pt>
    <dgm:pt modelId="{ADD562D9-3FAF-4187-A164-7D223A890C42}" type="pres">
      <dgm:prSet presAssocID="{7B030407-A60E-481B-BF31-5EF0D64E5E40}" presName="linear" presStyleCnt="0">
        <dgm:presLayoutVars>
          <dgm:animLvl val="lvl"/>
          <dgm:resizeHandles val="exact"/>
        </dgm:presLayoutVars>
      </dgm:prSet>
      <dgm:spPr/>
    </dgm:pt>
    <dgm:pt modelId="{76CDBADD-F7B2-4F04-8A21-1BFDB012A632}" type="pres">
      <dgm:prSet presAssocID="{94EAAE66-96EA-4333-99B1-945EC77A792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2FAA0C4-7FE5-48B7-84BB-6A7F14E2B42F}" type="pres">
      <dgm:prSet presAssocID="{1ECFDD13-5282-4E44-AEEC-4904F5B78DD6}" presName="spacer" presStyleCnt="0"/>
      <dgm:spPr/>
    </dgm:pt>
    <dgm:pt modelId="{FFBAF704-5A6D-46C5-8106-07E2A8182180}" type="pres">
      <dgm:prSet presAssocID="{F85EA481-3EA0-49E4-8FCD-FE06AC4BE08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587E701-5DC5-4855-9F98-30C100514B9D}" type="presOf" srcId="{7B030407-A60E-481B-BF31-5EF0D64E5E40}" destId="{ADD562D9-3FAF-4187-A164-7D223A890C42}" srcOrd="0" destOrd="0" presId="urn:microsoft.com/office/officeart/2005/8/layout/vList2"/>
    <dgm:cxn modelId="{E30FD104-FA13-483D-A283-310D5C36F0DF}" type="presOf" srcId="{F85EA481-3EA0-49E4-8FCD-FE06AC4BE083}" destId="{FFBAF704-5A6D-46C5-8106-07E2A8182180}" srcOrd="0" destOrd="0" presId="urn:microsoft.com/office/officeart/2005/8/layout/vList2"/>
    <dgm:cxn modelId="{2D704323-7FAC-491E-8C0F-55A62B610117}" srcId="{7B030407-A60E-481B-BF31-5EF0D64E5E40}" destId="{94EAAE66-96EA-4333-99B1-945EC77A792C}" srcOrd="0" destOrd="0" parTransId="{F207942E-5F53-46D6-837F-BABF65E67FC7}" sibTransId="{1ECFDD13-5282-4E44-AEEC-4904F5B78DD6}"/>
    <dgm:cxn modelId="{28D91E89-6961-448C-8F0A-3AD7E170855A}" type="presOf" srcId="{94EAAE66-96EA-4333-99B1-945EC77A792C}" destId="{76CDBADD-F7B2-4F04-8A21-1BFDB012A632}" srcOrd="0" destOrd="0" presId="urn:microsoft.com/office/officeart/2005/8/layout/vList2"/>
    <dgm:cxn modelId="{96D512BA-2C56-4EE6-8F29-19D99ECCBFC4}" srcId="{7B030407-A60E-481B-BF31-5EF0D64E5E40}" destId="{F85EA481-3EA0-49E4-8FCD-FE06AC4BE083}" srcOrd="1" destOrd="0" parTransId="{CAE6F7A5-76F5-418E-95C2-446E14904BF8}" sibTransId="{24F1B171-A212-42D3-BC6C-08E4A2B630E4}"/>
    <dgm:cxn modelId="{2732425F-CFAD-47C2-AF03-A8932A2C8FC5}" type="presParOf" srcId="{ADD562D9-3FAF-4187-A164-7D223A890C42}" destId="{76CDBADD-F7B2-4F04-8A21-1BFDB012A632}" srcOrd="0" destOrd="0" presId="urn:microsoft.com/office/officeart/2005/8/layout/vList2"/>
    <dgm:cxn modelId="{3427A68C-4091-4A86-9FC4-209C7CB3BF9F}" type="presParOf" srcId="{ADD562D9-3FAF-4187-A164-7D223A890C42}" destId="{32FAA0C4-7FE5-48B7-84BB-6A7F14E2B42F}" srcOrd="1" destOrd="0" presId="urn:microsoft.com/office/officeart/2005/8/layout/vList2"/>
    <dgm:cxn modelId="{5FE4EB1F-8A14-42DB-8822-02C38A3413C0}" type="presParOf" srcId="{ADD562D9-3FAF-4187-A164-7D223A890C42}" destId="{FFBAF704-5A6D-46C5-8106-07E2A818218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BBDC23-CFAD-4434-B6F7-D0B9EECF4CA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4E68AB-1E9D-4699-8063-27939EA81456}">
      <dgm:prSet/>
      <dgm:spPr/>
      <dgm:t>
        <a:bodyPr/>
        <a:lstStyle/>
        <a:p>
          <a:r>
            <a:rPr lang="en-US"/>
            <a:t>Yabancı unsurlu davada MÖHUK hükümlerini göz ardı edip doğrudan Türk maddi hukukuna göre karar vermek bozma sebebidir (HMK m.371/1‑a).</a:t>
          </a:r>
        </a:p>
      </dgm:t>
    </dgm:pt>
    <dgm:pt modelId="{37CAE20D-7518-48AA-B5A5-D4AEF77DB57E}" type="parTrans" cxnId="{720ABC07-77A5-4304-AC79-9417B420394C}">
      <dgm:prSet/>
      <dgm:spPr/>
      <dgm:t>
        <a:bodyPr/>
        <a:lstStyle/>
        <a:p>
          <a:endParaRPr lang="en-US"/>
        </a:p>
      </dgm:t>
    </dgm:pt>
    <dgm:pt modelId="{1D906B61-274E-461B-BA30-5B99244757E0}" type="sibTrans" cxnId="{720ABC07-77A5-4304-AC79-9417B420394C}">
      <dgm:prSet/>
      <dgm:spPr/>
      <dgm:t>
        <a:bodyPr/>
        <a:lstStyle/>
        <a:p>
          <a:endParaRPr lang="en-US"/>
        </a:p>
      </dgm:t>
    </dgm:pt>
    <dgm:pt modelId="{ADD1B4A7-55A7-437A-B8E8-F06B2EFFE4A7}">
      <dgm:prSet/>
      <dgm:spPr/>
      <dgm:t>
        <a:bodyPr/>
        <a:lstStyle/>
        <a:p>
          <a:r>
            <a:rPr lang="en-US"/>
            <a:t>Yabancı hukukun ‘doğru ve eksiksiz’ uygulanması da temyiz incelemesine tabidir (Yargıtay uygulaması).</a:t>
          </a:r>
        </a:p>
      </dgm:t>
    </dgm:pt>
    <dgm:pt modelId="{6A3F743C-36D9-423F-8DF7-56C082696C97}" type="parTrans" cxnId="{F130A28E-11CC-443C-8CD8-53D603FCC040}">
      <dgm:prSet/>
      <dgm:spPr/>
      <dgm:t>
        <a:bodyPr/>
        <a:lstStyle/>
        <a:p>
          <a:endParaRPr lang="en-US"/>
        </a:p>
      </dgm:t>
    </dgm:pt>
    <dgm:pt modelId="{B377C646-0488-45FE-912E-7A5AE40F5962}" type="sibTrans" cxnId="{F130A28E-11CC-443C-8CD8-53D603FCC040}">
      <dgm:prSet/>
      <dgm:spPr/>
      <dgm:t>
        <a:bodyPr/>
        <a:lstStyle/>
        <a:p>
          <a:endParaRPr lang="en-US"/>
        </a:p>
      </dgm:t>
    </dgm:pt>
    <dgm:pt modelId="{688A5752-3BD5-4DA1-A09C-C1CE6FBCFDB3}" type="pres">
      <dgm:prSet presAssocID="{65BBDC23-CFAD-4434-B6F7-D0B9EECF4CAA}" presName="linear" presStyleCnt="0">
        <dgm:presLayoutVars>
          <dgm:animLvl val="lvl"/>
          <dgm:resizeHandles val="exact"/>
        </dgm:presLayoutVars>
      </dgm:prSet>
      <dgm:spPr/>
    </dgm:pt>
    <dgm:pt modelId="{59970E16-27B5-4840-BFD2-0A69CDCAD345}" type="pres">
      <dgm:prSet presAssocID="{AE4E68AB-1E9D-4699-8063-27939EA8145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E2E7586-A2BA-41BF-B06D-7EA50E0E91F2}" type="pres">
      <dgm:prSet presAssocID="{1D906B61-274E-461B-BA30-5B99244757E0}" presName="spacer" presStyleCnt="0"/>
      <dgm:spPr/>
    </dgm:pt>
    <dgm:pt modelId="{ED5155BD-D4C1-4D15-BDE6-935A4D762E1B}" type="pres">
      <dgm:prSet presAssocID="{ADD1B4A7-55A7-437A-B8E8-F06B2EFFE4A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20ABC07-77A5-4304-AC79-9417B420394C}" srcId="{65BBDC23-CFAD-4434-B6F7-D0B9EECF4CAA}" destId="{AE4E68AB-1E9D-4699-8063-27939EA81456}" srcOrd="0" destOrd="0" parTransId="{37CAE20D-7518-48AA-B5A5-D4AEF77DB57E}" sibTransId="{1D906B61-274E-461B-BA30-5B99244757E0}"/>
    <dgm:cxn modelId="{1637A42E-B3B5-4887-A9C7-4A1595C84ADF}" type="presOf" srcId="{ADD1B4A7-55A7-437A-B8E8-F06B2EFFE4A7}" destId="{ED5155BD-D4C1-4D15-BDE6-935A4D762E1B}" srcOrd="0" destOrd="0" presId="urn:microsoft.com/office/officeart/2005/8/layout/vList2"/>
    <dgm:cxn modelId="{F130A28E-11CC-443C-8CD8-53D603FCC040}" srcId="{65BBDC23-CFAD-4434-B6F7-D0B9EECF4CAA}" destId="{ADD1B4A7-55A7-437A-B8E8-F06B2EFFE4A7}" srcOrd="1" destOrd="0" parTransId="{6A3F743C-36D9-423F-8DF7-56C082696C97}" sibTransId="{B377C646-0488-45FE-912E-7A5AE40F5962}"/>
    <dgm:cxn modelId="{349005D1-B95B-4E78-B2D1-9DBF222DD230}" type="presOf" srcId="{65BBDC23-CFAD-4434-B6F7-D0B9EECF4CAA}" destId="{688A5752-3BD5-4DA1-A09C-C1CE6FBCFDB3}" srcOrd="0" destOrd="0" presId="urn:microsoft.com/office/officeart/2005/8/layout/vList2"/>
    <dgm:cxn modelId="{C5EB74D5-F38F-4F35-A502-5089EF567A14}" type="presOf" srcId="{AE4E68AB-1E9D-4699-8063-27939EA81456}" destId="{59970E16-27B5-4840-BFD2-0A69CDCAD345}" srcOrd="0" destOrd="0" presId="urn:microsoft.com/office/officeart/2005/8/layout/vList2"/>
    <dgm:cxn modelId="{0A694300-211B-4CB1-AC18-D495F2EF5A1C}" type="presParOf" srcId="{688A5752-3BD5-4DA1-A09C-C1CE6FBCFDB3}" destId="{59970E16-27B5-4840-BFD2-0A69CDCAD345}" srcOrd="0" destOrd="0" presId="urn:microsoft.com/office/officeart/2005/8/layout/vList2"/>
    <dgm:cxn modelId="{E5944E35-DB65-4A71-9920-ECB65D1A7F3C}" type="presParOf" srcId="{688A5752-3BD5-4DA1-A09C-C1CE6FBCFDB3}" destId="{BE2E7586-A2BA-41BF-B06D-7EA50E0E91F2}" srcOrd="1" destOrd="0" presId="urn:microsoft.com/office/officeart/2005/8/layout/vList2"/>
    <dgm:cxn modelId="{0B7C5297-D3C2-4A71-BD73-EF6BE9A450C4}" type="presParOf" srcId="{688A5752-3BD5-4DA1-A09C-C1CE6FBCFDB3}" destId="{ED5155BD-D4C1-4D15-BDE6-935A4D762E1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313245-8EFC-4D6B-AF1D-EAF475BEAC50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5B9F5DD-B13C-4937-87C5-2158084483B4}">
      <dgm:prSet/>
      <dgm:spPr/>
      <dgm:t>
        <a:bodyPr/>
        <a:lstStyle/>
        <a:p>
          <a:r>
            <a:rPr lang="en-US"/>
            <a:t>Yetkili yabancı hukuk hükmü Türk kamu düzenine açıkça aykırı ise uygulanmaz; gerekli hâllerde Türk hukuku uygulanır.</a:t>
          </a:r>
        </a:p>
      </dgm:t>
    </dgm:pt>
    <dgm:pt modelId="{366330EA-BDCA-471D-A370-2C4A0B63C6F9}" type="parTrans" cxnId="{B844E7CD-F00B-48A7-9390-702FDED5B9ED}">
      <dgm:prSet/>
      <dgm:spPr/>
      <dgm:t>
        <a:bodyPr/>
        <a:lstStyle/>
        <a:p>
          <a:endParaRPr lang="en-US"/>
        </a:p>
      </dgm:t>
    </dgm:pt>
    <dgm:pt modelId="{9007AC1D-2917-4438-886E-EB53D33E6587}" type="sibTrans" cxnId="{B844E7CD-F00B-48A7-9390-702FDED5B9ED}">
      <dgm:prSet/>
      <dgm:spPr/>
      <dgm:t>
        <a:bodyPr/>
        <a:lstStyle/>
        <a:p>
          <a:endParaRPr lang="en-US"/>
        </a:p>
      </dgm:t>
    </dgm:pt>
    <dgm:pt modelId="{EE3886C1-A797-40F3-8BBD-2175F5951803}">
      <dgm:prSet/>
      <dgm:spPr/>
      <dgm:t>
        <a:bodyPr/>
        <a:lstStyle/>
        <a:p>
          <a:r>
            <a:rPr lang="en-US"/>
            <a:t>Asıl olan yabancı hukukun uygulanmasıdır; kamu düzeni istisnaîdir ve dar yorumlanır (‘açıkça’ eşiği).</a:t>
          </a:r>
        </a:p>
      </dgm:t>
    </dgm:pt>
    <dgm:pt modelId="{BF4C0BB3-14D3-49AD-B48B-512D84F6E2EB}" type="parTrans" cxnId="{5063A907-B7A7-4EE8-8861-8556B21454A6}">
      <dgm:prSet/>
      <dgm:spPr/>
      <dgm:t>
        <a:bodyPr/>
        <a:lstStyle/>
        <a:p>
          <a:endParaRPr lang="en-US"/>
        </a:p>
      </dgm:t>
    </dgm:pt>
    <dgm:pt modelId="{67C64377-11B4-4E47-B05C-6344A0D7400B}" type="sibTrans" cxnId="{5063A907-B7A7-4EE8-8861-8556B21454A6}">
      <dgm:prSet/>
      <dgm:spPr/>
      <dgm:t>
        <a:bodyPr/>
        <a:lstStyle/>
        <a:p>
          <a:endParaRPr lang="en-US"/>
        </a:p>
      </dgm:t>
    </dgm:pt>
    <dgm:pt modelId="{BF8CF25E-3E8A-4821-B19D-B51E2A1F573E}" type="pres">
      <dgm:prSet presAssocID="{F4313245-8EFC-4D6B-AF1D-EAF475BEAC50}" presName="Name0" presStyleCnt="0">
        <dgm:presLayoutVars>
          <dgm:dir/>
          <dgm:animLvl val="lvl"/>
          <dgm:resizeHandles val="exact"/>
        </dgm:presLayoutVars>
      </dgm:prSet>
      <dgm:spPr/>
    </dgm:pt>
    <dgm:pt modelId="{0589C3AD-85EF-40FE-861F-B899A1833D10}" type="pres">
      <dgm:prSet presAssocID="{EE3886C1-A797-40F3-8BBD-2175F5951803}" presName="boxAndChildren" presStyleCnt="0"/>
      <dgm:spPr/>
    </dgm:pt>
    <dgm:pt modelId="{E99E9595-E3BA-46D1-98F3-84C5F0AB29A4}" type="pres">
      <dgm:prSet presAssocID="{EE3886C1-A797-40F3-8BBD-2175F5951803}" presName="parentTextBox" presStyleLbl="node1" presStyleIdx="0" presStyleCnt="2"/>
      <dgm:spPr/>
    </dgm:pt>
    <dgm:pt modelId="{94B19A2D-046E-494D-A16D-3D591920D367}" type="pres">
      <dgm:prSet presAssocID="{9007AC1D-2917-4438-886E-EB53D33E6587}" presName="sp" presStyleCnt="0"/>
      <dgm:spPr/>
    </dgm:pt>
    <dgm:pt modelId="{F39CFC9D-7A2F-4D45-BB89-9F64BBD3903D}" type="pres">
      <dgm:prSet presAssocID="{75B9F5DD-B13C-4937-87C5-2158084483B4}" presName="arrowAndChildren" presStyleCnt="0"/>
      <dgm:spPr/>
    </dgm:pt>
    <dgm:pt modelId="{022FC6F2-4D2C-4AEB-905B-AADE019FAEDE}" type="pres">
      <dgm:prSet presAssocID="{75B9F5DD-B13C-4937-87C5-2158084483B4}" presName="parentTextArrow" presStyleLbl="node1" presStyleIdx="1" presStyleCnt="2"/>
      <dgm:spPr/>
    </dgm:pt>
  </dgm:ptLst>
  <dgm:cxnLst>
    <dgm:cxn modelId="{5063A907-B7A7-4EE8-8861-8556B21454A6}" srcId="{F4313245-8EFC-4D6B-AF1D-EAF475BEAC50}" destId="{EE3886C1-A797-40F3-8BBD-2175F5951803}" srcOrd="1" destOrd="0" parTransId="{BF4C0BB3-14D3-49AD-B48B-512D84F6E2EB}" sibTransId="{67C64377-11B4-4E47-B05C-6344A0D7400B}"/>
    <dgm:cxn modelId="{1B92CD60-F0FA-4708-BD3C-1C7209467AB2}" type="presOf" srcId="{75B9F5DD-B13C-4937-87C5-2158084483B4}" destId="{022FC6F2-4D2C-4AEB-905B-AADE019FAEDE}" srcOrd="0" destOrd="0" presId="urn:microsoft.com/office/officeart/2005/8/layout/process4"/>
    <dgm:cxn modelId="{404A9353-2BE1-4C8B-8784-BE95452D8778}" type="presOf" srcId="{F4313245-8EFC-4D6B-AF1D-EAF475BEAC50}" destId="{BF8CF25E-3E8A-4821-B19D-B51E2A1F573E}" srcOrd="0" destOrd="0" presId="urn:microsoft.com/office/officeart/2005/8/layout/process4"/>
    <dgm:cxn modelId="{3E30E4AD-FE71-43CF-8281-DE1070BC6E2A}" type="presOf" srcId="{EE3886C1-A797-40F3-8BBD-2175F5951803}" destId="{E99E9595-E3BA-46D1-98F3-84C5F0AB29A4}" srcOrd="0" destOrd="0" presId="urn:microsoft.com/office/officeart/2005/8/layout/process4"/>
    <dgm:cxn modelId="{B844E7CD-F00B-48A7-9390-702FDED5B9ED}" srcId="{F4313245-8EFC-4D6B-AF1D-EAF475BEAC50}" destId="{75B9F5DD-B13C-4937-87C5-2158084483B4}" srcOrd="0" destOrd="0" parTransId="{366330EA-BDCA-471D-A370-2C4A0B63C6F9}" sibTransId="{9007AC1D-2917-4438-886E-EB53D33E6587}"/>
    <dgm:cxn modelId="{0360DCE6-BE0D-469D-974E-627AB6EFC83A}" type="presParOf" srcId="{BF8CF25E-3E8A-4821-B19D-B51E2A1F573E}" destId="{0589C3AD-85EF-40FE-861F-B899A1833D10}" srcOrd="0" destOrd="0" presId="urn:microsoft.com/office/officeart/2005/8/layout/process4"/>
    <dgm:cxn modelId="{41FD5051-1772-4AE8-9E7F-D29EE646C3B2}" type="presParOf" srcId="{0589C3AD-85EF-40FE-861F-B899A1833D10}" destId="{E99E9595-E3BA-46D1-98F3-84C5F0AB29A4}" srcOrd="0" destOrd="0" presId="urn:microsoft.com/office/officeart/2005/8/layout/process4"/>
    <dgm:cxn modelId="{6F90B732-AC19-4B89-86C4-E3A27AC13C30}" type="presParOf" srcId="{BF8CF25E-3E8A-4821-B19D-B51E2A1F573E}" destId="{94B19A2D-046E-494D-A16D-3D591920D367}" srcOrd="1" destOrd="0" presId="urn:microsoft.com/office/officeart/2005/8/layout/process4"/>
    <dgm:cxn modelId="{FED5D11F-25A8-4D1E-8D34-D85729576A47}" type="presParOf" srcId="{BF8CF25E-3E8A-4821-B19D-B51E2A1F573E}" destId="{F39CFC9D-7A2F-4D45-BB89-9F64BBD3903D}" srcOrd="2" destOrd="0" presId="urn:microsoft.com/office/officeart/2005/8/layout/process4"/>
    <dgm:cxn modelId="{8FE04C23-88D0-4DDB-A018-FB381ECFF7D7}" type="presParOf" srcId="{F39CFC9D-7A2F-4D45-BB89-9F64BBD3903D}" destId="{022FC6F2-4D2C-4AEB-905B-AADE019FAED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053437F-42D6-4794-A182-7C6E1BDC193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07B06ED-93DC-4EA3-9E18-E51070FE7604}">
      <dgm:prSet/>
      <dgm:spPr/>
      <dgm:t>
        <a:bodyPr/>
        <a:lstStyle/>
        <a:p>
          <a:r>
            <a:rPr lang="en-US" b="1"/>
            <a:t>Menfi etki: </a:t>
          </a:r>
          <a:r>
            <a:rPr lang="en-US"/>
            <a:t>Yabancı hukukun uygulanmasını sonuç odaklı olarak engeller (örn. yakın hısımlar arası evlilik; ırk ayrımcı evlilik yasağına dayalı sonuçlar; aynı cinsten evlilik nottaki çerçeve).</a:t>
          </a:r>
        </a:p>
      </dgm:t>
    </dgm:pt>
    <dgm:pt modelId="{C3523151-44F7-4FB7-9A19-22A8208771CB}" type="parTrans" cxnId="{F7CCB77E-ADC8-4FCB-908E-0164B8A4059F}">
      <dgm:prSet/>
      <dgm:spPr/>
      <dgm:t>
        <a:bodyPr/>
        <a:lstStyle/>
        <a:p>
          <a:endParaRPr lang="en-US"/>
        </a:p>
      </dgm:t>
    </dgm:pt>
    <dgm:pt modelId="{EF0751C8-174B-4073-AF3F-B99CAB6458EF}" type="sibTrans" cxnId="{F7CCB77E-ADC8-4FCB-908E-0164B8A4059F}">
      <dgm:prSet/>
      <dgm:spPr/>
      <dgm:t>
        <a:bodyPr/>
        <a:lstStyle/>
        <a:p>
          <a:endParaRPr lang="en-US"/>
        </a:p>
      </dgm:t>
    </dgm:pt>
    <dgm:pt modelId="{D29DAB55-BFD7-4826-B916-D71B64A5FD36}">
      <dgm:prSet/>
      <dgm:spPr/>
      <dgm:t>
        <a:bodyPr/>
        <a:lstStyle/>
        <a:p>
          <a:r>
            <a:rPr lang="en-US" b="1"/>
            <a:t>Müspet etki: </a:t>
          </a:r>
          <a:r>
            <a:rPr lang="en-US"/>
            <a:t>Yerine Türk hukukunun ‘vazgeçilmez’ kuralları ikame edilir (örn. TTK m.122/4: portföy tazminatından önceden feragat geçersiz).</a:t>
          </a:r>
        </a:p>
      </dgm:t>
    </dgm:pt>
    <dgm:pt modelId="{085B4800-88D8-4B2C-A074-8E9D2ABBB918}" type="parTrans" cxnId="{6D139846-5C29-42B1-9D1E-434ACA305053}">
      <dgm:prSet/>
      <dgm:spPr/>
      <dgm:t>
        <a:bodyPr/>
        <a:lstStyle/>
        <a:p>
          <a:endParaRPr lang="en-US"/>
        </a:p>
      </dgm:t>
    </dgm:pt>
    <dgm:pt modelId="{C91C48A0-DF48-40E0-9EF8-54246805045C}" type="sibTrans" cxnId="{6D139846-5C29-42B1-9D1E-434ACA305053}">
      <dgm:prSet/>
      <dgm:spPr/>
      <dgm:t>
        <a:bodyPr/>
        <a:lstStyle/>
        <a:p>
          <a:endParaRPr lang="en-US"/>
        </a:p>
      </dgm:t>
    </dgm:pt>
    <dgm:pt modelId="{CDF10CF6-0BDE-4418-A325-4E0A7BC61C49}">
      <dgm:prSet/>
      <dgm:spPr/>
      <dgm:t>
        <a:bodyPr/>
        <a:lstStyle/>
        <a:p>
          <a:r>
            <a:rPr lang="en-US" b="1"/>
            <a:t>Doğrudan uygulanan kurallar: </a:t>
          </a:r>
          <a:r>
            <a:rPr lang="en-US"/>
            <a:t>Düzenledikleri alanlarda bizzat kanunlar ihtilafı kurallarının işletilmesini engeller; kamu düzeninden yöntem olarak farklıdır.</a:t>
          </a:r>
        </a:p>
      </dgm:t>
    </dgm:pt>
    <dgm:pt modelId="{5F3440FB-8423-4D8D-A87D-035B73C7334D}" type="parTrans" cxnId="{014AEEB7-D8C9-4E2A-BAC7-2180A16AA958}">
      <dgm:prSet/>
      <dgm:spPr/>
      <dgm:t>
        <a:bodyPr/>
        <a:lstStyle/>
        <a:p>
          <a:endParaRPr lang="en-US"/>
        </a:p>
      </dgm:t>
    </dgm:pt>
    <dgm:pt modelId="{28C465E2-CCBF-46B9-A321-4D8E7909F009}" type="sibTrans" cxnId="{014AEEB7-D8C9-4E2A-BAC7-2180A16AA958}">
      <dgm:prSet/>
      <dgm:spPr/>
      <dgm:t>
        <a:bodyPr/>
        <a:lstStyle/>
        <a:p>
          <a:endParaRPr lang="en-US"/>
        </a:p>
      </dgm:t>
    </dgm:pt>
    <dgm:pt modelId="{6857A4B1-3278-4490-B1C4-B713D9A41A50}" type="pres">
      <dgm:prSet presAssocID="{7053437F-42D6-4794-A182-7C6E1BDC193B}" presName="linear" presStyleCnt="0">
        <dgm:presLayoutVars>
          <dgm:animLvl val="lvl"/>
          <dgm:resizeHandles val="exact"/>
        </dgm:presLayoutVars>
      </dgm:prSet>
      <dgm:spPr/>
    </dgm:pt>
    <dgm:pt modelId="{42330819-145B-401B-BEFA-60B17A805994}" type="pres">
      <dgm:prSet presAssocID="{407B06ED-93DC-4EA3-9E18-E51070FE760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F7FA891-C1C8-4893-8042-7456FA1F362B}" type="pres">
      <dgm:prSet presAssocID="{EF0751C8-174B-4073-AF3F-B99CAB6458EF}" presName="spacer" presStyleCnt="0"/>
      <dgm:spPr/>
    </dgm:pt>
    <dgm:pt modelId="{E1583271-5441-455D-AD20-720D80A72681}" type="pres">
      <dgm:prSet presAssocID="{D29DAB55-BFD7-4826-B916-D71B64A5FD3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559F50D-2CD2-4D4B-B0C1-6FF1ACA7FAEB}" type="pres">
      <dgm:prSet presAssocID="{C91C48A0-DF48-40E0-9EF8-54246805045C}" presName="spacer" presStyleCnt="0"/>
      <dgm:spPr/>
    </dgm:pt>
    <dgm:pt modelId="{3AFFD32B-E9BD-4F73-9D1B-AAF872C5ED34}" type="pres">
      <dgm:prSet presAssocID="{CDF10CF6-0BDE-4418-A325-4E0A7BC61C4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D139846-5C29-42B1-9D1E-434ACA305053}" srcId="{7053437F-42D6-4794-A182-7C6E1BDC193B}" destId="{D29DAB55-BFD7-4826-B916-D71B64A5FD36}" srcOrd="1" destOrd="0" parTransId="{085B4800-88D8-4B2C-A074-8E9D2ABBB918}" sibTransId="{C91C48A0-DF48-40E0-9EF8-54246805045C}"/>
    <dgm:cxn modelId="{2FBAB767-8CD4-478C-B734-99F7C9EE020B}" type="presOf" srcId="{407B06ED-93DC-4EA3-9E18-E51070FE7604}" destId="{42330819-145B-401B-BEFA-60B17A805994}" srcOrd="0" destOrd="0" presId="urn:microsoft.com/office/officeart/2005/8/layout/vList2"/>
    <dgm:cxn modelId="{F15CF568-3525-48B4-89B6-D151D2F80115}" type="presOf" srcId="{CDF10CF6-0BDE-4418-A325-4E0A7BC61C49}" destId="{3AFFD32B-E9BD-4F73-9D1B-AAF872C5ED34}" srcOrd="0" destOrd="0" presId="urn:microsoft.com/office/officeart/2005/8/layout/vList2"/>
    <dgm:cxn modelId="{F7CCB77E-ADC8-4FCB-908E-0164B8A4059F}" srcId="{7053437F-42D6-4794-A182-7C6E1BDC193B}" destId="{407B06ED-93DC-4EA3-9E18-E51070FE7604}" srcOrd="0" destOrd="0" parTransId="{C3523151-44F7-4FB7-9A19-22A8208771CB}" sibTransId="{EF0751C8-174B-4073-AF3F-B99CAB6458EF}"/>
    <dgm:cxn modelId="{4E4FB7B6-54D9-404D-B58D-3D0B08696DB9}" type="presOf" srcId="{7053437F-42D6-4794-A182-7C6E1BDC193B}" destId="{6857A4B1-3278-4490-B1C4-B713D9A41A50}" srcOrd="0" destOrd="0" presId="urn:microsoft.com/office/officeart/2005/8/layout/vList2"/>
    <dgm:cxn modelId="{014AEEB7-D8C9-4E2A-BAC7-2180A16AA958}" srcId="{7053437F-42D6-4794-A182-7C6E1BDC193B}" destId="{CDF10CF6-0BDE-4418-A325-4E0A7BC61C49}" srcOrd="2" destOrd="0" parTransId="{5F3440FB-8423-4D8D-A87D-035B73C7334D}" sibTransId="{28C465E2-CCBF-46B9-A321-4D8E7909F009}"/>
    <dgm:cxn modelId="{E4355EDE-0CE8-4F2B-BBD8-D85B9D8B4715}" type="presOf" srcId="{D29DAB55-BFD7-4826-B916-D71B64A5FD36}" destId="{E1583271-5441-455D-AD20-720D80A72681}" srcOrd="0" destOrd="0" presId="urn:microsoft.com/office/officeart/2005/8/layout/vList2"/>
    <dgm:cxn modelId="{4942F605-BFEE-41D2-AD3B-07405101D313}" type="presParOf" srcId="{6857A4B1-3278-4490-B1C4-B713D9A41A50}" destId="{42330819-145B-401B-BEFA-60B17A805994}" srcOrd="0" destOrd="0" presId="urn:microsoft.com/office/officeart/2005/8/layout/vList2"/>
    <dgm:cxn modelId="{3C572CDF-A704-49CA-A8E7-CCC7E123A552}" type="presParOf" srcId="{6857A4B1-3278-4490-B1C4-B713D9A41A50}" destId="{EF7FA891-C1C8-4893-8042-7456FA1F362B}" srcOrd="1" destOrd="0" presId="urn:microsoft.com/office/officeart/2005/8/layout/vList2"/>
    <dgm:cxn modelId="{1637BDDE-2DB4-4C50-AC5E-A94722E4B4AF}" type="presParOf" srcId="{6857A4B1-3278-4490-B1C4-B713D9A41A50}" destId="{E1583271-5441-455D-AD20-720D80A72681}" srcOrd="2" destOrd="0" presId="urn:microsoft.com/office/officeart/2005/8/layout/vList2"/>
    <dgm:cxn modelId="{2B9071AC-DFBC-4DB4-B78C-7D0DB3265297}" type="presParOf" srcId="{6857A4B1-3278-4490-B1C4-B713D9A41A50}" destId="{1559F50D-2CD2-4D4B-B0C1-6FF1ACA7FAEB}" srcOrd="3" destOrd="0" presId="urn:microsoft.com/office/officeart/2005/8/layout/vList2"/>
    <dgm:cxn modelId="{4B1987B9-6738-42E9-A3EA-03D04139F5E3}" type="presParOf" srcId="{6857A4B1-3278-4490-B1C4-B713D9A41A50}" destId="{3AFFD32B-E9BD-4F73-9D1B-AAF872C5ED3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0071062-315B-4A88-9486-96B34A43A43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9BB5FDE-C710-4088-9988-D3887CD4686A}">
      <dgm:prSet/>
      <dgm:spPr/>
      <dgm:t>
        <a:bodyPr/>
        <a:lstStyle/>
        <a:p>
          <a:r>
            <a:rPr lang="en-US"/>
            <a:t>İlişki Türkiye ile yoğunlaştıkça kamu düzeni müdahalesi artabilir; yabancı‑yabancı ve dış ilişkilerde müdahale zayıflar.</a:t>
          </a:r>
        </a:p>
      </dgm:t>
    </dgm:pt>
    <dgm:pt modelId="{DA5F275B-DD66-4B5C-96A0-72775F0BDAA9}" type="parTrans" cxnId="{8DF4CE5A-0E1E-4727-8430-113DD32A84FC}">
      <dgm:prSet/>
      <dgm:spPr/>
      <dgm:t>
        <a:bodyPr/>
        <a:lstStyle/>
        <a:p>
          <a:endParaRPr lang="en-US"/>
        </a:p>
      </dgm:t>
    </dgm:pt>
    <dgm:pt modelId="{FF6CF07B-5578-4E64-A62A-3BA920A1E794}" type="sibTrans" cxnId="{8DF4CE5A-0E1E-4727-8430-113DD32A84FC}">
      <dgm:prSet/>
      <dgm:spPr/>
      <dgm:t>
        <a:bodyPr/>
        <a:lstStyle/>
        <a:p>
          <a:endParaRPr lang="en-US"/>
        </a:p>
      </dgm:t>
    </dgm:pt>
    <dgm:pt modelId="{624142B3-751F-43FD-931A-C8EA8B7BAFED}">
      <dgm:prSet/>
      <dgm:spPr/>
      <dgm:t>
        <a:bodyPr/>
        <a:lstStyle/>
        <a:p>
          <a:r>
            <a:rPr lang="en-US" b="1"/>
            <a:t>Örnekler: </a:t>
          </a:r>
          <a:r>
            <a:rPr lang="en-US"/>
            <a:t>İtalyan boşanma yasağı kararlarının mukayesesi; çok eşlilik yabancı ülkede kurulmuşsa veraset isteminde kural olarak engel yapılmaması.</a:t>
          </a:r>
        </a:p>
      </dgm:t>
    </dgm:pt>
    <dgm:pt modelId="{D20E0DA9-6881-4BE5-9D34-9B6D92D798D5}" type="parTrans" cxnId="{81E96091-7AED-4D5E-9009-CB65A68B78AA}">
      <dgm:prSet/>
      <dgm:spPr/>
      <dgm:t>
        <a:bodyPr/>
        <a:lstStyle/>
        <a:p>
          <a:endParaRPr lang="en-US"/>
        </a:p>
      </dgm:t>
    </dgm:pt>
    <dgm:pt modelId="{7815966D-64C1-4315-93D3-144C7472E055}" type="sibTrans" cxnId="{81E96091-7AED-4D5E-9009-CB65A68B78AA}">
      <dgm:prSet/>
      <dgm:spPr/>
      <dgm:t>
        <a:bodyPr/>
        <a:lstStyle/>
        <a:p>
          <a:endParaRPr lang="en-US"/>
        </a:p>
      </dgm:t>
    </dgm:pt>
    <dgm:pt modelId="{79C1C4AA-99A7-489C-8736-3D269EB65077}" type="pres">
      <dgm:prSet presAssocID="{20071062-315B-4A88-9486-96B34A43A431}" presName="linear" presStyleCnt="0">
        <dgm:presLayoutVars>
          <dgm:animLvl val="lvl"/>
          <dgm:resizeHandles val="exact"/>
        </dgm:presLayoutVars>
      </dgm:prSet>
      <dgm:spPr/>
    </dgm:pt>
    <dgm:pt modelId="{974CD205-08A2-4ADE-8831-91E72782258B}" type="pres">
      <dgm:prSet presAssocID="{C9BB5FDE-C710-4088-9988-D3887CD4686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FF8CCF4-47F8-40A9-A04A-093B1F77C2D9}" type="pres">
      <dgm:prSet presAssocID="{FF6CF07B-5578-4E64-A62A-3BA920A1E794}" presName="spacer" presStyleCnt="0"/>
      <dgm:spPr/>
    </dgm:pt>
    <dgm:pt modelId="{D76B9DF3-219A-4C9D-9687-E13F8A4B654E}" type="pres">
      <dgm:prSet presAssocID="{624142B3-751F-43FD-931A-C8EA8B7BAFED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26E6F18-9500-40E2-802D-E70F5CB4D65A}" type="presOf" srcId="{20071062-315B-4A88-9486-96B34A43A431}" destId="{79C1C4AA-99A7-489C-8736-3D269EB65077}" srcOrd="0" destOrd="0" presId="urn:microsoft.com/office/officeart/2005/8/layout/vList2"/>
    <dgm:cxn modelId="{E2C3C95B-B3D9-47EF-AA94-8C68BF9B825C}" type="presOf" srcId="{624142B3-751F-43FD-931A-C8EA8B7BAFED}" destId="{D76B9DF3-219A-4C9D-9687-E13F8A4B654E}" srcOrd="0" destOrd="0" presId="urn:microsoft.com/office/officeart/2005/8/layout/vList2"/>
    <dgm:cxn modelId="{8DF4CE5A-0E1E-4727-8430-113DD32A84FC}" srcId="{20071062-315B-4A88-9486-96B34A43A431}" destId="{C9BB5FDE-C710-4088-9988-D3887CD4686A}" srcOrd="0" destOrd="0" parTransId="{DA5F275B-DD66-4B5C-96A0-72775F0BDAA9}" sibTransId="{FF6CF07B-5578-4E64-A62A-3BA920A1E794}"/>
    <dgm:cxn modelId="{AC2AB581-7D69-4DB5-B96A-A05FF15CA711}" type="presOf" srcId="{C9BB5FDE-C710-4088-9988-D3887CD4686A}" destId="{974CD205-08A2-4ADE-8831-91E72782258B}" srcOrd="0" destOrd="0" presId="urn:microsoft.com/office/officeart/2005/8/layout/vList2"/>
    <dgm:cxn modelId="{81E96091-7AED-4D5E-9009-CB65A68B78AA}" srcId="{20071062-315B-4A88-9486-96B34A43A431}" destId="{624142B3-751F-43FD-931A-C8EA8B7BAFED}" srcOrd="1" destOrd="0" parTransId="{D20E0DA9-6881-4BE5-9D34-9B6D92D798D5}" sibTransId="{7815966D-64C1-4315-93D3-144C7472E055}"/>
    <dgm:cxn modelId="{EC833BFA-A918-42BF-AE6B-C69A02B3D63C}" type="presParOf" srcId="{79C1C4AA-99A7-489C-8736-3D269EB65077}" destId="{974CD205-08A2-4ADE-8831-91E72782258B}" srcOrd="0" destOrd="0" presId="urn:microsoft.com/office/officeart/2005/8/layout/vList2"/>
    <dgm:cxn modelId="{F9869710-07B6-4B2E-A91D-49A1E9CAC0EE}" type="presParOf" srcId="{79C1C4AA-99A7-489C-8736-3D269EB65077}" destId="{BFF8CCF4-47F8-40A9-A04A-093B1F77C2D9}" srcOrd="1" destOrd="0" presId="urn:microsoft.com/office/officeart/2005/8/layout/vList2"/>
    <dgm:cxn modelId="{BC93E3E0-BF09-49AA-B308-895F904F88C4}" type="presParOf" srcId="{79C1C4AA-99A7-489C-8736-3D269EB65077}" destId="{D76B9DF3-219A-4C9D-9687-E13F8A4B654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1CAA14E-380B-4FDC-8447-58ED8E169C0E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1280E29-E002-4D88-B242-D4280DFA7CEA}">
      <dgm:prSet/>
      <dgm:spPr/>
      <dgm:t>
        <a:bodyPr/>
        <a:lstStyle/>
        <a:p>
          <a:r>
            <a:rPr lang="tr-TR" b="1"/>
            <a:t>New York vatandaşı amca ile yeğen Türkiye’de evlenmek ister; milli hukukları izin vermektedir.</a:t>
          </a:r>
          <a:endParaRPr lang="en-US"/>
        </a:p>
      </dgm:t>
    </dgm:pt>
    <dgm:pt modelId="{4273C3A4-0F82-4F5F-A9E3-3703F4F71F85}" type="parTrans" cxnId="{6409B65A-8E54-49E7-8505-733B15420B2A}">
      <dgm:prSet/>
      <dgm:spPr/>
      <dgm:t>
        <a:bodyPr/>
        <a:lstStyle/>
        <a:p>
          <a:endParaRPr lang="en-US"/>
        </a:p>
      </dgm:t>
    </dgm:pt>
    <dgm:pt modelId="{ACECBE4D-9C5C-4331-A73C-0C75AAC22660}" type="sibTrans" cxnId="{6409B65A-8E54-49E7-8505-733B15420B2A}">
      <dgm:prSet/>
      <dgm:spPr/>
      <dgm:t>
        <a:bodyPr/>
        <a:lstStyle/>
        <a:p>
          <a:endParaRPr lang="en-US"/>
        </a:p>
      </dgm:t>
    </dgm:pt>
    <dgm:pt modelId="{88C0EB48-B0EF-4ADC-A20B-A28C72CA2241}">
      <dgm:prSet/>
      <dgm:spPr/>
      <dgm:t>
        <a:bodyPr/>
        <a:lstStyle/>
        <a:p>
          <a:r>
            <a:rPr lang="en-US" b="1"/>
            <a:t>Evlilik ehliyetine hangi hukuk uygulanır</a:t>
          </a:r>
          <a:r>
            <a:rPr lang="tr-TR" b="1"/>
            <a:t>?</a:t>
          </a:r>
          <a:endParaRPr lang="en-US"/>
        </a:p>
      </dgm:t>
    </dgm:pt>
    <dgm:pt modelId="{66720373-78EE-47C3-B785-DD1B975A9AFF}" type="parTrans" cxnId="{8E121522-1BD9-4B60-9B06-66A85D46A2D9}">
      <dgm:prSet/>
      <dgm:spPr/>
      <dgm:t>
        <a:bodyPr/>
        <a:lstStyle/>
        <a:p>
          <a:endParaRPr lang="en-US"/>
        </a:p>
      </dgm:t>
    </dgm:pt>
    <dgm:pt modelId="{6F34399F-8F9A-4097-A086-6BBEAC92004E}" type="sibTrans" cxnId="{8E121522-1BD9-4B60-9B06-66A85D46A2D9}">
      <dgm:prSet/>
      <dgm:spPr/>
      <dgm:t>
        <a:bodyPr/>
        <a:lstStyle/>
        <a:p>
          <a:endParaRPr lang="en-US"/>
        </a:p>
      </dgm:t>
    </dgm:pt>
    <dgm:pt modelId="{92C7BCD2-2983-465A-B538-C0D6646E8228}">
      <dgm:prSet/>
      <dgm:spPr/>
      <dgm:t>
        <a:bodyPr/>
        <a:lstStyle/>
        <a:p>
          <a:r>
            <a:rPr lang="tr-TR" b="1"/>
            <a:t>Türk kamu düzeni yönünden sonuç nedir?</a:t>
          </a:r>
          <a:endParaRPr lang="en-US"/>
        </a:p>
      </dgm:t>
    </dgm:pt>
    <dgm:pt modelId="{BA3205DA-81A9-4C77-AB65-7D11C6EF2741}" type="parTrans" cxnId="{DCE520CA-D447-48C1-A412-E5BC981570EE}">
      <dgm:prSet/>
      <dgm:spPr/>
      <dgm:t>
        <a:bodyPr/>
        <a:lstStyle/>
        <a:p>
          <a:endParaRPr lang="en-US"/>
        </a:p>
      </dgm:t>
    </dgm:pt>
    <dgm:pt modelId="{03AECB3F-D8C2-46CE-ACE1-88DBC0712FD5}" type="sibTrans" cxnId="{DCE520CA-D447-48C1-A412-E5BC981570EE}">
      <dgm:prSet/>
      <dgm:spPr/>
      <dgm:t>
        <a:bodyPr/>
        <a:lstStyle/>
        <a:p>
          <a:endParaRPr lang="en-US"/>
        </a:p>
      </dgm:t>
    </dgm:pt>
    <dgm:pt modelId="{EE9A1EAC-F612-4F35-8165-18E8EF119E0D}" type="pres">
      <dgm:prSet presAssocID="{D1CAA14E-380B-4FDC-8447-58ED8E169C0E}" presName="Name0" presStyleCnt="0">
        <dgm:presLayoutVars>
          <dgm:dir/>
          <dgm:animLvl val="lvl"/>
          <dgm:resizeHandles val="exact"/>
        </dgm:presLayoutVars>
      </dgm:prSet>
      <dgm:spPr/>
    </dgm:pt>
    <dgm:pt modelId="{2A18257B-497B-411F-9C46-26556FA073C6}" type="pres">
      <dgm:prSet presAssocID="{91280E29-E002-4D88-B242-D4280DFA7CEA}" presName="boxAndChildren" presStyleCnt="0"/>
      <dgm:spPr/>
    </dgm:pt>
    <dgm:pt modelId="{1BA26C1C-6D38-466B-96C6-4AAD58827ED1}" type="pres">
      <dgm:prSet presAssocID="{91280E29-E002-4D88-B242-D4280DFA7CEA}" presName="parentTextBox" presStyleLbl="node1" presStyleIdx="0" presStyleCnt="1"/>
      <dgm:spPr/>
    </dgm:pt>
    <dgm:pt modelId="{4BA7D041-6C17-47AD-8DCB-0064AFE7C97E}" type="pres">
      <dgm:prSet presAssocID="{91280E29-E002-4D88-B242-D4280DFA7CEA}" presName="entireBox" presStyleLbl="node1" presStyleIdx="0" presStyleCnt="1"/>
      <dgm:spPr/>
    </dgm:pt>
    <dgm:pt modelId="{B7F3D387-E6A9-4118-A9F9-3F3774F199D3}" type="pres">
      <dgm:prSet presAssocID="{91280E29-E002-4D88-B242-D4280DFA7CEA}" presName="descendantBox" presStyleCnt="0"/>
      <dgm:spPr/>
    </dgm:pt>
    <dgm:pt modelId="{83D0D618-800D-44FA-9E32-1D1CE56E4819}" type="pres">
      <dgm:prSet presAssocID="{88C0EB48-B0EF-4ADC-A20B-A28C72CA2241}" presName="childTextBox" presStyleLbl="fgAccFollowNode1" presStyleIdx="0" presStyleCnt="2">
        <dgm:presLayoutVars>
          <dgm:bulletEnabled val="1"/>
        </dgm:presLayoutVars>
      </dgm:prSet>
      <dgm:spPr/>
    </dgm:pt>
    <dgm:pt modelId="{6841E9FC-EC1A-401F-A72C-86F4A7183202}" type="pres">
      <dgm:prSet presAssocID="{92C7BCD2-2983-465A-B538-C0D6646E8228}" presName="childTextBox" presStyleLbl="fgAccFollowNode1" presStyleIdx="1" presStyleCnt="2">
        <dgm:presLayoutVars>
          <dgm:bulletEnabled val="1"/>
        </dgm:presLayoutVars>
      </dgm:prSet>
      <dgm:spPr/>
    </dgm:pt>
  </dgm:ptLst>
  <dgm:cxnLst>
    <dgm:cxn modelId="{C804FB15-4264-45E9-87A4-C9D8DAAEDC3E}" type="presOf" srcId="{92C7BCD2-2983-465A-B538-C0D6646E8228}" destId="{6841E9FC-EC1A-401F-A72C-86F4A7183202}" srcOrd="0" destOrd="0" presId="urn:microsoft.com/office/officeart/2005/8/layout/process4"/>
    <dgm:cxn modelId="{8E121522-1BD9-4B60-9B06-66A85D46A2D9}" srcId="{91280E29-E002-4D88-B242-D4280DFA7CEA}" destId="{88C0EB48-B0EF-4ADC-A20B-A28C72CA2241}" srcOrd="0" destOrd="0" parTransId="{66720373-78EE-47C3-B785-DD1B975A9AFF}" sibTransId="{6F34399F-8F9A-4097-A086-6BBEAC92004E}"/>
    <dgm:cxn modelId="{A776FC27-E012-42A6-9D7B-F3C67DA52015}" type="presOf" srcId="{91280E29-E002-4D88-B242-D4280DFA7CEA}" destId="{4BA7D041-6C17-47AD-8DCB-0064AFE7C97E}" srcOrd="1" destOrd="0" presId="urn:microsoft.com/office/officeart/2005/8/layout/process4"/>
    <dgm:cxn modelId="{EE573B3E-EBCA-4EAF-8292-C55F322E45F2}" type="presOf" srcId="{88C0EB48-B0EF-4ADC-A20B-A28C72CA2241}" destId="{83D0D618-800D-44FA-9E32-1D1CE56E4819}" srcOrd="0" destOrd="0" presId="urn:microsoft.com/office/officeart/2005/8/layout/process4"/>
    <dgm:cxn modelId="{0E62A672-F63E-41A9-BC7B-BBF25967454F}" type="presOf" srcId="{D1CAA14E-380B-4FDC-8447-58ED8E169C0E}" destId="{EE9A1EAC-F612-4F35-8165-18E8EF119E0D}" srcOrd="0" destOrd="0" presId="urn:microsoft.com/office/officeart/2005/8/layout/process4"/>
    <dgm:cxn modelId="{6409B65A-8E54-49E7-8505-733B15420B2A}" srcId="{D1CAA14E-380B-4FDC-8447-58ED8E169C0E}" destId="{91280E29-E002-4D88-B242-D4280DFA7CEA}" srcOrd="0" destOrd="0" parTransId="{4273C3A4-0F82-4F5F-A9E3-3703F4F71F85}" sibTransId="{ACECBE4D-9C5C-4331-A73C-0C75AAC22660}"/>
    <dgm:cxn modelId="{DCE520CA-D447-48C1-A412-E5BC981570EE}" srcId="{91280E29-E002-4D88-B242-D4280DFA7CEA}" destId="{92C7BCD2-2983-465A-B538-C0D6646E8228}" srcOrd="1" destOrd="0" parTransId="{BA3205DA-81A9-4C77-AB65-7D11C6EF2741}" sibTransId="{03AECB3F-D8C2-46CE-ACE1-88DBC0712FD5}"/>
    <dgm:cxn modelId="{FB5CFDF7-BF9E-46F9-8DFB-6A052C383ABA}" type="presOf" srcId="{91280E29-E002-4D88-B242-D4280DFA7CEA}" destId="{1BA26C1C-6D38-466B-96C6-4AAD58827ED1}" srcOrd="0" destOrd="0" presId="urn:microsoft.com/office/officeart/2005/8/layout/process4"/>
    <dgm:cxn modelId="{3E4E649C-6C4A-4550-812F-B96AADFFD5E7}" type="presParOf" srcId="{EE9A1EAC-F612-4F35-8165-18E8EF119E0D}" destId="{2A18257B-497B-411F-9C46-26556FA073C6}" srcOrd="0" destOrd="0" presId="urn:microsoft.com/office/officeart/2005/8/layout/process4"/>
    <dgm:cxn modelId="{741EACD2-8596-49AF-85CD-DD517F9F5E6C}" type="presParOf" srcId="{2A18257B-497B-411F-9C46-26556FA073C6}" destId="{1BA26C1C-6D38-466B-96C6-4AAD58827ED1}" srcOrd="0" destOrd="0" presId="urn:microsoft.com/office/officeart/2005/8/layout/process4"/>
    <dgm:cxn modelId="{F244AA73-3C05-46CB-994D-FE3E37C9A668}" type="presParOf" srcId="{2A18257B-497B-411F-9C46-26556FA073C6}" destId="{4BA7D041-6C17-47AD-8DCB-0064AFE7C97E}" srcOrd="1" destOrd="0" presId="urn:microsoft.com/office/officeart/2005/8/layout/process4"/>
    <dgm:cxn modelId="{A2F03ABA-A199-474C-8780-6C39A1A6C7EE}" type="presParOf" srcId="{2A18257B-497B-411F-9C46-26556FA073C6}" destId="{B7F3D387-E6A9-4118-A9F9-3F3774F199D3}" srcOrd="2" destOrd="0" presId="urn:microsoft.com/office/officeart/2005/8/layout/process4"/>
    <dgm:cxn modelId="{75541FF3-6534-4D15-8EFB-8B82837C0300}" type="presParOf" srcId="{B7F3D387-E6A9-4118-A9F9-3F3774F199D3}" destId="{83D0D618-800D-44FA-9E32-1D1CE56E4819}" srcOrd="0" destOrd="0" presId="urn:microsoft.com/office/officeart/2005/8/layout/process4"/>
    <dgm:cxn modelId="{526FBEF4-CA4A-43CA-A2CE-09747ECF24BF}" type="presParOf" srcId="{B7F3D387-E6A9-4118-A9F9-3F3774F199D3}" destId="{6841E9FC-EC1A-401F-A72C-86F4A718320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6EF42DD-9822-4A3C-85AA-E05EE4989AC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EFD24AB-AF50-40A4-BB5C-51E484F2114A}">
      <dgm:prSet/>
      <dgm:spPr/>
      <dgm:t>
        <a:bodyPr/>
        <a:lstStyle/>
        <a:p>
          <a:r>
            <a:rPr lang="tr-TR" b="1"/>
            <a:t>İran’da çok eşli evlilik yapan koca, Türkiye’de vefat eder. Eşler, Türkiye’deki mallar için veraset ilamı ister.</a:t>
          </a:r>
          <a:endParaRPr lang="en-US"/>
        </a:p>
      </dgm:t>
    </dgm:pt>
    <dgm:pt modelId="{E9DF9B0A-F117-4BE4-BC7B-AA247D85558B}" type="parTrans" cxnId="{9B368C31-B3CB-4599-A93E-41D49DDFA036}">
      <dgm:prSet/>
      <dgm:spPr/>
      <dgm:t>
        <a:bodyPr/>
        <a:lstStyle/>
        <a:p>
          <a:endParaRPr lang="en-US"/>
        </a:p>
      </dgm:t>
    </dgm:pt>
    <dgm:pt modelId="{61F3742D-CCFB-4530-A3B3-BAFD58DCA6D6}" type="sibTrans" cxnId="{9B368C31-B3CB-4599-A93E-41D49DDFA036}">
      <dgm:prSet/>
      <dgm:spPr/>
      <dgm:t>
        <a:bodyPr/>
        <a:lstStyle/>
        <a:p>
          <a:endParaRPr lang="en-US"/>
        </a:p>
      </dgm:t>
    </dgm:pt>
    <dgm:pt modelId="{85A84092-5655-48AF-844C-E9A46F9515A3}">
      <dgm:prSet/>
      <dgm:spPr/>
      <dgm:t>
        <a:bodyPr/>
        <a:lstStyle/>
        <a:p>
          <a:r>
            <a:rPr lang="tr-TR" b="1"/>
            <a:t>Kamu düzeni müdahalesi nasıl değerlendirilir?</a:t>
          </a:r>
          <a:endParaRPr lang="en-US"/>
        </a:p>
      </dgm:t>
    </dgm:pt>
    <dgm:pt modelId="{C90B4210-C699-4D64-B205-5D115F070090}" type="parTrans" cxnId="{25287666-5DBB-4280-83CF-F7441B3FFC77}">
      <dgm:prSet/>
      <dgm:spPr/>
      <dgm:t>
        <a:bodyPr/>
        <a:lstStyle/>
        <a:p>
          <a:endParaRPr lang="en-US"/>
        </a:p>
      </dgm:t>
    </dgm:pt>
    <dgm:pt modelId="{AF7FE8AE-3E07-4515-BECD-B21878010AE4}" type="sibTrans" cxnId="{25287666-5DBB-4280-83CF-F7441B3FFC77}">
      <dgm:prSet/>
      <dgm:spPr/>
      <dgm:t>
        <a:bodyPr/>
        <a:lstStyle/>
        <a:p>
          <a:endParaRPr lang="en-US"/>
        </a:p>
      </dgm:t>
    </dgm:pt>
    <dgm:pt modelId="{FC93ED9B-9D08-4771-B92A-90427470A1BD}">
      <dgm:prSet/>
      <dgm:spPr/>
      <dgm:t>
        <a:bodyPr/>
        <a:lstStyle/>
        <a:p>
          <a:r>
            <a:rPr lang="tr-TR" b="1"/>
            <a:t>Talep neden reddedilmez?</a:t>
          </a:r>
          <a:endParaRPr lang="en-US"/>
        </a:p>
      </dgm:t>
    </dgm:pt>
    <dgm:pt modelId="{A23B284E-A76C-48B3-913C-C76623E626E8}" type="parTrans" cxnId="{B07742ED-B1DD-4137-B5C9-596F64A4A6D2}">
      <dgm:prSet/>
      <dgm:spPr/>
      <dgm:t>
        <a:bodyPr/>
        <a:lstStyle/>
        <a:p>
          <a:endParaRPr lang="en-US"/>
        </a:p>
      </dgm:t>
    </dgm:pt>
    <dgm:pt modelId="{F44613A5-664E-42D4-A650-2E4ECAF0CB10}" type="sibTrans" cxnId="{B07742ED-B1DD-4137-B5C9-596F64A4A6D2}">
      <dgm:prSet/>
      <dgm:spPr/>
      <dgm:t>
        <a:bodyPr/>
        <a:lstStyle/>
        <a:p>
          <a:endParaRPr lang="en-US"/>
        </a:p>
      </dgm:t>
    </dgm:pt>
    <dgm:pt modelId="{444E9C58-5F32-42AF-831B-C1854B044E52}" type="pres">
      <dgm:prSet presAssocID="{56EF42DD-9822-4A3C-85AA-E05EE4989ACA}" presName="linear" presStyleCnt="0">
        <dgm:presLayoutVars>
          <dgm:animLvl val="lvl"/>
          <dgm:resizeHandles val="exact"/>
        </dgm:presLayoutVars>
      </dgm:prSet>
      <dgm:spPr/>
    </dgm:pt>
    <dgm:pt modelId="{7DF68E86-4C2B-44C2-A208-577C4B9684F8}" type="pres">
      <dgm:prSet presAssocID="{7EFD24AB-AF50-40A4-BB5C-51E484F2114A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60CD251-193F-4DDC-961F-B6C9F7738351}" type="pres">
      <dgm:prSet presAssocID="{7EFD24AB-AF50-40A4-BB5C-51E484F2114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78764818-9284-4B59-879C-F9A34FF603F5}" type="presOf" srcId="{FC93ED9B-9D08-4771-B92A-90427470A1BD}" destId="{060CD251-193F-4DDC-961F-B6C9F7738351}" srcOrd="0" destOrd="1" presId="urn:microsoft.com/office/officeart/2005/8/layout/vList2"/>
    <dgm:cxn modelId="{9B368C31-B3CB-4599-A93E-41D49DDFA036}" srcId="{56EF42DD-9822-4A3C-85AA-E05EE4989ACA}" destId="{7EFD24AB-AF50-40A4-BB5C-51E484F2114A}" srcOrd="0" destOrd="0" parTransId="{E9DF9B0A-F117-4BE4-BC7B-AA247D85558B}" sibTransId="{61F3742D-CCFB-4530-A3B3-BAFD58DCA6D6}"/>
    <dgm:cxn modelId="{25287666-5DBB-4280-83CF-F7441B3FFC77}" srcId="{7EFD24AB-AF50-40A4-BB5C-51E484F2114A}" destId="{85A84092-5655-48AF-844C-E9A46F9515A3}" srcOrd="0" destOrd="0" parTransId="{C90B4210-C699-4D64-B205-5D115F070090}" sibTransId="{AF7FE8AE-3E07-4515-BECD-B21878010AE4}"/>
    <dgm:cxn modelId="{DA34B3A1-FE74-4ECE-8556-B48FBEA44BB3}" type="presOf" srcId="{85A84092-5655-48AF-844C-E9A46F9515A3}" destId="{060CD251-193F-4DDC-961F-B6C9F7738351}" srcOrd="0" destOrd="0" presId="urn:microsoft.com/office/officeart/2005/8/layout/vList2"/>
    <dgm:cxn modelId="{0E6946CB-EAB7-40F6-B1FB-C049A2ACFBA5}" type="presOf" srcId="{7EFD24AB-AF50-40A4-BB5C-51E484F2114A}" destId="{7DF68E86-4C2B-44C2-A208-577C4B9684F8}" srcOrd="0" destOrd="0" presId="urn:microsoft.com/office/officeart/2005/8/layout/vList2"/>
    <dgm:cxn modelId="{B07742ED-B1DD-4137-B5C9-596F64A4A6D2}" srcId="{7EFD24AB-AF50-40A4-BB5C-51E484F2114A}" destId="{FC93ED9B-9D08-4771-B92A-90427470A1BD}" srcOrd="1" destOrd="0" parTransId="{A23B284E-A76C-48B3-913C-C76623E626E8}" sibTransId="{F44613A5-664E-42D4-A650-2E4ECAF0CB10}"/>
    <dgm:cxn modelId="{23F0DDF7-C0ED-4175-A4C1-2008EB55314B}" type="presOf" srcId="{56EF42DD-9822-4A3C-85AA-E05EE4989ACA}" destId="{444E9C58-5F32-42AF-831B-C1854B044E52}" srcOrd="0" destOrd="0" presId="urn:microsoft.com/office/officeart/2005/8/layout/vList2"/>
    <dgm:cxn modelId="{9DBBFAB3-7C18-4A6A-9227-50C487786F4D}" type="presParOf" srcId="{444E9C58-5F32-42AF-831B-C1854B044E52}" destId="{7DF68E86-4C2B-44C2-A208-577C4B9684F8}" srcOrd="0" destOrd="0" presId="urn:microsoft.com/office/officeart/2005/8/layout/vList2"/>
    <dgm:cxn modelId="{CF5E74C1-938C-4870-B818-46423D3DA1A0}" type="presParOf" srcId="{444E9C58-5F32-42AF-831B-C1854B044E52}" destId="{060CD251-193F-4DDC-961F-B6C9F773835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3A8D5B5-28E4-4A02-975B-AA32AB9DEBA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801A60E-F60A-48AF-86E1-7BB0402342BF}">
      <dgm:prSet/>
      <dgm:spPr/>
      <dgm:t>
        <a:bodyPr/>
        <a:lstStyle/>
        <a:p>
          <a:r>
            <a:rPr lang="en-US"/>
            <a:t>Asıl sorunun çözülebilmesi için önce karara bağlanması gereken mesele (nafakada soybağı; mirasta evliliğin/evlat edinmenin geçerliliği vb.).</a:t>
          </a:r>
        </a:p>
      </dgm:t>
    </dgm:pt>
    <dgm:pt modelId="{7D614DC2-C113-4A2C-A06A-964D4541F56C}" type="parTrans" cxnId="{9B437386-7B50-49F6-A0F0-D0E506CB8D2C}">
      <dgm:prSet/>
      <dgm:spPr/>
      <dgm:t>
        <a:bodyPr/>
        <a:lstStyle/>
        <a:p>
          <a:endParaRPr lang="en-US"/>
        </a:p>
      </dgm:t>
    </dgm:pt>
    <dgm:pt modelId="{F12526CF-3947-40A0-A477-53548F8B81EA}" type="sibTrans" cxnId="{9B437386-7B50-49F6-A0F0-D0E506CB8D2C}">
      <dgm:prSet/>
      <dgm:spPr/>
      <dgm:t>
        <a:bodyPr/>
        <a:lstStyle/>
        <a:p>
          <a:endParaRPr lang="en-US"/>
        </a:p>
      </dgm:t>
    </dgm:pt>
    <dgm:pt modelId="{FC14288C-B897-4FF8-98C0-E642BED6C0EF}">
      <dgm:prSet/>
      <dgm:spPr/>
      <dgm:t>
        <a:bodyPr/>
        <a:lstStyle/>
        <a:p>
          <a:r>
            <a:rPr lang="en-US"/>
            <a:t>Önsorun tartışması, ancak hâkimin Kİ kurallarının gösterdiği hukuk ile asıl meselenin Kİ kurallarının gösterdiği hukuk farklıysa anlamlıdır.</a:t>
          </a:r>
        </a:p>
      </dgm:t>
    </dgm:pt>
    <dgm:pt modelId="{B5BF5F8C-A5D0-40F4-BE7C-01B3C9BE392B}" type="parTrans" cxnId="{6804676A-E5C4-4B90-8255-4A5EBC551AC9}">
      <dgm:prSet/>
      <dgm:spPr/>
      <dgm:t>
        <a:bodyPr/>
        <a:lstStyle/>
        <a:p>
          <a:endParaRPr lang="en-US"/>
        </a:p>
      </dgm:t>
    </dgm:pt>
    <dgm:pt modelId="{0018DB80-1129-4BC1-AAC1-B5E92BF92703}" type="sibTrans" cxnId="{6804676A-E5C4-4B90-8255-4A5EBC551AC9}">
      <dgm:prSet/>
      <dgm:spPr/>
      <dgm:t>
        <a:bodyPr/>
        <a:lstStyle/>
        <a:p>
          <a:endParaRPr lang="en-US"/>
        </a:p>
      </dgm:t>
    </dgm:pt>
    <dgm:pt modelId="{AA52D459-52BF-4E10-AE84-6384923732BC}" type="pres">
      <dgm:prSet presAssocID="{73A8D5B5-28E4-4A02-975B-AA32AB9DEBA5}" presName="linear" presStyleCnt="0">
        <dgm:presLayoutVars>
          <dgm:animLvl val="lvl"/>
          <dgm:resizeHandles val="exact"/>
        </dgm:presLayoutVars>
      </dgm:prSet>
      <dgm:spPr/>
    </dgm:pt>
    <dgm:pt modelId="{EE663F2A-EB84-4528-8466-F3DD88FA4321}" type="pres">
      <dgm:prSet presAssocID="{4801A60E-F60A-48AF-86E1-7BB0402342B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F4B091E-2F0E-472B-87E0-5EDFB02AC2F7}" type="pres">
      <dgm:prSet presAssocID="{F12526CF-3947-40A0-A477-53548F8B81EA}" presName="spacer" presStyleCnt="0"/>
      <dgm:spPr/>
    </dgm:pt>
    <dgm:pt modelId="{305AD825-EE24-4211-9F7C-BFED6EBEDAC4}" type="pres">
      <dgm:prSet presAssocID="{FC14288C-B897-4FF8-98C0-E642BED6C0E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BC3210A-60B5-4324-8080-8691AA869144}" type="presOf" srcId="{4801A60E-F60A-48AF-86E1-7BB0402342BF}" destId="{EE663F2A-EB84-4528-8466-F3DD88FA4321}" srcOrd="0" destOrd="0" presId="urn:microsoft.com/office/officeart/2005/8/layout/vList2"/>
    <dgm:cxn modelId="{7C6E3560-1246-44BF-89D1-426A9075FDE3}" type="presOf" srcId="{73A8D5B5-28E4-4A02-975B-AA32AB9DEBA5}" destId="{AA52D459-52BF-4E10-AE84-6384923732BC}" srcOrd="0" destOrd="0" presId="urn:microsoft.com/office/officeart/2005/8/layout/vList2"/>
    <dgm:cxn modelId="{6804676A-E5C4-4B90-8255-4A5EBC551AC9}" srcId="{73A8D5B5-28E4-4A02-975B-AA32AB9DEBA5}" destId="{FC14288C-B897-4FF8-98C0-E642BED6C0EF}" srcOrd="1" destOrd="0" parTransId="{B5BF5F8C-A5D0-40F4-BE7C-01B3C9BE392B}" sibTransId="{0018DB80-1129-4BC1-AAC1-B5E92BF92703}"/>
    <dgm:cxn modelId="{58F07A83-0551-4EE8-A681-7C643322ACA0}" type="presOf" srcId="{FC14288C-B897-4FF8-98C0-E642BED6C0EF}" destId="{305AD825-EE24-4211-9F7C-BFED6EBEDAC4}" srcOrd="0" destOrd="0" presId="urn:microsoft.com/office/officeart/2005/8/layout/vList2"/>
    <dgm:cxn modelId="{9B437386-7B50-49F6-A0F0-D0E506CB8D2C}" srcId="{73A8D5B5-28E4-4A02-975B-AA32AB9DEBA5}" destId="{4801A60E-F60A-48AF-86E1-7BB0402342BF}" srcOrd="0" destOrd="0" parTransId="{7D614DC2-C113-4A2C-A06A-964D4541F56C}" sibTransId="{F12526CF-3947-40A0-A477-53548F8B81EA}"/>
    <dgm:cxn modelId="{A10D5555-4E25-42B2-80C5-18088A855F96}" type="presParOf" srcId="{AA52D459-52BF-4E10-AE84-6384923732BC}" destId="{EE663F2A-EB84-4528-8466-F3DD88FA4321}" srcOrd="0" destOrd="0" presId="urn:microsoft.com/office/officeart/2005/8/layout/vList2"/>
    <dgm:cxn modelId="{B92AA5E4-7D5A-4BD3-8C27-9FBD16C3BF24}" type="presParOf" srcId="{AA52D459-52BF-4E10-AE84-6384923732BC}" destId="{DF4B091E-2F0E-472B-87E0-5EDFB02AC2F7}" srcOrd="1" destOrd="0" presId="urn:microsoft.com/office/officeart/2005/8/layout/vList2"/>
    <dgm:cxn modelId="{39CDD97D-970E-418B-BE6E-D361923B9283}" type="presParOf" srcId="{AA52D459-52BF-4E10-AE84-6384923732BC}" destId="{305AD825-EE24-4211-9F7C-BFED6EBEDAC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C852C77-C4C5-4BAA-91C9-026FA71D649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2F8D4A7-9582-4D9E-98F0-3D30CF9F4042}">
      <dgm:prSet/>
      <dgm:spPr/>
      <dgm:t>
        <a:bodyPr/>
        <a:lstStyle/>
        <a:p>
          <a:r>
            <a:rPr lang="en-US" b="1"/>
            <a:t>Lex fori: </a:t>
          </a:r>
          <a:r>
            <a:rPr lang="en-US"/>
            <a:t>Önsorun, hâkimin kendi Kİ kurallarının gösterdiği hukuka göre çözülür.</a:t>
          </a:r>
        </a:p>
      </dgm:t>
    </dgm:pt>
    <dgm:pt modelId="{9646548C-A4AB-4821-A063-41455D358897}" type="parTrans" cxnId="{B15EFCFF-510F-4302-B45F-A6CC3BB5A950}">
      <dgm:prSet/>
      <dgm:spPr/>
      <dgm:t>
        <a:bodyPr/>
        <a:lstStyle/>
        <a:p>
          <a:endParaRPr lang="en-US"/>
        </a:p>
      </dgm:t>
    </dgm:pt>
    <dgm:pt modelId="{D3065284-2E47-44B1-9541-5D6009E257D0}" type="sibTrans" cxnId="{B15EFCFF-510F-4302-B45F-A6CC3BB5A950}">
      <dgm:prSet/>
      <dgm:spPr/>
      <dgm:t>
        <a:bodyPr/>
        <a:lstStyle/>
        <a:p>
          <a:endParaRPr lang="en-US"/>
        </a:p>
      </dgm:t>
    </dgm:pt>
    <dgm:pt modelId="{2E2F95C5-0289-4599-A056-55C83D189273}">
      <dgm:prSet/>
      <dgm:spPr/>
      <dgm:t>
        <a:bodyPr/>
        <a:lstStyle/>
        <a:p>
          <a:r>
            <a:rPr lang="en-US" b="1"/>
            <a:t>Lex causae: </a:t>
          </a:r>
          <a:r>
            <a:rPr lang="en-US"/>
            <a:t>Önsorun, asıl meselenin esasına tatbik edilen hukukun Kİ kurallarının gösterdiği hukuka göre çözülür.</a:t>
          </a:r>
        </a:p>
      </dgm:t>
    </dgm:pt>
    <dgm:pt modelId="{0508F0E2-634B-486D-93CE-A8073A324839}" type="parTrans" cxnId="{ACF4C6FF-1767-403A-899B-EEB7D2643279}">
      <dgm:prSet/>
      <dgm:spPr/>
      <dgm:t>
        <a:bodyPr/>
        <a:lstStyle/>
        <a:p>
          <a:endParaRPr lang="en-US"/>
        </a:p>
      </dgm:t>
    </dgm:pt>
    <dgm:pt modelId="{F02D37EF-648E-4922-B855-1FBD0DE4F208}" type="sibTrans" cxnId="{ACF4C6FF-1767-403A-899B-EEB7D2643279}">
      <dgm:prSet/>
      <dgm:spPr/>
      <dgm:t>
        <a:bodyPr/>
        <a:lstStyle/>
        <a:p>
          <a:endParaRPr lang="en-US"/>
        </a:p>
      </dgm:t>
    </dgm:pt>
    <dgm:pt modelId="{2CFF257A-7CFA-4932-A544-5709854AB123}">
      <dgm:prSet/>
      <dgm:spPr/>
      <dgm:t>
        <a:bodyPr/>
        <a:lstStyle/>
        <a:p>
          <a:r>
            <a:rPr lang="en-US" b="1"/>
            <a:t>Amaç: </a:t>
          </a:r>
          <a:r>
            <a:rPr lang="en-US"/>
            <a:t>milletlerarası alanda karar uyumu ve hakkaniyet; olay bazında en uygun yöntem seçilebilir.</a:t>
          </a:r>
        </a:p>
      </dgm:t>
    </dgm:pt>
    <dgm:pt modelId="{92960CEB-77F3-421A-B5E1-6FB0BCF3A93F}" type="parTrans" cxnId="{751C9BF4-4F68-4558-8E53-01F0A54B680D}">
      <dgm:prSet/>
      <dgm:spPr/>
      <dgm:t>
        <a:bodyPr/>
        <a:lstStyle/>
        <a:p>
          <a:endParaRPr lang="en-US"/>
        </a:p>
      </dgm:t>
    </dgm:pt>
    <dgm:pt modelId="{F89DE3EF-52FA-4342-A5F4-F760E391C4B7}" type="sibTrans" cxnId="{751C9BF4-4F68-4558-8E53-01F0A54B680D}">
      <dgm:prSet/>
      <dgm:spPr/>
      <dgm:t>
        <a:bodyPr/>
        <a:lstStyle/>
        <a:p>
          <a:endParaRPr lang="en-US"/>
        </a:p>
      </dgm:t>
    </dgm:pt>
    <dgm:pt modelId="{391F2C6A-FCCE-4006-A140-CF1EE408D012}" type="pres">
      <dgm:prSet presAssocID="{8C852C77-C4C5-4BAA-91C9-026FA71D6497}" presName="linear" presStyleCnt="0">
        <dgm:presLayoutVars>
          <dgm:animLvl val="lvl"/>
          <dgm:resizeHandles val="exact"/>
        </dgm:presLayoutVars>
      </dgm:prSet>
      <dgm:spPr/>
    </dgm:pt>
    <dgm:pt modelId="{3D44B980-5F30-4EC5-A21C-DE91D24609F8}" type="pres">
      <dgm:prSet presAssocID="{32F8D4A7-9582-4D9E-98F0-3D30CF9F404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EEBEF9C-B491-47DB-873B-1B75F2E26ABB}" type="pres">
      <dgm:prSet presAssocID="{D3065284-2E47-44B1-9541-5D6009E257D0}" presName="spacer" presStyleCnt="0"/>
      <dgm:spPr/>
    </dgm:pt>
    <dgm:pt modelId="{086CE463-51AB-4392-8ACE-382938472E2E}" type="pres">
      <dgm:prSet presAssocID="{2E2F95C5-0289-4599-A056-55C83D18927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9F66944-02FF-47F2-97E8-88D8AD8135AB}" type="pres">
      <dgm:prSet presAssocID="{F02D37EF-648E-4922-B855-1FBD0DE4F208}" presName="spacer" presStyleCnt="0"/>
      <dgm:spPr/>
    </dgm:pt>
    <dgm:pt modelId="{74BE1DDC-1817-4D99-B8F2-FF53E808F496}" type="pres">
      <dgm:prSet presAssocID="{2CFF257A-7CFA-4932-A544-5709854AB12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BA0FF1F-DCDB-470D-B1D2-BDDA30131226}" type="presOf" srcId="{32F8D4A7-9582-4D9E-98F0-3D30CF9F4042}" destId="{3D44B980-5F30-4EC5-A21C-DE91D24609F8}" srcOrd="0" destOrd="0" presId="urn:microsoft.com/office/officeart/2005/8/layout/vList2"/>
    <dgm:cxn modelId="{2F76B039-0E2F-461F-B6B3-827D6B989C8E}" type="presOf" srcId="{8C852C77-C4C5-4BAA-91C9-026FA71D6497}" destId="{391F2C6A-FCCE-4006-A140-CF1EE408D012}" srcOrd="0" destOrd="0" presId="urn:microsoft.com/office/officeart/2005/8/layout/vList2"/>
    <dgm:cxn modelId="{F8DBF68C-65A8-4E97-A3F2-18CFBC80148C}" type="presOf" srcId="{2E2F95C5-0289-4599-A056-55C83D189273}" destId="{086CE463-51AB-4392-8ACE-382938472E2E}" srcOrd="0" destOrd="0" presId="urn:microsoft.com/office/officeart/2005/8/layout/vList2"/>
    <dgm:cxn modelId="{6ECF91D3-1D09-4B8D-A563-01F249EC008C}" type="presOf" srcId="{2CFF257A-7CFA-4932-A544-5709854AB123}" destId="{74BE1DDC-1817-4D99-B8F2-FF53E808F496}" srcOrd="0" destOrd="0" presId="urn:microsoft.com/office/officeart/2005/8/layout/vList2"/>
    <dgm:cxn modelId="{751C9BF4-4F68-4558-8E53-01F0A54B680D}" srcId="{8C852C77-C4C5-4BAA-91C9-026FA71D6497}" destId="{2CFF257A-7CFA-4932-A544-5709854AB123}" srcOrd="2" destOrd="0" parTransId="{92960CEB-77F3-421A-B5E1-6FB0BCF3A93F}" sibTransId="{F89DE3EF-52FA-4342-A5F4-F760E391C4B7}"/>
    <dgm:cxn modelId="{ACF4C6FF-1767-403A-899B-EEB7D2643279}" srcId="{8C852C77-C4C5-4BAA-91C9-026FA71D6497}" destId="{2E2F95C5-0289-4599-A056-55C83D189273}" srcOrd="1" destOrd="0" parTransId="{0508F0E2-634B-486D-93CE-A8073A324839}" sibTransId="{F02D37EF-648E-4922-B855-1FBD0DE4F208}"/>
    <dgm:cxn modelId="{B15EFCFF-510F-4302-B45F-A6CC3BB5A950}" srcId="{8C852C77-C4C5-4BAA-91C9-026FA71D6497}" destId="{32F8D4A7-9582-4D9E-98F0-3D30CF9F4042}" srcOrd="0" destOrd="0" parTransId="{9646548C-A4AB-4821-A063-41455D358897}" sibTransId="{D3065284-2E47-44B1-9541-5D6009E257D0}"/>
    <dgm:cxn modelId="{6D433B6B-6EBF-4511-AE70-F71A1388A3C5}" type="presParOf" srcId="{391F2C6A-FCCE-4006-A140-CF1EE408D012}" destId="{3D44B980-5F30-4EC5-A21C-DE91D24609F8}" srcOrd="0" destOrd="0" presId="urn:microsoft.com/office/officeart/2005/8/layout/vList2"/>
    <dgm:cxn modelId="{2B784991-DF74-4F1E-BF85-942F7C0B1282}" type="presParOf" srcId="{391F2C6A-FCCE-4006-A140-CF1EE408D012}" destId="{DEEBEF9C-B491-47DB-873B-1B75F2E26ABB}" srcOrd="1" destOrd="0" presId="urn:microsoft.com/office/officeart/2005/8/layout/vList2"/>
    <dgm:cxn modelId="{E3E9D72F-72E2-4870-89E7-A5CEAAB1028B}" type="presParOf" srcId="{391F2C6A-FCCE-4006-A140-CF1EE408D012}" destId="{086CE463-51AB-4392-8ACE-382938472E2E}" srcOrd="2" destOrd="0" presId="urn:microsoft.com/office/officeart/2005/8/layout/vList2"/>
    <dgm:cxn modelId="{3A9B3D0F-FAB7-4334-9076-B91C579BBDB1}" type="presParOf" srcId="{391F2C6A-FCCE-4006-A140-CF1EE408D012}" destId="{89F66944-02FF-47F2-97E8-88D8AD8135AB}" srcOrd="3" destOrd="0" presId="urn:microsoft.com/office/officeart/2005/8/layout/vList2"/>
    <dgm:cxn modelId="{D289237E-1321-43A8-9FE2-41DAA50EC51E}" type="presParOf" srcId="{391F2C6A-FCCE-4006-A140-CF1EE408D012}" destId="{74BE1DDC-1817-4D99-B8F2-FF53E808F49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9A22AE-7142-41DA-AE48-BC754E4173C4}">
      <dsp:nvSpPr>
        <dsp:cNvPr id="0" name=""/>
        <dsp:cNvSpPr/>
      </dsp:nvSpPr>
      <dsp:spPr>
        <a:xfrm>
          <a:off x="962" y="924430"/>
          <a:ext cx="3379189" cy="2145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C5206EA-579B-41A4-8820-969C10DEB57C}">
      <dsp:nvSpPr>
        <dsp:cNvPr id="0" name=""/>
        <dsp:cNvSpPr/>
      </dsp:nvSpPr>
      <dsp:spPr>
        <a:xfrm>
          <a:off x="376428" y="1281122"/>
          <a:ext cx="3379189" cy="21457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Tüm araştırmalara rağmen yabancı hukukun olaya ilişkin hükümleri tespit edilemezse: Türk hukuku uygulanır (m.2/2).</a:t>
          </a:r>
          <a:endParaRPr lang="en-US" sz="2300" kern="1200"/>
        </a:p>
      </dsp:txBody>
      <dsp:txXfrm>
        <a:off x="439276" y="1343970"/>
        <a:ext cx="3253493" cy="2020089"/>
      </dsp:txXfrm>
    </dsp:sp>
    <dsp:sp modelId="{742A824C-45E8-46B4-9328-3244529960FD}">
      <dsp:nvSpPr>
        <dsp:cNvPr id="0" name=""/>
        <dsp:cNvSpPr/>
      </dsp:nvSpPr>
      <dsp:spPr>
        <a:xfrm>
          <a:off x="4131082" y="924430"/>
          <a:ext cx="3379189" cy="21457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8268E09-BF1A-4035-AB04-9BC971020585}">
      <dsp:nvSpPr>
        <dsp:cNvPr id="0" name=""/>
        <dsp:cNvSpPr/>
      </dsp:nvSpPr>
      <dsp:spPr>
        <a:xfrm>
          <a:off x="4506548" y="1281122"/>
          <a:ext cx="3379189" cy="21457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/>
            <a:t>Pratikte nadir; ör. diplomatik ilişkilerin kesilmesi gibi hallerde ortaya çıkabilir.</a:t>
          </a:r>
          <a:endParaRPr lang="en-US" sz="2300" kern="1200"/>
        </a:p>
      </dsp:txBody>
      <dsp:txXfrm>
        <a:off x="4569396" y="1343970"/>
        <a:ext cx="3253493" cy="202008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E8830-5689-4988-A42D-81F628DCE68F}">
      <dsp:nvSpPr>
        <dsp:cNvPr id="0" name=""/>
        <dsp:cNvSpPr/>
      </dsp:nvSpPr>
      <dsp:spPr>
        <a:xfrm>
          <a:off x="0" y="3341354"/>
          <a:ext cx="5175384" cy="219229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Türkiye’de nüfus/sicil üzerinde değişiklik isteniyorsa, tanıma veya Türk mahkemesinde sonuç doğuracak karar gerekir (MÖHUK m.58; HMK m.165 bekletme imkânı).</a:t>
          </a:r>
        </a:p>
      </dsp:txBody>
      <dsp:txXfrm>
        <a:off x="0" y="3341354"/>
        <a:ext cx="5175384" cy="2192290"/>
      </dsp:txXfrm>
    </dsp:sp>
    <dsp:sp modelId="{3EBB0900-F1C3-4E74-A141-CA5ABAFF26D7}">
      <dsp:nvSpPr>
        <dsp:cNvPr id="0" name=""/>
        <dsp:cNvSpPr/>
      </dsp:nvSpPr>
      <dsp:spPr>
        <a:xfrm rot="10800000">
          <a:off x="0" y="2496"/>
          <a:ext cx="5175384" cy="3371742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Yabancı statü kararları (inşai) kendi hukukundan kesinlik gücü alır; ispat edildiğinde etkileri dikkate alınabilir.</a:t>
          </a:r>
        </a:p>
      </dsp:txBody>
      <dsp:txXfrm rot="10800000">
        <a:off x="0" y="2496"/>
        <a:ext cx="5175384" cy="219085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DBADD-F7B2-4F04-8A21-1BFDB012A632}">
      <dsp:nvSpPr>
        <dsp:cNvPr id="0" name=""/>
        <dsp:cNvSpPr/>
      </dsp:nvSpPr>
      <dsp:spPr>
        <a:xfrm>
          <a:off x="0" y="26982"/>
          <a:ext cx="5175384" cy="269644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Görev kuralları kamu düzenindendir (HMK m.1). Esas ve önsorun farklı görevli mahkemelere düşebilir.</a:t>
          </a:r>
        </a:p>
      </dsp:txBody>
      <dsp:txXfrm>
        <a:off x="131630" y="158612"/>
        <a:ext cx="4912124" cy="2433187"/>
      </dsp:txXfrm>
    </dsp:sp>
    <dsp:sp modelId="{FFBAF704-5A6D-46C5-8106-07E2A8182180}">
      <dsp:nvSpPr>
        <dsp:cNvPr id="0" name=""/>
        <dsp:cNvSpPr/>
      </dsp:nvSpPr>
      <dsp:spPr>
        <a:xfrm>
          <a:off x="0" y="2812710"/>
          <a:ext cx="5175384" cy="2696447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Esas davaya bakan mahkeme önsorunu bekletici mesele yapabilir (HMK m.165). Bu hallerde lex causae tekniği fiilen uygulanamayabilir.</a:t>
          </a:r>
        </a:p>
      </dsp:txBody>
      <dsp:txXfrm>
        <a:off x="131630" y="2944340"/>
        <a:ext cx="4912124" cy="24331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70E16-27B5-4840-BFD2-0A69CDCAD345}">
      <dsp:nvSpPr>
        <dsp:cNvPr id="0" name=""/>
        <dsp:cNvSpPr/>
      </dsp:nvSpPr>
      <dsp:spPr>
        <a:xfrm>
          <a:off x="0" y="539198"/>
          <a:ext cx="7886700" cy="159471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Yabancı unsurlu davada MÖHUK hükümlerini göz ardı edip doğrudan Türk maddi hukukuna göre karar vermek bozma sebebidir (HMK m.371/1‑a).</a:t>
          </a:r>
        </a:p>
      </dsp:txBody>
      <dsp:txXfrm>
        <a:off x="77847" y="617045"/>
        <a:ext cx="7731006" cy="1439016"/>
      </dsp:txXfrm>
    </dsp:sp>
    <dsp:sp modelId="{ED5155BD-D4C1-4D15-BDE6-935A4D762E1B}">
      <dsp:nvSpPr>
        <dsp:cNvPr id="0" name=""/>
        <dsp:cNvSpPr/>
      </dsp:nvSpPr>
      <dsp:spPr>
        <a:xfrm>
          <a:off x="0" y="2217429"/>
          <a:ext cx="7886700" cy="159471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Yabancı hukukun ‘doğru ve eksiksiz’ uygulanması da temyiz incelemesine tabidir (Yargıtay uygulaması).</a:t>
          </a:r>
        </a:p>
      </dsp:txBody>
      <dsp:txXfrm>
        <a:off x="77847" y="2295276"/>
        <a:ext cx="7731006" cy="14390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E9595-E3BA-46D1-98F3-84C5F0AB29A4}">
      <dsp:nvSpPr>
        <dsp:cNvPr id="0" name=""/>
        <dsp:cNvSpPr/>
      </dsp:nvSpPr>
      <dsp:spPr>
        <a:xfrm>
          <a:off x="0" y="2530579"/>
          <a:ext cx="8195871" cy="166033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Asıl olan yabancı hukukun uygulanmasıdır; kamu düzeni istisnaîdir ve dar yorumlanır (‘açıkça’ eşiği).</a:t>
          </a:r>
        </a:p>
      </dsp:txBody>
      <dsp:txXfrm>
        <a:off x="0" y="2530579"/>
        <a:ext cx="8195871" cy="1660334"/>
      </dsp:txXfrm>
    </dsp:sp>
    <dsp:sp modelId="{022FC6F2-4D2C-4AEB-905B-AADE019FAEDE}">
      <dsp:nvSpPr>
        <dsp:cNvPr id="0" name=""/>
        <dsp:cNvSpPr/>
      </dsp:nvSpPr>
      <dsp:spPr>
        <a:xfrm rot="10800000">
          <a:off x="0" y="1890"/>
          <a:ext cx="8195871" cy="2553594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Yetkili yabancı hukuk hükmü Türk kamu düzenine açıkça aykırı ise uygulanmaz; gerekli hâllerde Türk hukuku uygulanır.</a:t>
          </a:r>
        </a:p>
      </dsp:txBody>
      <dsp:txXfrm rot="10800000">
        <a:off x="0" y="1890"/>
        <a:ext cx="8195871" cy="16592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330819-145B-401B-BEFA-60B17A805994}">
      <dsp:nvSpPr>
        <dsp:cNvPr id="0" name=""/>
        <dsp:cNvSpPr/>
      </dsp:nvSpPr>
      <dsp:spPr>
        <a:xfrm>
          <a:off x="0" y="47642"/>
          <a:ext cx="8195871" cy="13197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Menfi etki: </a:t>
          </a:r>
          <a:r>
            <a:rPr lang="en-US" sz="2400" kern="1200"/>
            <a:t>Yabancı hukukun uygulanmasını sonuç odaklı olarak engeller (örn. yakın hısımlar arası evlilik; ırk ayrımcı evlilik yasağına dayalı sonuçlar; aynı cinsten evlilik nottaki çerçeve).</a:t>
          </a:r>
        </a:p>
      </dsp:txBody>
      <dsp:txXfrm>
        <a:off x="64425" y="112067"/>
        <a:ext cx="8067021" cy="1190909"/>
      </dsp:txXfrm>
    </dsp:sp>
    <dsp:sp modelId="{E1583271-5441-455D-AD20-720D80A72681}">
      <dsp:nvSpPr>
        <dsp:cNvPr id="0" name=""/>
        <dsp:cNvSpPr/>
      </dsp:nvSpPr>
      <dsp:spPr>
        <a:xfrm>
          <a:off x="0" y="1436522"/>
          <a:ext cx="8195871" cy="1319759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Müspet etki: </a:t>
          </a:r>
          <a:r>
            <a:rPr lang="en-US" sz="2400" kern="1200"/>
            <a:t>Yerine Türk hukukunun ‘vazgeçilmez’ kuralları ikame edilir (örn. TTK m.122/4: portföy tazminatından önceden feragat geçersiz).</a:t>
          </a:r>
        </a:p>
      </dsp:txBody>
      <dsp:txXfrm>
        <a:off x="64425" y="1500947"/>
        <a:ext cx="8067021" cy="1190909"/>
      </dsp:txXfrm>
    </dsp:sp>
    <dsp:sp modelId="{3AFFD32B-E9BD-4F73-9D1B-AAF872C5ED34}">
      <dsp:nvSpPr>
        <dsp:cNvPr id="0" name=""/>
        <dsp:cNvSpPr/>
      </dsp:nvSpPr>
      <dsp:spPr>
        <a:xfrm>
          <a:off x="0" y="2825402"/>
          <a:ext cx="8195871" cy="131975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Doğrudan uygulanan kurallar: </a:t>
          </a:r>
          <a:r>
            <a:rPr lang="en-US" sz="2400" kern="1200"/>
            <a:t>Düzenledikleri alanlarda bizzat kanunlar ihtilafı kurallarının işletilmesini engeller; kamu düzeninden yöntem olarak farklıdır.</a:t>
          </a:r>
        </a:p>
      </dsp:txBody>
      <dsp:txXfrm>
        <a:off x="64425" y="2889827"/>
        <a:ext cx="8067021" cy="119090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4CD205-08A2-4ADE-8831-91E72782258B}">
      <dsp:nvSpPr>
        <dsp:cNvPr id="0" name=""/>
        <dsp:cNvSpPr/>
      </dsp:nvSpPr>
      <dsp:spPr>
        <a:xfrm>
          <a:off x="0" y="403502"/>
          <a:ext cx="8195871" cy="1649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İlişki Türkiye ile yoğunlaştıkça kamu düzeni müdahalesi artabilir; yabancı‑yabancı ve dış ilişkilerde müdahale zayıflar.</a:t>
          </a:r>
        </a:p>
      </dsp:txBody>
      <dsp:txXfrm>
        <a:off x="80532" y="484034"/>
        <a:ext cx="8034807" cy="1488636"/>
      </dsp:txXfrm>
    </dsp:sp>
    <dsp:sp modelId="{D76B9DF3-219A-4C9D-9687-E13F8A4B654E}">
      <dsp:nvSpPr>
        <dsp:cNvPr id="0" name=""/>
        <dsp:cNvSpPr/>
      </dsp:nvSpPr>
      <dsp:spPr>
        <a:xfrm>
          <a:off x="0" y="2139602"/>
          <a:ext cx="8195871" cy="16497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/>
            <a:t>Örnekler: </a:t>
          </a:r>
          <a:r>
            <a:rPr lang="en-US" sz="3000" kern="1200"/>
            <a:t>İtalyan boşanma yasağı kararlarının mukayesesi; çok eşlilik yabancı ülkede kurulmuşsa veraset isteminde kural olarak engel yapılmaması.</a:t>
          </a:r>
        </a:p>
      </dsp:txBody>
      <dsp:txXfrm>
        <a:off x="80532" y="2220134"/>
        <a:ext cx="8034807" cy="14886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A7D041-6C17-47AD-8DCB-0064AFE7C97E}">
      <dsp:nvSpPr>
        <dsp:cNvPr id="0" name=""/>
        <dsp:cNvSpPr/>
      </dsp:nvSpPr>
      <dsp:spPr>
        <a:xfrm>
          <a:off x="0" y="0"/>
          <a:ext cx="8195871" cy="419280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000" b="1" kern="1200"/>
            <a:t>New York vatandaşı amca ile yeğen Türkiye’de evlenmek ister; milli hukukları izin vermektedir.</a:t>
          </a:r>
          <a:endParaRPr lang="en-US" sz="4000" kern="1200"/>
        </a:p>
      </dsp:txBody>
      <dsp:txXfrm>
        <a:off x="0" y="0"/>
        <a:ext cx="8195871" cy="2264114"/>
      </dsp:txXfrm>
    </dsp:sp>
    <dsp:sp modelId="{83D0D618-800D-44FA-9E32-1D1CE56E4819}">
      <dsp:nvSpPr>
        <dsp:cNvPr id="0" name=""/>
        <dsp:cNvSpPr/>
      </dsp:nvSpPr>
      <dsp:spPr>
        <a:xfrm>
          <a:off x="0" y="2180258"/>
          <a:ext cx="4097935" cy="192869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49530" rIns="277368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b="1" kern="1200"/>
            <a:t>Evlilik ehliyetine hangi hukuk uygulanır</a:t>
          </a:r>
          <a:r>
            <a:rPr lang="tr-TR" sz="3900" b="1" kern="1200"/>
            <a:t>?</a:t>
          </a:r>
          <a:endParaRPr lang="en-US" sz="3900" kern="1200"/>
        </a:p>
      </dsp:txBody>
      <dsp:txXfrm>
        <a:off x="0" y="2180258"/>
        <a:ext cx="4097935" cy="1928690"/>
      </dsp:txXfrm>
    </dsp:sp>
    <dsp:sp modelId="{6841E9FC-EC1A-401F-A72C-86F4A7183202}">
      <dsp:nvSpPr>
        <dsp:cNvPr id="0" name=""/>
        <dsp:cNvSpPr/>
      </dsp:nvSpPr>
      <dsp:spPr>
        <a:xfrm>
          <a:off x="4097935" y="2180258"/>
          <a:ext cx="4097935" cy="1928690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7368" tIns="49530" rIns="277368" bIns="4953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b="1" kern="1200"/>
            <a:t>Türk kamu düzeni yönünden sonuç nedir?</a:t>
          </a:r>
          <a:endParaRPr lang="en-US" sz="3900" kern="1200"/>
        </a:p>
      </dsp:txBody>
      <dsp:txXfrm>
        <a:off x="4097935" y="2180258"/>
        <a:ext cx="4097935" cy="192869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68E86-4C2B-44C2-A208-577C4B9684F8}">
      <dsp:nvSpPr>
        <dsp:cNvPr id="0" name=""/>
        <dsp:cNvSpPr/>
      </dsp:nvSpPr>
      <dsp:spPr>
        <a:xfrm>
          <a:off x="0" y="190033"/>
          <a:ext cx="8195871" cy="27834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b="1" kern="1200"/>
            <a:t>İran’da çok eşli evlilik yapan koca, Türkiye’de vefat eder. Eşler, Türkiye’deki mallar için veraset ilamı ister.</a:t>
          </a:r>
          <a:endParaRPr lang="en-US" sz="3900" kern="1200"/>
        </a:p>
      </dsp:txBody>
      <dsp:txXfrm>
        <a:off x="135876" y="325909"/>
        <a:ext cx="7924119" cy="2511678"/>
      </dsp:txXfrm>
    </dsp:sp>
    <dsp:sp modelId="{060CD251-193F-4DDC-961F-B6C9F7738351}">
      <dsp:nvSpPr>
        <dsp:cNvPr id="0" name=""/>
        <dsp:cNvSpPr/>
      </dsp:nvSpPr>
      <dsp:spPr>
        <a:xfrm>
          <a:off x="0" y="2973463"/>
          <a:ext cx="8195871" cy="10293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219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3000" b="1" kern="1200"/>
            <a:t>Kamu düzeni müdahalesi nasıl değerlendirilir?</a:t>
          </a:r>
          <a:endParaRPr lang="en-US" sz="3000" kern="1200"/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3000" b="1" kern="1200"/>
            <a:t>Talep neden reddedilmez?</a:t>
          </a:r>
          <a:endParaRPr lang="en-US" sz="3000" kern="1200"/>
        </a:p>
      </dsp:txBody>
      <dsp:txXfrm>
        <a:off x="0" y="2973463"/>
        <a:ext cx="8195871" cy="102930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663F2A-EB84-4528-8466-F3DD88FA4321}">
      <dsp:nvSpPr>
        <dsp:cNvPr id="0" name=""/>
        <dsp:cNvSpPr/>
      </dsp:nvSpPr>
      <dsp:spPr>
        <a:xfrm>
          <a:off x="0" y="303510"/>
          <a:ext cx="5175384" cy="24242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Asıl sorunun çözülebilmesi için önce karara bağlanması gereken mesele (nafakada soybağı; mirasta evliliğin/evlat edinmenin geçerliliği vb.).</a:t>
          </a:r>
        </a:p>
      </dsp:txBody>
      <dsp:txXfrm>
        <a:off x="118342" y="421852"/>
        <a:ext cx="4938700" cy="2187556"/>
      </dsp:txXfrm>
    </dsp:sp>
    <dsp:sp modelId="{305AD825-EE24-4211-9F7C-BFED6EBEDAC4}">
      <dsp:nvSpPr>
        <dsp:cNvPr id="0" name=""/>
        <dsp:cNvSpPr/>
      </dsp:nvSpPr>
      <dsp:spPr>
        <a:xfrm>
          <a:off x="0" y="2808390"/>
          <a:ext cx="5175384" cy="2424240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Önsorun tartışması, ancak hâkimin Kİ kurallarının gösterdiği hukuk ile asıl meselenin Kİ kurallarının gösterdiği hukuk farklıysa anlamlıdır.</a:t>
          </a:r>
        </a:p>
      </dsp:txBody>
      <dsp:txXfrm>
        <a:off x="118342" y="2926732"/>
        <a:ext cx="4938700" cy="218755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44B980-5F30-4EC5-A21C-DE91D24609F8}">
      <dsp:nvSpPr>
        <dsp:cNvPr id="0" name=""/>
        <dsp:cNvSpPr/>
      </dsp:nvSpPr>
      <dsp:spPr>
        <a:xfrm>
          <a:off x="0" y="53972"/>
          <a:ext cx="5175384" cy="17613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Lex fori: </a:t>
          </a:r>
          <a:r>
            <a:rPr lang="en-US" sz="2500" kern="1200"/>
            <a:t>Önsorun, hâkimin kendi Kİ kurallarının gösterdiği hukuka göre çözülür.</a:t>
          </a:r>
        </a:p>
      </dsp:txBody>
      <dsp:txXfrm>
        <a:off x="85984" y="139956"/>
        <a:ext cx="5003416" cy="1589430"/>
      </dsp:txXfrm>
    </dsp:sp>
    <dsp:sp modelId="{086CE463-51AB-4392-8ACE-382938472E2E}">
      <dsp:nvSpPr>
        <dsp:cNvPr id="0" name=""/>
        <dsp:cNvSpPr/>
      </dsp:nvSpPr>
      <dsp:spPr>
        <a:xfrm>
          <a:off x="0" y="1887371"/>
          <a:ext cx="5175384" cy="1761398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Lex causae: </a:t>
          </a:r>
          <a:r>
            <a:rPr lang="en-US" sz="2500" kern="1200"/>
            <a:t>Önsorun, asıl meselenin esasına tatbik edilen hukukun Kİ kurallarının gösterdiği hukuka göre çözülür.</a:t>
          </a:r>
        </a:p>
      </dsp:txBody>
      <dsp:txXfrm>
        <a:off x="85984" y="1973355"/>
        <a:ext cx="5003416" cy="1589430"/>
      </dsp:txXfrm>
    </dsp:sp>
    <dsp:sp modelId="{74BE1DDC-1817-4D99-B8F2-FF53E808F496}">
      <dsp:nvSpPr>
        <dsp:cNvPr id="0" name=""/>
        <dsp:cNvSpPr/>
      </dsp:nvSpPr>
      <dsp:spPr>
        <a:xfrm>
          <a:off x="0" y="3720769"/>
          <a:ext cx="5175384" cy="1761398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Amaç: </a:t>
          </a:r>
          <a:r>
            <a:rPr lang="en-US" sz="2500" kern="1200"/>
            <a:t>milletlerarası alanda karar uyumu ve hakkaniyet; olay bazında en uygun yöntem seçilebilir.</a:t>
          </a:r>
        </a:p>
      </dsp:txBody>
      <dsp:txXfrm>
        <a:off x="85984" y="3806753"/>
        <a:ext cx="5003416" cy="15894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01ABB-93AD-4ADD-92F1-602590982CF1}" type="datetimeFigureOut">
              <a:rPr lang="tr-TR" smtClean="0"/>
              <a:t>7.10.2025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4A9DE-F4BD-4684-AC6B-C69D486139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5168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notları: yabancı hukukun ‘hukuk’ sayılması; re’sen uygulama; menşe devletteki anlam ve kapsamla tatbik.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Cevap: C</a:t>
            </a:r>
          </a:p>
          <a:p>
            <a:r>
              <a:rPr lang="tr-TR" dirty="0"/>
              <a:t>Gerekçe: m.2/1 </a:t>
            </a:r>
            <a:r>
              <a:rPr lang="tr-TR" dirty="0" err="1"/>
              <a:t>re’sen</a:t>
            </a:r>
            <a:r>
              <a:rPr lang="tr-TR" dirty="0"/>
              <a:t> uygulama; yabancı hukuk Kıta Avrupası yaklaşımıyla ‘</a:t>
            </a:r>
            <a:r>
              <a:rPr lang="tr-TR" dirty="0" err="1"/>
              <a:t>hukuk’tur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684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C</a:t>
            </a:r>
            <a:r>
              <a:rPr lang="tr-TR" dirty="0"/>
              <a:t> – MÖHUK m.2/1 </a:t>
            </a:r>
            <a:r>
              <a:rPr lang="tr-TR" dirty="0" err="1"/>
              <a:t>re’sen</a:t>
            </a:r>
            <a:r>
              <a:rPr lang="tr-TR" dirty="0"/>
              <a:t> uygulama; yabancı hukuk “</a:t>
            </a:r>
            <a:r>
              <a:rPr lang="tr-TR" dirty="0" err="1"/>
              <a:t>hukuk”tur</a:t>
            </a:r>
            <a:r>
              <a:rPr lang="tr-TR" dirty="0"/>
              <a:t>.</a:t>
            </a:r>
            <a:endParaRPr dirty="0"/>
          </a:p>
          <a:p>
            <a:r>
              <a:rPr b="1" dirty="0" err="1"/>
              <a:t>Gerekçe</a:t>
            </a:r>
            <a:r>
              <a:rPr b="1" dirty="0"/>
              <a:t>: </a:t>
            </a:r>
            <a:r>
              <a:rPr dirty="0"/>
              <a:t>m.2/1 </a:t>
            </a:r>
            <a:r>
              <a:rPr dirty="0" err="1"/>
              <a:t>re’sen</a:t>
            </a:r>
            <a:r>
              <a:rPr dirty="0"/>
              <a:t> </a:t>
            </a:r>
            <a:r>
              <a:rPr dirty="0" err="1"/>
              <a:t>uygulama</a:t>
            </a:r>
            <a:r>
              <a:rPr dirty="0"/>
              <a:t>; </a:t>
            </a:r>
            <a:r>
              <a:rPr dirty="0" err="1"/>
              <a:t>yabancı</a:t>
            </a:r>
            <a:r>
              <a:rPr dirty="0"/>
              <a:t> </a:t>
            </a:r>
            <a:r>
              <a:rPr dirty="0" err="1"/>
              <a:t>hukuk</a:t>
            </a:r>
            <a:r>
              <a:rPr dirty="0"/>
              <a:t> </a:t>
            </a:r>
            <a:r>
              <a:rPr dirty="0" err="1"/>
              <a:t>Kıta</a:t>
            </a:r>
            <a:r>
              <a:rPr dirty="0"/>
              <a:t> </a:t>
            </a:r>
            <a:r>
              <a:rPr dirty="0" err="1"/>
              <a:t>Avrupası</a:t>
            </a:r>
            <a:r>
              <a:rPr dirty="0"/>
              <a:t> </a:t>
            </a:r>
            <a:r>
              <a:rPr dirty="0" err="1"/>
              <a:t>yaklaşımıyla</a:t>
            </a:r>
            <a:r>
              <a:rPr dirty="0"/>
              <a:t> ‘</a:t>
            </a:r>
            <a:r>
              <a:rPr dirty="0" err="1"/>
              <a:t>hukuk’tur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/>
              <a:t>B</a:t>
            </a:r>
            <a:r>
              <a:rPr lang="tr-TR" dirty="0"/>
              <a:t> – Bağlama noktaları kural olarak tarafça ispatlanır; araştırma ilkesi olan davalarda hâkim </a:t>
            </a:r>
            <a:r>
              <a:rPr lang="tr-TR" dirty="0" err="1"/>
              <a:t>re’sen</a:t>
            </a:r>
            <a:r>
              <a:rPr lang="tr-TR" dirty="0"/>
              <a:t> araştırabilir.</a:t>
            </a:r>
          </a:p>
          <a:p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/>
              <a:t>Gerekçe: </a:t>
            </a:r>
            <a:r>
              <a:rPr lang="tr-TR" dirty="0"/>
              <a:t>Bağlama vakıaları maddi vakıadır; HMK m.25; istisna: araştırma ilkesinin geçerli olduğu davalar.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5054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 err="1"/>
              <a:t>Cevap</a:t>
            </a:r>
            <a:r>
              <a:rPr dirty="0"/>
              <a:t>: B</a:t>
            </a:r>
          </a:p>
          <a:p>
            <a:r>
              <a:rPr dirty="0" err="1"/>
              <a:t>Gerekçe</a:t>
            </a:r>
            <a:r>
              <a:rPr dirty="0"/>
              <a:t>: </a:t>
            </a:r>
            <a:r>
              <a:rPr dirty="0" err="1"/>
              <a:t>Bağlama</a:t>
            </a:r>
            <a:r>
              <a:rPr dirty="0"/>
              <a:t> </a:t>
            </a:r>
            <a:r>
              <a:rPr dirty="0" err="1"/>
              <a:t>vakıaları</a:t>
            </a:r>
            <a:r>
              <a:rPr dirty="0"/>
              <a:t> </a:t>
            </a:r>
            <a:r>
              <a:rPr dirty="0" err="1"/>
              <a:t>maddi</a:t>
            </a:r>
            <a:r>
              <a:rPr dirty="0"/>
              <a:t> </a:t>
            </a:r>
            <a:r>
              <a:rPr dirty="0" err="1"/>
              <a:t>vakıadır</a:t>
            </a:r>
            <a:r>
              <a:rPr dirty="0"/>
              <a:t>; HMK m.25; </a:t>
            </a:r>
            <a:r>
              <a:rPr dirty="0" err="1"/>
              <a:t>istisna</a:t>
            </a:r>
            <a:r>
              <a:rPr dirty="0"/>
              <a:t>: </a:t>
            </a:r>
            <a:r>
              <a:rPr dirty="0" err="1"/>
              <a:t>araştırma</a:t>
            </a:r>
            <a:r>
              <a:rPr dirty="0"/>
              <a:t> </a:t>
            </a:r>
            <a:r>
              <a:rPr dirty="0" err="1"/>
              <a:t>ilkesinin</a:t>
            </a:r>
            <a:r>
              <a:rPr dirty="0"/>
              <a:t> </a:t>
            </a:r>
            <a:r>
              <a:rPr dirty="0" err="1"/>
              <a:t>geçerli</a:t>
            </a:r>
            <a:r>
              <a:rPr dirty="0"/>
              <a:t> </a:t>
            </a:r>
            <a:r>
              <a:rPr dirty="0" err="1"/>
              <a:t>olduğu</a:t>
            </a:r>
            <a:r>
              <a:rPr dirty="0"/>
              <a:t> </a:t>
            </a:r>
            <a:r>
              <a:rPr dirty="0" err="1"/>
              <a:t>davalar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/>
              <a:t>C</a:t>
            </a:r>
            <a:r>
              <a:rPr lang="tr-TR" dirty="0"/>
              <a:t> – MÖHUK m.2/2 uyarınca tespit edilemezse Türk hukuku uygulanır.</a:t>
            </a:r>
          </a:p>
          <a:p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/>
              <a:t>Gerekçe: </a:t>
            </a:r>
            <a:r>
              <a:rPr lang="tr-TR" dirty="0"/>
              <a:t>MÖHUK m.2/2.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04513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C</a:t>
            </a:r>
            <a:r>
              <a:rPr lang="tr-TR" dirty="0"/>
              <a:t> – MÖHUK m.2/2 uyarınca tespit edilemezse Türk hukuku uygulanır.</a:t>
            </a:r>
          </a:p>
          <a:p>
            <a:endParaRPr lang="tr-T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/>
              <a:t>Gerekçe: </a:t>
            </a:r>
            <a:r>
              <a:rPr lang="tr-TR" dirty="0"/>
              <a:t>MÖHUK m.2/2.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C</a:t>
            </a:r>
            <a:r>
              <a:rPr lang="tr-TR" dirty="0"/>
              <a:t> – Mütekabiliyet/ tanıma şartı aranmaz; bu ifade yanlıştır.</a:t>
            </a:r>
            <a:endParaRPr dirty="0"/>
          </a:p>
          <a:p>
            <a:r>
              <a:rPr b="1" dirty="0" err="1"/>
              <a:t>Gerekçe</a:t>
            </a:r>
            <a:r>
              <a:rPr dirty="0"/>
              <a:t>: Ders </a:t>
            </a:r>
            <a:r>
              <a:rPr lang="tr-TR" dirty="0"/>
              <a:t>kitabınız:</a:t>
            </a:r>
            <a:r>
              <a:rPr dirty="0"/>
              <a:t> </a:t>
            </a:r>
            <a:r>
              <a:rPr dirty="0" err="1"/>
              <a:t>tanınma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mütekabiliyet</a:t>
            </a:r>
            <a:r>
              <a:rPr dirty="0"/>
              <a:t> </a:t>
            </a:r>
            <a:r>
              <a:rPr dirty="0" err="1"/>
              <a:t>şart</a:t>
            </a:r>
            <a:r>
              <a:rPr dirty="0"/>
              <a:t> </a:t>
            </a:r>
            <a:r>
              <a:rPr dirty="0" err="1"/>
              <a:t>değildir</a:t>
            </a:r>
            <a:r>
              <a:rPr dirty="0"/>
              <a:t>; C </a:t>
            </a:r>
            <a:r>
              <a:rPr dirty="0" err="1"/>
              <a:t>şıkkı</a:t>
            </a:r>
            <a:r>
              <a:rPr dirty="0"/>
              <a:t> </a:t>
            </a:r>
            <a:r>
              <a:rPr dirty="0" err="1"/>
              <a:t>yanlıştır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 genel çerçeve; dikkat: değerlendirme sonuç odaklıdır.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notları: asıl farklılıkların tolere edilmesi; yalnız açıkça aykırı sonuçlarda müdahale.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notları: kamu düzeni menfi/müspet etkileri; doğrudan uygulanan kurallarla yöntem farkı.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notları: bağlama vakıalarının ispatı; araştırma ilkesinin geçerli olduğu dava türleri.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notları: bağlantı yoğunluğu ilkesi.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Çözüm özeti:</a:t>
            </a:r>
            <a:endParaRPr lang="tr-TR" dirty="0"/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MÖHUK </a:t>
            </a:r>
            <a:r>
              <a:rPr lang="tr-TR" b="1" dirty="0"/>
              <a:t>m.13</a:t>
            </a:r>
            <a:r>
              <a:rPr lang="tr-TR" dirty="0"/>
              <a:t>: Evlilik ehliyeti/engeller </a:t>
            </a:r>
            <a:r>
              <a:rPr lang="tr-TR" b="1" dirty="0"/>
              <a:t>tarafların milli hukuku</a:t>
            </a:r>
            <a:r>
              <a:rPr lang="tr-TR" dirty="0"/>
              <a:t>na tabidir.</a:t>
            </a:r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Ancak bu evlilik, Türk toplum ahlakı ve temel ilkelere </a:t>
            </a:r>
            <a:r>
              <a:rPr lang="tr-TR" b="1" dirty="0"/>
              <a:t>açıkça aykırı</a:t>
            </a:r>
            <a:r>
              <a:rPr lang="tr-TR" dirty="0"/>
              <a:t> sonuç doğurur → </a:t>
            </a:r>
            <a:r>
              <a:rPr lang="tr-TR" b="1" dirty="0"/>
              <a:t>MÖHUK m.5</a:t>
            </a:r>
            <a:r>
              <a:rPr lang="tr-TR" dirty="0"/>
              <a:t> devreye girer; yabancı hukuk </a:t>
            </a:r>
            <a:r>
              <a:rPr lang="tr-TR" b="1" dirty="0"/>
              <a:t>uygulanmaz</a:t>
            </a:r>
            <a:r>
              <a:rPr lang="tr-TR" dirty="0"/>
              <a:t>, evlilik </a:t>
            </a:r>
            <a:r>
              <a:rPr lang="tr-TR" b="1" dirty="0"/>
              <a:t>reddedilir</a:t>
            </a:r>
            <a:r>
              <a:rPr lang="tr-TR" dirty="0"/>
              <a:t> (menfi etki).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Çözüm özeti:</a:t>
            </a:r>
            <a:endParaRPr lang="tr-TR" dirty="0"/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Çok eşlilik Türk kamu düzeniyle bağdaşmaz; ancak evlilik </a:t>
            </a:r>
            <a:r>
              <a:rPr lang="tr-TR" b="1" dirty="0"/>
              <a:t>yabancı ülkede</a:t>
            </a:r>
            <a:r>
              <a:rPr lang="tr-TR" dirty="0"/>
              <a:t> ve </a:t>
            </a:r>
            <a:r>
              <a:rPr lang="tr-TR" b="1" dirty="0"/>
              <a:t>yabancı hukuk</a:t>
            </a:r>
            <a:r>
              <a:rPr lang="tr-TR" dirty="0"/>
              <a:t>a göre kurulmuştur.</a:t>
            </a:r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Türkiye ile bağlantı, </a:t>
            </a:r>
            <a:r>
              <a:rPr lang="tr-TR" b="1" dirty="0"/>
              <a:t>sadece terekenin tespiti</a:t>
            </a:r>
            <a:r>
              <a:rPr lang="tr-TR" dirty="0"/>
              <a:t> boyutundadır; kural olarak kamu düzeni </a:t>
            </a:r>
            <a:r>
              <a:rPr lang="tr-TR" b="1" dirty="0"/>
              <a:t>engeli işletilmez</a:t>
            </a:r>
            <a:r>
              <a:rPr lang="tr-TR" dirty="0"/>
              <a:t>, veraset istemi değerlendirilebilir (notlardaki yaklaşım).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Tanınmaması Türk vatandaşı kadını </a:t>
            </a:r>
            <a:r>
              <a:rPr lang="tr-TR" b="1" dirty="0"/>
              <a:t>fiilen cezalandırabilir</a:t>
            </a:r>
            <a:r>
              <a:rPr lang="tr-TR" dirty="0"/>
              <a:t> (yeniden evlenmesini engelleme); bu nedenle </a:t>
            </a:r>
            <a:r>
              <a:rPr lang="tr-TR" b="1" dirty="0"/>
              <a:t>tanıma mümkündür.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/>
              <a:t>Kadının iradesini yok sayan tek taraflı talak, </a:t>
            </a:r>
            <a:r>
              <a:rPr lang="tr-TR" b="1" dirty="0"/>
              <a:t>eşitlik‑hak</a:t>
            </a:r>
            <a:r>
              <a:rPr lang="tr-TR" dirty="0"/>
              <a:t> ilkelerine </a:t>
            </a:r>
            <a:r>
              <a:rPr lang="tr-TR" b="1" dirty="0"/>
              <a:t>açıkça aykırı</a:t>
            </a:r>
            <a:r>
              <a:rPr lang="tr-TR" dirty="0"/>
              <a:t> → </a:t>
            </a:r>
            <a:r>
              <a:rPr lang="tr-TR" b="1" dirty="0"/>
              <a:t>tanıma reddi</a:t>
            </a:r>
            <a:r>
              <a:rPr lang="tr-TR" dirty="0"/>
              <a:t> (kamu düzeni menfi etki).</a:t>
            </a:r>
          </a:p>
          <a:p>
            <a:endParaRPr lang="tr-TR" dirty="0"/>
          </a:p>
          <a:p>
            <a:r>
              <a:rPr dirty="0" err="1"/>
              <a:t>Kadının</a:t>
            </a:r>
            <a:r>
              <a:rPr dirty="0"/>
              <a:t> </a:t>
            </a:r>
            <a:r>
              <a:rPr dirty="0" err="1"/>
              <a:t>iradesini</a:t>
            </a:r>
            <a:r>
              <a:rPr dirty="0"/>
              <a:t> </a:t>
            </a:r>
            <a:r>
              <a:rPr dirty="0" err="1"/>
              <a:t>dışlayan</a:t>
            </a:r>
            <a:r>
              <a:rPr dirty="0"/>
              <a:t> </a:t>
            </a:r>
            <a:r>
              <a:rPr dirty="0" err="1"/>
              <a:t>tek</a:t>
            </a:r>
            <a:r>
              <a:rPr dirty="0"/>
              <a:t> </a:t>
            </a:r>
            <a:r>
              <a:rPr dirty="0" err="1"/>
              <a:t>taraflı</a:t>
            </a:r>
            <a:r>
              <a:rPr dirty="0"/>
              <a:t> talak, </a:t>
            </a:r>
            <a:r>
              <a:rPr dirty="0" err="1"/>
              <a:t>eşitlik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temel</a:t>
            </a:r>
            <a:r>
              <a:rPr dirty="0"/>
              <a:t> </a:t>
            </a:r>
            <a:r>
              <a:rPr dirty="0" err="1"/>
              <a:t>haklar</a:t>
            </a:r>
            <a:r>
              <a:rPr dirty="0"/>
              <a:t> </a:t>
            </a:r>
            <a:r>
              <a:rPr dirty="0" err="1"/>
              <a:t>yönünden</a:t>
            </a:r>
            <a:r>
              <a:rPr dirty="0"/>
              <a:t> </a:t>
            </a:r>
            <a:r>
              <a:rPr dirty="0" err="1"/>
              <a:t>açıkça</a:t>
            </a:r>
            <a:r>
              <a:rPr dirty="0"/>
              <a:t> </a:t>
            </a:r>
            <a:r>
              <a:rPr dirty="0" err="1"/>
              <a:t>aykırı</a:t>
            </a:r>
            <a:r>
              <a:rPr dirty="0"/>
              <a:t>; </a:t>
            </a:r>
            <a:r>
              <a:rPr dirty="0" err="1"/>
              <a:t>tanıma</a:t>
            </a:r>
            <a:r>
              <a:rPr dirty="0"/>
              <a:t> </a:t>
            </a:r>
            <a:r>
              <a:rPr dirty="0" err="1"/>
              <a:t>reddi</a:t>
            </a:r>
            <a:r>
              <a:rPr dirty="0"/>
              <a:t> </a:t>
            </a:r>
            <a:r>
              <a:rPr dirty="0" err="1"/>
              <a:t>uygundur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Çözüm özeti:</a:t>
            </a:r>
            <a:endParaRPr lang="tr-TR" dirty="0"/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AİHS Ek </a:t>
            </a:r>
            <a:r>
              <a:rPr lang="tr-TR" b="1" dirty="0"/>
              <a:t>7 No.lu Protokol m.5</a:t>
            </a:r>
            <a:r>
              <a:rPr lang="tr-TR" dirty="0"/>
              <a:t>’in Türkiye bakımından yürürlüğe girmesiyle, </a:t>
            </a:r>
            <a:r>
              <a:rPr lang="tr-TR" b="1" dirty="0"/>
              <a:t>ortak velayet</a:t>
            </a:r>
            <a:r>
              <a:rPr lang="tr-TR" dirty="0"/>
              <a:t> artık kural olarak </a:t>
            </a:r>
            <a:r>
              <a:rPr lang="tr-TR" b="1" dirty="0"/>
              <a:t>kamu düzenine aykırı sayılmaz</a:t>
            </a:r>
            <a:r>
              <a:rPr lang="tr-TR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Yetkili yabancı hukukun ortak velayet öngören hükmü </a:t>
            </a:r>
            <a:r>
              <a:rPr lang="tr-TR" b="1" dirty="0"/>
              <a:t>uygulanabilir/tenfiz edilebilir.</a:t>
            </a: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tr-TR" dirty="0"/>
              <a:t>TTK </a:t>
            </a:r>
            <a:r>
              <a:rPr lang="tr-TR" b="1" dirty="0"/>
              <a:t>m.122/4</a:t>
            </a:r>
            <a:r>
              <a:rPr lang="tr-TR" dirty="0"/>
              <a:t>: Denkleştirme isteminden </a:t>
            </a:r>
            <a:r>
              <a:rPr lang="tr-TR" b="1" dirty="0"/>
              <a:t>önceden feragat geçersiz</a:t>
            </a:r>
            <a:r>
              <a:rPr lang="tr-TR" dirty="0"/>
              <a:t>; zayıf tarafı koruyan </a:t>
            </a:r>
            <a:r>
              <a:rPr lang="tr-TR" b="1" dirty="0"/>
              <a:t>vazgeçilmez</a:t>
            </a:r>
            <a:r>
              <a:rPr lang="tr-TR" dirty="0"/>
              <a:t> kural.</a:t>
            </a:r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Yabancı hukukta feragati geçerli sayan düzenleme, MÖHUK </a:t>
            </a:r>
            <a:r>
              <a:rPr lang="tr-TR" b="1" dirty="0"/>
              <a:t>m.5</a:t>
            </a:r>
            <a:r>
              <a:rPr lang="tr-TR" dirty="0"/>
              <a:t> kapsamında </a:t>
            </a:r>
            <a:r>
              <a:rPr lang="tr-TR" b="1" dirty="0"/>
              <a:t>açıkça aykırı</a:t>
            </a:r>
            <a:r>
              <a:rPr lang="tr-TR" dirty="0"/>
              <a:t> → Türk kuralı </a:t>
            </a:r>
            <a:r>
              <a:rPr lang="tr-TR" b="1" dirty="0"/>
              <a:t>ikame</a:t>
            </a:r>
            <a:r>
              <a:rPr lang="tr-TR" dirty="0"/>
              <a:t> edilir ve tazminat prensip olarak doğar (müspet etki). TTK m.122/4 zayıf tarafı korur; yabancı hukukta feragat geçerli olsa bile m.5 gereği Türk kuralı ikame edilerek tazminat doğabilir.</a:t>
            </a:r>
          </a:p>
          <a:p>
            <a:pPr marL="228600" indent="-228600">
              <a:buFont typeface="+mj-lt"/>
              <a:buAutoNum type="arabicPeriod"/>
            </a:pPr>
            <a:endParaRPr lang="tr-TR" dirty="0"/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/>
              <a:t>B</a:t>
            </a:r>
            <a:r>
              <a:rPr lang="tr-TR" dirty="0"/>
              <a:t> – Sonuç Türk kamu düzenine </a:t>
            </a:r>
            <a:r>
              <a:rPr lang="tr-TR" b="1" dirty="0"/>
              <a:t>açıkça</a:t>
            </a:r>
            <a:r>
              <a:rPr lang="tr-TR" dirty="0"/>
              <a:t> aykırı ise yabancı hukuk uygulanmaz; gerekli ise Türk hukuku ikame edilir (m.5).</a:t>
            </a:r>
          </a:p>
          <a:p>
            <a:r>
              <a:rPr lang="tr-TR" b="1" dirty="0"/>
              <a:t>Gerekçe: </a:t>
            </a:r>
            <a:r>
              <a:rPr lang="tr-TR" dirty="0"/>
              <a:t>MÖHUK m.5 menfi etki.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6540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B</a:t>
            </a:r>
            <a:r>
              <a:rPr lang="tr-TR" dirty="0"/>
              <a:t> – Sonuç Türk kamu düzenine </a:t>
            </a:r>
            <a:r>
              <a:rPr lang="tr-TR" b="1" dirty="0"/>
              <a:t>açıkça</a:t>
            </a:r>
            <a:r>
              <a:rPr lang="tr-TR" dirty="0"/>
              <a:t> aykırı ise yabancı hukuk uygulanmaz; gerekli ise Türk hukuku ikame edilir (m.5).</a:t>
            </a:r>
          </a:p>
          <a:p>
            <a:r>
              <a:rPr b="1" dirty="0" err="1"/>
              <a:t>Gerekçe</a:t>
            </a:r>
            <a:r>
              <a:rPr b="1" dirty="0"/>
              <a:t>: </a:t>
            </a:r>
            <a:r>
              <a:rPr dirty="0"/>
              <a:t>MÖHUK m.5 </a:t>
            </a:r>
            <a:r>
              <a:rPr dirty="0" err="1"/>
              <a:t>menfi</a:t>
            </a:r>
            <a:r>
              <a:rPr dirty="0"/>
              <a:t> </a:t>
            </a:r>
            <a:r>
              <a:rPr dirty="0" err="1"/>
              <a:t>etki</a:t>
            </a:r>
            <a:r>
              <a:rPr lang="tr-TR" dirty="0"/>
              <a:t>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notları: temin vasıtaları örneklenmiştir; amaç menşe devletteki anlam/kapsama ulaşmaktır.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/>
              <a:t>C</a:t>
            </a:r>
            <a:r>
              <a:rPr lang="tr-TR" dirty="0"/>
              <a:t> – Türkiye ile bağlantı zayıfsa (ör. yabancı ülkede kurulmuş evlilik, Türkiye’de sadece miras tespiti) kamu düzeni engeli kural olarak işletilmez.</a:t>
            </a:r>
          </a:p>
          <a:p>
            <a:r>
              <a:rPr lang="tr-TR" b="1" dirty="0"/>
              <a:t>Gerekçe: </a:t>
            </a:r>
            <a:r>
              <a:rPr lang="tr-TR" dirty="0"/>
              <a:t>Ders kitabınızdaki bağlantı yoğunluğu ilkesi ve çok eşlilik örneği.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00113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C</a:t>
            </a:r>
            <a:r>
              <a:rPr lang="tr-TR" dirty="0"/>
              <a:t> – Türkiye ile bağlantı zayıfsa (ör. yabancı ülkede kurulmuş evlilik, Türkiye’de sadece miras tespiti) kamu düzeni engeli kural olarak işletilmez.</a:t>
            </a:r>
          </a:p>
          <a:p>
            <a:r>
              <a:rPr b="1" dirty="0" err="1"/>
              <a:t>Gerekçe</a:t>
            </a:r>
            <a:r>
              <a:rPr b="1" dirty="0"/>
              <a:t>: </a:t>
            </a:r>
            <a:r>
              <a:rPr dirty="0"/>
              <a:t>Ders </a:t>
            </a:r>
            <a:r>
              <a:rPr lang="tr-TR" dirty="0"/>
              <a:t>kitabınızdaki</a:t>
            </a:r>
            <a:r>
              <a:rPr dirty="0"/>
              <a:t> </a:t>
            </a:r>
            <a:r>
              <a:rPr dirty="0" err="1"/>
              <a:t>bağlantı</a:t>
            </a:r>
            <a:r>
              <a:rPr dirty="0"/>
              <a:t> </a:t>
            </a:r>
            <a:r>
              <a:rPr dirty="0" err="1"/>
              <a:t>yoğunluğu</a:t>
            </a:r>
            <a:r>
              <a:rPr dirty="0"/>
              <a:t> </a:t>
            </a:r>
            <a:r>
              <a:rPr dirty="0" err="1"/>
              <a:t>ilkesi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çok</a:t>
            </a:r>
            <a:r>
              <a:rPr dirty="0"/>
              <a:t> </a:t>
            </a:r>
            <a:r>
              <a:rPr dirty="0" err="1"/>
              <a:t>eşlilik</a:t>
            </a:r>
            <a:r>
              <a:rPr dirty="0"/>
              <a:t> </a:t>
            </a:r>
            <a:r>
              <a:rPr dirty="0" err="1"/>
              <a:t>örneği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/>
              <a:t>B</a:t>
            </a:r>
            <a:r>
              <a:rPr lang="tr-TR" dirty="0"/>
              <a:t>– 01.08.2016’dan sonra ortak velayet artık kural olarak kamu düzenine aykırı görülmez; uygulanabilir/tenfiz edilebilir.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16761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/>
              <a:t>B</a:t>
            </a:r>
            <a:r>
              <a:rPr lang="tr-TR" dirty="0"/>
              <a:t> – 01.08.2016’dan sonra ortak velayet artık kural olarak kamu düzenine aykırı görülmez; uygulanabilir/tenfiz edilebilir.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/>
              <a:t>B</a:t>
            </a:r>
            <a:r>
              <a:rPr lang="tr-TR" dirty="0"/>
              <a:t> – Kamu düzeni uygulama aşamasında “menfi/müspet” fonksiyonla işler; doğrudan uygulanan kurallar ise bizzat çatışma kuralını by‑pass eder.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43447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B</a:t>
            </a:r>
            <a:r>
              <a:rPr lang="tr-TR" dirty="0"/>
              <a:t> – Kamu düzeni uygulama aşamasında “menfi/müspet” fonksiyonla işler; doğrudan uygulanan kurallar ise bizzat çatışma kuralını by‑pass eder.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notları: statü kararlarının doğrudan ve dolaylı etkileri; tanıma/tenfiz ve ispat işlevi.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notlarındaki uygulama notu: usulî ayrışma lex causae tercihini sınırlayabilir.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 m.2/2: tespit edilememe halinde Türk hukuku ikame edilir.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 temelinde özet tablo.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Çözüm özeti:</a:t>
            </a:r>
            <a:endParaRPr lang="tr-TR" dirty="0"/>
          </a:p>
          <a:p>
            <a:pPr marL="228600" indent="-228600">
              <a:buFont typeface="+mj-lt"/>
              <a:buAutoNum type="arabicPeriod"/>
            </a:pPr>
            <a:r>
              <a:rPr lang="tr-TR" b="1" dirty="0"/>
              <a:t>Asıl sorun:</a:t>
            </a:r>
            <a:r>
              <a:rPr lang="tr-TR" dirty="0"/>
              <a:t> Menkul miras (MÖHUK </a:t>
            </a:r>
            <a:r>
              <a:rPr lang="tr-TR" b="1" dirty="0"/>
              <a:t>m.20/1</a:t>
            </a:r>
            <a:r>
              <a:rPr lang="tr-TR" dirty="0"/>
              <a:t>: </a:t>
            </a:r>
            <a:r>
              <a:rPr lang="tr-TR" b="1" dirty="0"/>
              <a:t>murisin millî hukuku</a:t>
            </a:r>
            <a:r>
              <a:rPr lang="tr-TR" dirty="0"/>
              <a:t> = ABD hukuku). </a:t>
            </a:r>
            <a:r>
              <a:rPr lang="tr-TR" b="1" dirty="0" err="1"/>
              <a:t>Önsorun</a:t>
            </a:r>
            <a:r>
              <a:rPr lang="tr-TR" b="1" dirty="0"/>
              <a:t>:</a:t>
            </a:r>
            <a:r>
              <a:rPr lang="tr-TR" dirty="0"/>
              <a:t> Evlat edinmenin geçerliliği.</a:t>
            </a:r>
          </a:p>
          <a:p>
            <a:pPr marL="228600" indent="-228600">
              <a:buFont typeface="+mj-lt"/>
              <a:buAutoNum type="arabicPeriod"/>
            </a:pPr>
            <a:r>
              <a:rPr lang="tr-TR" b="1" dirty="0" err="1"/>
              <a:t>Lex</a:t>
            </a:r>
            <a:r>
              <a:rPr lang="tr-TR" b="1" dirty="0"/>
              <a:t> </a:t>
            </a:r>
            <a:r>
              <a:rPr lang="tr-TR" b="1" dirty="0" err="1"/>
              <a:t>fori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Önsorun</a:t>
            </a:r>
            <a:r>
              <a:rPr lang="tr-TR" dirty="0"/>
              <a:t>, </a:t>
            </a:r>
            <a:r>
              <a:rPr lang="tr-TR" b="1" dirty="0"/>
              <a:t>Türk kanunlar ihtilafı</a:t>
            </a:r>
            <a:r>
              <a:rPr lang="tr-TR" dirty="0"/>
              <a:t> kurallarına göre çözülür; MÖHUK </a:t>
            </a:r>
            <a:r>
              <a:rPr lang="tr-TR" b="1" dirty="0"/>
              <a:t>m.18/2</a:t>
            </a:r>
            <a:r>
              <a:rPr lang="tr-TR" dirty="0"/>
              <a:t> anlamında </a:t>
            </a:r>
            <a:r>
              <a:rPr lang="tr-TR" b="1" dirty="0"/>
              <a:t>eş rızası</a:t>
            </a:r>
            <a:r>
              <a:rPr lang="tr-TR" dirty="0"/>
              <a:t> aranır → geçersizlik sonucu doğabilir.</a:t>
            </a:r>
          </a:p>
          <a:p>
            <a:pPr marL="228600" indent="-228600">
              <a:buFont typeface="+mj-lt"/>
              <a:buAutoNum type="arabicPeriod"/>
            </a:pPr>
            <a:r>
              <a:rPr lang="tr-TR" b="1" dirty="0" err="1"/>
              <a:t>Lex</a:t>
            </a:r>
            <a:r>
              <a:rPr lang="tr-TR" b="1" dirty="0"/>
              <a:t> </a:t>
            </a:r>
            <a:r>
              <a:rPr lang="tr-TR" b="1" dirty="0" err="1"/>
              <a:t>causae</a:t>
            </a:r>
            <a:r>
              <a:rPr lang="tr-TR" b="1" dirty="0"/>
              <a:t>:</a:t>
            </a:r>
            <a:r>
              <a:rPr lang="tr-TR" dirty="0"/>
              <a:t> </a:t>
            </a:r>
            <a:r>
              <a:rPr lang="tr-TR" dirty="0" err="1"/>
              <a:t>Önsorun</a:t>
            </a:r>
            <a:r>
              <a:rPr lang="tr-TR" dirty="0"/>
              <a:t>, </a:t>
            </a:r>
            <a:r>
              <a:rPr lang="tr-TR" b="1" dirty="0"/>
              <a:t>asıl meselenin</a:t>
            </a:r>
            <a:r>
              <a:rPr lang="tr-TR" dirty="0"/>
              <a:t> (ABD) hukukunun Kİ kurallarının gösterdiği hukuka göre çözülür; bu sistem </a:t>
            </a:r>
            <a:r>
              <a:rPr lang="tr-TR" b="1" dirty="0"/>
              <a:t>eş rızasını aramıyorsa</a:t>
            </a:r>
            <a:r>
              <a:rPr lang="tr-TR" dirty="0"/>
              <a:t>, evlat edinme </a:t>
            </a:r>
            <a:r>
              <a:rPr lang="tr-TR" b="1" dirty="0"/>
              <a:t>geçerli</a:t>
            </a:r>
            <a:r>
              <a:rPr lang="tr-TR" dirty="0"/>
              <a:t> sayılabilir.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Çözüm özeti:</a:t>
            </a:r>
            <a:endParaRPr lang="tr-TR" dirty="0"/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Yabancı nesep kararı, asıl dava içinde </a:t>
            </a:r>
            <a:r>
              <a:rPr lang="tr-TR" b="1" dirty="0"/>
              <a:t>kesin delil</a:t>
            </a:r>
            <a:r>
              <a:rPr lang="tr-TR" dirty="0"/>
              <a:t> olarak ileri sürülebilir (</a:t>
            </a:r>
            <a:r>
              <a:rPr lang="tr-TR" b="1" dirty="0"/>
              <a:t>MÖHUK m.58</a:t>
            </a:r>
            <a:r>
              <a:rPr lang="tr-TR" dirty="0"/>
              <a:t>) veya ayrıca </a:t>
            </a:r>
            <a:r>
              <a:rPr lang="tr-TR" b="1" dirty="0"/>
              <a:t>tanıma</a:t>
            </a:r>
            <a:r>
              <a:rPr lang="tr-TR" dirty="0"/>
              <a:t> davası açılabilir; asıl dava </a:t>
            </a:r>
            <a:r>
              <a:rPr lang="tr-TR" b="1" dirty="0"/>
              <a:t>bekletici mesele</a:t>
            </a:r>
            <a:r>
              <a:rPr lang="tr-TR" dirty="0"/>
              <a:t> yapılabilir (HMK </a:t>
            </a:r>
            <a:r>
              <a:rPr lang="tr-TR" b="1" dirty="0"/>
              <a:t>m.165</a:t>
            </a:r>
            <a:r>
              <a:rPr lang="tr-TR" dirty="0"/>
              <a:t>).</a:t>
            </a:r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Hâkim, usule göre ya doğrudan kesin delil olarak dikkate alır ya da tanıma sonucunu bekler.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Çözüm özeti:</a:t>
            </a:r>
            <a:endParaRPr lang="tr-TR" dirty="0"/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Görev kamu düzenindendir (HMK m.1). Sulh hukuk mahkemesi </a:t>
            </a:r>
            <a:r>
              <a:rPr lang="tr-TR" b="1" dirty="0" err="1"/>
              <a:t>soybağı</a:t>
            </a:r>
            <a:r>
              <a:rPr lang="tr-TR" dirty="0"/>
              <a:t> konusunda </a:t>
            </a:r>
            <a:r>
              <a:rPr lang="tr-TR" b="1" dirty="0"/>
              <a:t>karar veremez</a:t>
            </a:r>
            <a:r>
              <a:rPr lang="tr-TR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Dosya, </a:t>
            </a:r>
            <a:r>
              <a:rPr lang="tr-TR" dirty="0" err="1"/>
              <a:t>soybağı</a:t>
            </a:r>
            <a:r>
              <a:rPr lang="tr-TR" dirty="0"/>
              <a:t> davası açısından </a:t>
            </a:r>
            <a:r>
              <a:rPr lang="tr-TR" b="1" dirty="0"/>
              <a:t>bekletici mesele</a:t>
            </a:r>
            <a:r>
              <a:rPr lang="tr-TR" dirty="0"/>
              <a:t> yapılır; ilgili mahkemede verilecek karar beklendikten sonra veraset davası sürdürülür (HMK </a:t>
            </a:r>
            <a:r>
              <a:rPr lang="tr-TR" b="1" dirty="0"/>
              <a:t>m.165</a:t>
            </a:r>
            <a:r>
              <a:rPr lang="tr-TR" dirty="0"/>
              <a:t>). (Bu tabloda, </a:t>
            </a:r>
            <a:r>
              <a:rPr lang="tr-TR" dirty="0" err="1"/>
              <a:t>lex</a:t>
            </a:r>
            <a:r>
              <a:rPr lang="tr-TR" dirty="0"/>
              <a:t> </a:t>
            </a:r>
            <a:r>
              <a:rPr lang="tr-TR" dirty="0" err="1"/>
              <a:t>causae</a:t>
            </a:r>
            <a:r>
              <a:rPr lang="tr-TR" dirty="0"/>
              <a:t> yöntemi teknik olarak uygulanamaz; usul hükümleri öncelenir)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/>
              <a:t>A</a:t>
            </a:r>
            <a:r>
              <a:rPr lang="tr-TR" dirty="0"/>
              <a:t> – Uygulanacak hukuklar çakışıyorsa </a:t>
            </a:r>
            <a:r>
              <a:rPr lang="tr-TR" dirty="0" err="1"/>
              <a:t>önsorun</a:t>
            </a:r>
            <a:r>
              <a:rPr lang="tr-TR" dirty="0"/>
              <a:t> problemi yoktur.</a:t>
            </a:r>
          </a:p>
          <a:p>
            <a:r>
              <a:rPr lang="tr-TR" b="1" dirty="0"/>
              <a:t>Gerekçe: </a:t>
            </a:r>
            <a:r>
              <a:rPr lang="tr-TR" dirty="0"/>
              <a:t>Uygulanacak hukuklar çakışıyorsa </a:t>
            </a:r>
            <a:r>
              <a:rPr lang="tr-TR" dirty="0" err="1"/>
              <a:t>önsorun</a:t>
            </a:r>
            <a:r>
              <a:rPr lang="tr-TR" dirty="0"/>
              <a:t> tartışması anlamını yitirir.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49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33288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A</a:t>
            </a:r>
            <a:r>
              <a:rPr lang="tr-TR" dirty="0"/>
              <a:t> – Uygulanacak hukuklar çakışıyorsa </a:t>
            </a:r>
            <a:r>
              <a:rPr lang="tr-TR" dirty="0" err="1"/>
              <a:t>önsorun</a:t>
            </a:r>
            <a:r>
              <a:rPr lang="tr-TR" dirty="0"/>
              <a:t> problemi yoktur.</a:t>
            </a:r>
          </a:p>
          <a:p>
            <a:r>
              <a:rPr b="1" dirty="0" err="1"/>
              <a:t>Gerekçe</a:t>
            </a:r>
            <a:r>
              <a:rPr b="1" dirty="0"/>
              <a:t>: </a:t>
            </a:r>
            <a:r>
              <a:rPr dirty="0" err="1"/>
              <a:t>Uygulanacak</a:t>
            </a:r>
            <a:r>
              <a:rPr dirty="0"/>
              <a:t> </a:t>
            </a:r>
            <a:r>
              <a:rPr dirty="0" err="1"/>
              <a:t>hukuklar</a:t>
            </a:r>
            <a:r>
              <a:rPr dirty="0"/>
              <a:t> </a:t>
            </a:r>
            <a:r>
              <a:rPr dirty="0" err="1"/>
              <a:t>çakışıyorsa</a:t>
            </a:r>
            <a:r>
              <a:rPr dirty="0"/>
              <a:t> </a:t>
            </a:r>
            <a:r>
              <a:rPr dirty="0" err="1"/>
              <a:t>önsorun</a:t>
            </a:r>
            <a:r>
              <a:rPr dirty="0"/>
              <a:t> </a:t>
            </a:r>
            <a:r>
              <a:rPr dirty="0" err="1"/>
              <a:t>tartışması</a:t>
            </a:r>
            <a:r>
              <a:rPr dirty="0"/>
              <a:t> </a:t>
            </a:r>
            <a:r>
              <a:rPr dirty="0" err="1"/>
              <a:t>anlamını</a:t>
            </a:r>
            <a:r>
              <a:rPr dirty="0"/>
              <a:t> </a:t>
            </a:r>
            <a:r>
              <a:rPr dirty="0" err="1"/>
              <a:t>yitirir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/>
              <a:t>B</a:t>
            </a:r>
            <a:r>
              <a:rPr lang="tr-TR" dirty="0"/>
              <a:t> – </a:t>
            </a:r>
            <a:r>
              <a:rPr lang="tr-TR" dirty="0" err="1"/>
              <a:t>Lex</a:t>
            </a:r>
            <a:r>
              <a:rPr lang="tr-TR" dirty="0"/>
              <a:t> </a:t>
            </a:r>
            <a:r>
              <a:rPr lang="tr-TR" dirty="0" err="1"/>
              <a:t>causae</a:t>
            </a:r>
            <a:r>
              <a:rPr lang="tr-TR" dirty="0"/>
              <a:t>, </a:t>
            </a:r>
            <a:r>
              <a:rPr lang="tr-TR" dirty="0" err="1"/>
              <a:t>önsorunu</a:t>
            </a:r>
            <a:r>
              <a:rPr lang="tr-TR" dirty="0"/>
              <a:t> asıl meselenin hukuku üzerinden çözer.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20561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B</a:t>
            </a:r>
            <a:r>
              <a:rPr lang="tr-TR" dirty="0"/>
              <a:t> – </a:t>
            </a:r>
            <a:r>
              <a:rPr lang="tr-TR" dirty="0" err="1"/>
              <a:t>Lex</a:t>
            </a:r>
            <a:r>
              <a:rPr lang="tr-TR" dirty="0"/>
              <a:t> </a:t>
            </a:r>
            <a:r>
              <a:rPr lang="tr-TR" dirty="0" err="1"/>
              <a:t>causae</a:t>
            </a:r>
            <a:r>
              <a:rPr lang="tr-TR" dirty="0"/>
              <a:t>, </a:t>
            </a:r>
            <a:r>
              <a:rPr lang="tr-TR" dirty="0" err="1"/>
              <a:t>önsorunu</a:t>
            </a:r>
            <a:r>
              <a:rPr lang="tr-TR" dirty="0"/>
              <a:t> asıl meselenin hukuku üzerinden çözer.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/>
              <a:t>B</a:t>
            </a:r>
            <a:r>
              <a:rPr lang="tr-TR" dirty="0"/>
              <a:t> – Asıl mesele ABD hukukuna tabi olduğundan, onun Kİ kuralları eş rızasını aramıyorsa geçerlilik sonucu doğabilir.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006168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B</a:t>
            </a:r>
            <a:r>
              <a:rPr lang="tr-TR" dirty="0"/>
              <a:t> – Asıl mesele ABD hukukuna tabi olduğundan, onun Kİ kuralları eş rızasını aramıyorsa geçerlilik sonucu doğabilir.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notları: m.1, m.2 ve HMK m.371 bağlantısı; yabancı hukukun yanlış yorumlanması/uygulanması bozma sebebi sayılmıştır.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1" dirty="0"/>
              <a:t>C</a:t>
            </a:r>
            <a:r>
              <a:rPr lang="tr-TR" dirty="0"/>
              <a:t> – Görev kamu düzenindendir; HMK uyarınca bekletici mesele yapılır.</a:t>
            </a:r>
          </a:p>
          <a:p>
            <a:r>
              <a:rPr lang="tr-TR" b="1" dirty="0"/>
              <a:t>Gerekçe: </a:t>
            </a:r>
            <a:r>
              <a:rPr lang="tr-TR" dirty="0"/>
              <a:t>HMK m.165 bekletici mesele; görev kamu düzenindendir.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55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10618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C</a:t>
            </a:r>
            <a:r>
              <a:rPr lang="tr-TR" dirty="0"/>
              <a:t> – Görev kamu düzenindendir; HMK uyarınca bekletici mesele yapılır.</a:t>
            </a:r>
          </a:p>
          <a:p>
            <a:r>
              <a:rPr b="1" dirty="0" err="1"/>
              <a:t>Gerekçe</a:t>
            </a:r>
            <a:r>
              <a:rPr b="1" dirty="0"/>
              <a:t>: </a:t>
            </a:r>
            <a:r>
              <a:rPr dirty="0"/>
              <a:t>HMK m.165 </a:t>
            </a:r>
            <a:r>
              <a:rPr dirty="0" err="1"/>
              <a:t>bekletici</a:t>
            </a:r>
            <a:r>
              <a:rPr dirty="0"/>
              <a:t> </a:t>
            </a:r>
            <a:r>
              <a:rPr dirty="0" err="1"/>
              <a:t>mesele</a:t>
            </a:r>
            <a:r>
              <a:rPr dirty="0"/>
              <a:t>; </a:t>
            </a:r>
            <a:r>
              <a:rPr dirty="0" err="1"/>
              <a:t>görev</a:t>
            </a:r>
            <a:r>
              <a:rPr dirty="0"/>
              <a:t> </a:t>
            </a:r>
            <a:r>
              <a:rPr dirty="0" err="1"/>
              <a:t>kamu</a:t>
            </a:r>
            <a:r>
              <a:rPr dirty="0"/>
              <a:t> </a:t>
            </a:r>
            <a:r>
              <a:rPr dirty="0" err="1"/>
              <a:t>düzenindendir</a:t>
            </a:r>
            <a:r>
              <a:rPr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Yabancı hukuk “</a:t>
            </a:r>
            <a:r>
              <a:rPr lang="tr-TR" dirty="0" err="1"/>
              <a:t>hukuk”tur</a:t>
            </a:r>
            <a:r>
              <a:rPr lang="tr-TR" dirty="0"/>
              <a:t>; hâkim hem çatışma kuralını hem yetkili yabancı hukuku </a:t>
            </a:r>
            <a:r>
              <a:rPr lang="tr-TR" b="1" dirty="0" err="1"/>
              <a:t>re’sen</a:t>
            </a:r>
            <a:r>
              <a:rPr lang="tr-TR" dirty="0"/>
              <a:t> uygular (m.2/1).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57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801760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Bağlama vakıaları maddi vakıadır; kural olarak </a:t>
            </a:r>
            <a:r>
              <a:rPr lang="tr-TR" b="1" dirty="0"/>
              <a:t>ileri süren taraf</a:t>
            </a:r>
            <a:r>
              <a:rPr lang="tr-TR" dirty="0"/>
              <a:t> ispatlar. Araştırma ilkesi olan davalar istisna.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58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98357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Esas olan yabancı hukukun uygulanmasıdır; </a:t>
            </a:r>
            <a:r>
              <a:rPr lang="tr-TR" b="1" dirty="0"/>
              <a:t>açıkça aykırı</a:t>
            </a:r>
            <a:r>
              <a:rPr lang="tr-TR" dirty="0"/>
              <a:t> sonuç doğuyorsa m.5 işletilir (istisna).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90818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Zayıf tarafı koruyan </a:t>
            </a:r>
            <a:r>
              <a:rPr lang="tr-TR" b="1" dirty="0"/>
              <a:t>vazgeçilmez</a:t>
            </a:r>
            <a:r>
              <a:rPr lang="tr-TR" dirty="0"/>
              <a:t> Türk kuralı </a:t>
            </a:r>
            <a:r>
              <a:rPr lang="tr-TR" b="1" dirty="0"/>
              <a:t>müspet etkiyle</a:t>
            </a:r>
            <a:r>
              <a:rPr lang="tr-TR" dirty="0"/>
              <a:t> ikame edilir.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60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96886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/>
              <a:t>Lex</a:t>
            </a:r>
            <a:r>
              <a:rPr lang="tr-TR" dirty="0"/>
              <a:t> </a:t>
            </a:r>
            <a:r>
              <a:rPr lang="tr-TR" dirty="0" err="1"/>
              <a:t>fori</a:t>
            </a:r>
            <a:r>
              <a:rPr lang="tr-TR" dirty="0"/>
              <a:t> ≠ </a:t>
            </a:r>
            <a:r>
              <a:rPr lang="tr-TR" dirty="0" err="1"/>
              <a:t>lex</a:t>
            </a:r>
            <a:r>
              <a:rPr lang="tr-TR" dirty="0"/>
              <a:t> </a:t>
            </a:r>
            <a:r>
              <a:rPr lang="tr-TR" dirty="0" err="1"/>
              <a:t>causae</a:t>
            </a:r>
            <a:r>
              <a:rPr lang="tr-TR" dirty="0"/>
              <a:t>; </a:t>
            </a:r>
            <a:r>
              <a:rPr lang="tr-TR" dirty="0" err="1"/>
              <a:t>lex</a:t>
            </a:r>
            <a:r>
              <a:rPr lang="tr-TR" dirty="0"/>
              <a:t> </a:t>
            </a:r>
            <a:r>
              <a:rPr lang="tr-TR" dirty="0" err="1"/>
              <a:t>causae</a:t>
            </a:r>
            <a:r>
              <a:rPr lang="tr-TR" dirty="0"/>
              <a:t> uluslararası uyumu artırmayı hedefler.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4A9DE-F4BD-4684-AC6B-C69D4861399D}" type="slidenum">
              <a:rPr lang="tr-TR" smtClean="0"/>
              <a:t>61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62638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Yalnızca ders notlarında yer alan atıflar listelenmiştir.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Çözüm özeti:</a:t>
            </a:r>
            <a:endParaRPr lang="tr-TR" dirty="0"/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MÖHUK </a:t>
            </a:r>
            <a:r>
              <a:rPr lang="tr-TR" b="1" dirty="0"/>
              <a:t>m.21</a:t>
            </a:r>
            <a:r>
              <a:rPr lang="tr-TR" dirty="0"/>
              <a:t>: Ayni haklar, </a:t>
            </a:r>
            <a:r>
              <a:rPr lang="tr-TR" b="1" dirty="0"/>
              <a:t>işlem anında malın bulunduğu yer hukuku</a:t>
            </a:r>
            <a:r>
              <a:rPr lang="tr-TR" dirty="0"/>
              <a:t>; taşınmakta olan mallarda varma yeri hukuku.</a:t>
            </a:r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“Mallar satış anında İtalya’daydı” iddiası bir </a:t>
            </a:r>
            <a:r>
              <a:rPr lang="tr-TR" b="1" dirty="0"/>
              <a:t>bağlama vakıasıdır</a:t>
            </a:r>
            <a:r>
              <a:rPr lang="tr-TR" dirty="0"/>
              <a:t>; kural olarak bunu iddia eden taraf </a:t>
            </a:r>
            <a:r>
              <a:rPr lang="tr-TR" b="1" dirty="0"/>
              <a:t>ispat eder</a:t>
            </a:r>
            <a:r>
              <a:rPr lang="tr-TR" dirty="0"/>
              <a:t> (HMK m.25; notlardaki ilke).</a:t>
            </a:r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Hâkim bu tür maddi vakıayı </a:t>
            </a:r>
            <a:r>
              <a:rPr lang="tr-TR" b="1" dirty="0" err="1"/>
              <a:t>re’sen</a:t>
            </a:r>
            <a:r>
              <a:rPr lang="tr-TR" dirty="0"/>
              <a:t> araştırmaz (kamu düzeni/araştırma ilkesi kapsamındaki istisnai davalar hariç).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Çözüm özeti:</a:t>
            </a:r>
            <a:endParaRPr lang="tr-TR" dirty="0"/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MÖHUK </a:t>
            </a:r>
            <a:r>
              <a:rPr lang="tr-TR" b="1" dirty="0"/>
              <a:t>m.34/1</a:t>
            </a:r>
            <a:r>
              <a:rPr lang="tr-TR" dirty="0"/>
              <a:t>: Haksız fiil borçları, </a:t>
            </a:r>
            <a:r>
              <a:rPr lang="tr-TR" b="1" dirty="0"/>
              <a:t>fiilin işlendiği yer hukuku</a:t>
            </a:r>
            <a:r>
              <a:rPr lang="tr-TR" dirty="0"/>
              <a:t>na tabidir.</a:t>
            </a:r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Fiilin yabancı ülkede gerçekleştiği </a:t>
            </a:r>
            <a:r>
              <a:rPr lang="tr-TR" b="1" dirty="0"/>
              <a:t>tarafça ispatlanmalıdır</a:t>
            </a:r>
            <a:r>
              <a:rPr lang="tr-TR" dirty="0"/>
              <a:t>; ispatlanamazsa hâkimin yabancı hukuku </a:t>
            </a:r>
            <a:r>
              <a:rPr lang="tr-TR" dirty="0" err="1"/>
              <a:t>re’sen</a:t>
            </a:r>
            <a:r>
              <a:rPr lang="tr-TR" dirty="0"/>
              <a:t> uygulama yükümlülüğü doğmaz</a:t>
            </a:r>
          </a:p>
          <a:p>
            <a:pPr marL="228600" indent="-228600">
              <a:buFont typeface="+mj-lt"/>
              <a:buAutoNum type="arabicPeriod"/>
            </a:pPr>
            <a:r>
              <a:rPr lang="tr-TR" b="1" dirty="0"/>
              <a:t>Türk hukuku</a:t>
            </a:r>
            <a:r>
              <a:rPr lang="tr-TR" dirty="0"/>
              <a:t> uygulanır.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1" dirty="0"/>
              <a:t>Çözüm özeti:</a:t>
            </a:r>
            <a:endParaRPr lang="tr-TR" dirty="0"/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MÖHUK </a:t>
            </a:r>
            <a:r>
              <a:rPr lang="tr-TR" b="1" dirty="0"/>
              <a:t>m.2/1</a:t>
            </a:r>
            <a:r>
              <a:rPr lang="tr-TR" dirty="0"/>
              <a:t>: Hâkim, yetkili yabancı hukuku </a:t>
            </a:r>
            <a:r>
              <a:rPr lang="tr-TR" b="1" dirty="0" err="1"/>
              <a:t>re’sen</a:t>
            </a:r>
            <a:r>
              <a:rPr lang="tr-TR" dirty="0"/>
              <a:t> uygular; muhtevanın tespitinde tarafların yardımını isteyebilir.</a:t>
            </a:r>
          </a:p>
          <a:p>
            <a:pPr marL="228600" indent="-228600">
              <a:buFont typeface="+mj-lt"/>
              <a:buAutoNum type="arabicPeriod"/>
            </a:pPr>
            <a:r>
              <a:rPr lang="tr-TR" b="1" dirty="0"/>
              <a:t>m.2/2</a:t>
            </a:r>
            <a:r>
              <a:rPr lang="tr-TR" dirty="0"/>
              <a:t>: </a:t>
            </a:r>
            <a:r>
              <a:rPr lang="tr-TR" b="1" dirty="0"/>
              <a:t>Tüm araştırmalara rağmen</a:t>
            </a:r>
            <a:r>
              <a:rPr lang="tr-TR" dirty="0"/>
              <a:t> tespit edilemezse </a:t>
            </a:r>
            <a:r>
              <a:rPr lang="tr-TR" b="1" dirty="0"/>
              <a:t>Türk hukuku uygulanır</a:t>
            </a:r>
            <a:r>
              <a:rPr lang="tr-TR" dirty="0"/>
              <a:t>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tr-TR" b="1" dirty="0"/>
              <a:t>Çözüm özeti:</a:t>
            </a:r>
            <a:endParaRPr lang="tr-TR" dirty="0"/>
          </a:p>
          <a:p>
            <a:pPr marL="0" indent="0">
              <a:buFont typeface="+mj-lt"/>
              <a:buNone/>
            </a:pPr>
            <a:endParaRPr lang="tr-TR" dirty="0"/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MÖHUK </a:t>
            </a:r>
            <a:r>
              <a:rPr lang="tr-TR" b="1" dirty="0"/>
              <a:t>m.2</a:t>
            </a:r>
            <a:r>
              <a:rPr lang="tr-TR" dirty="0"/>
              <a:t> gereği, kanunlar ihtilafı kuralları ve gösterdiği hukuk </a:t>
            </a:r>
            <a:r>
              <a:rPr lang="tr-TR" b="1" dirty="0" err="1"/>
              <a:t>re’sen</a:t>
            </a:r>
            <a:r>
              <a:rPr lang="tr-TR" b="1" dirty="0"/>
              <a:t> uygulanmalıdır</a:t>
            </a:r>
            <a:r>
              <a:rPr lang="tr-TR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tr-TR" dirty="0"/>
              <a:t>Bunların </a:t>
            </a:r>
            <a:r>
              <a:rPr lang="tr-TR" b="1" dirty="0"/>
              <a:t>hiç uygulanmaması/yanlış uygulanması</a:t>
            </a:r>
            <a:r>
              <a:rPr lang="tr-TR" dirty="0"/>
              <a:t> HMK’daki anlamda </a:t>
            </a:r>
            <a:r>
              <a:rPr lang="tr-TR" b="1" dirty="0"/>
              <a:t>bozma sebebidir</a:t>
            </a:r>
            <a:r>
              <a:rPr lang="tr-TR" dirty="0"/>
              <a:t> (Ders kitabınızdaki ilke ve HMK m.371 atfı).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4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10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7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12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10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14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1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8.sv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4.sv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6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16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28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19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30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22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32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25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34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28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44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31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46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34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48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37.xml"/><Relationship Id="rId7" Type="http://schemas.openxmlformats.org/officeDocument/2006/relationships/image" Target="../media/image4.svg"/><Relationship Id="rId12" Type="http://schemas.openxmlformats.org/officeDocument/2006/relationships/image" Target="../media/image7.pn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3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50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40.xml"/><Relationship Id="rId7" Type="http://schemas.openxmlformats.org/officeDocument/2006/relationships/image" Target="../media/image10.svg"/><Relationship Id="rId12" Type="http://schemas.openxmlformats.org/officeDocument/2006/relationships/image" Target="../media/image7.pn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9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52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43.xml"/><Relationship Id="rId7" Type="http://schemas.openxmlformats.org/officeDocument/2006/relationships/image" Target="../media/image10.svg"/><Relationship Id="rId12" Type="http://schemas.openxmlformats.org/officeDocument/2006/relationships/image" Target="../media/image7.png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image" Target="../media/image9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53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46.xml"/><Relationship Id="rId7" Type="http://schemas.openxmlformats.org/officeDocument/2006/relationships/image" Target="../media/image10.svg"/><Relationship Id="rId12" Type="http://schemas.openxmlformats.org/officeDocument/2006/relationships/image" Target="../media/image7.pn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image" Target="../media/image9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54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49.xml"/><Relationship Id="rId7" Type="http://schemas.openxmlformats.org/officeDocument/2006/relationships/image" Target="../media/image10.svg"/><Relationship Id="rId12" Type="http://schemas.openxmlformats.org/officeDocument/2006/relationships/image" Target="../media/image7.png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9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55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powerpoint-polling?utm_source=powerpoint&amp;utm_medium=placeholder-slide" TargetMode="External"/><Relationship Id="rId13" Type="http://schemas.openxmlformats.org/officeDocument/2006/relationships/image" Target="../media/image8.svg"/><Relationship Id="rId3" Type="http://schemas.openxmlformats.org/officeDocument/2006/relationships/tags" Target="../tags/tag52.xml"/><Relationship Id="rId7" Type="http://schemas.openxmlformats.org/officeDocument/2006/relationships/image" Target="../media/image10.svg"/><Relationship Id="rId12" Type="http://schemas.openxmlformats.org/officeDocument/2006/relationships/image" Target="../media/image7.png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image" Target="../media/image9.png"/><Relationship Id="rId11" Type="http://schemas.openxmlformats.org/officeDocument/2006/relationships/hyperlink" Target="https://www.slido.com/support/ppi/how-to-change-the-design" TargetMode="External"/><Relationship Id="rId5" Type="http://schemas.openxmlformats.org/officeDocument/2006/relationships/notesSlide" Target="../notesSlides/notesSlide56.xml"/><Relationship Id="rId10" Type="http://schemas.openxmlformats.org/officeDocument/2006/relationships/image" Target="../media/image6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5.png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5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8.svg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image" Target="../media/image12.svg"/><Relationship Id="rId11" Type="http://schemas.openxmlformats.org/officeDocument/2006/relationships/image" Target="../media/image7.png"/><Relationship Id="rId5" Type="http://schemas.openxmlformats.org/officeDocument/2006/relationships/image" Target="../media/image1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451381"/>
            <a:ext cx="7884414" cy="4066540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tr-TR" sz="5700" b="1" dirty="0"/>
              <a:t>MÖHUK – Hafta 4</a:t>
            </a:r>
          </a:p>
          <a:p>
            <a:pPr algn="l">
              <a:lnSpc>
                <a:spcPct val="90000"/>
              </a:lnSpc>
            </a:pPr>
            <a:r>
              <a:rPr lang="tr-TR" sz="5700" dirty="0"/>
              <a:t>C: Yabancı Hukukun Tatbiki </a:t>
            </a:r>
            <a:br>
              <a:rPr lang="tr-TR" sz="5700" dirty="0"/>
            </a:br>
            <a:r>
              <a:rPr lang="tr-TR" sz="5700" dirty="0"/>
              <a:t> D: Kamu Düzeni </a:t>
            </a:r>
            <a:br>
              <a:rPr lang="tr-TR" sz="5700" dirty="0"/>
            </a:br>
            <a:r>
              <a:rPr lang="tr-TR" sz="5700" dirty="0"/>
              <a:t> E: </a:t>
            </a:r>
            <a:r>
              <a:rPr lang="tr-TR" sz="5700" dirty="0" err="1"/>
              <a:t>Önsorun</a:t>
            </a:r>
            <a:endParaRPr lang="tr-TR" sz="5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49" y="4983276"/>
            <a:ext cx="7884414" cy="1126680"/>
          </a:xfrm>
        </p:spPr>
        <p:txBody>
          <a:bodyPr>
            <a:normAutofit/>
          </a:bodyPr>
          <a:lstStyle/>
          <a:p>
            <a:pPr algn="l"/>
            <a:r>
              <a:rPr lang="tr-TR" dirty="0"/>
              <a:t>06.10.2025-Pazartesi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>
                <a:solidFill>
                  <a:srgbClr val="FFFFFF"/>
                </a:solidFill>
              </a:rPr>
              <a:t>Olay 3 — Yabancı hukukun temini ve tespit edilememe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 b="1"/>
            </a:pPr>
            <a:r>
              <a:rPr lang="tr-TR" sz="1900"/>
              <a:t>Taraflar, uygulanması gereken hukukun </a:t>
            </a:r>
            <a:r>
              <a:rPr lang="tr-TR" sz="1900" b="1"/>
              <a:t>X Devleti</a:t>
            </a:r>
            <a:r>
              <a:rPr lang="tr-TR" sz="1900"/>
              <a:t> hukuku olduğunu kabul eder. Mahkeme, Avrupa Sözleşmesi kanalları, Adalet Bakanlığı ve bilirkişi dâhil her yöntemi dener; X Devleti ile </a:t>
            </a:r>
            <a:r>
              <a:rPr lang="tr-TR" sz="1900" b="1"/>
              <a:t>diplomatik ilişkiler kesik</a:t>
            </a:r>
            <a:r>
              <a:rPr lang="tr-TR" sz="1900"/>
              <a:t> olduğundan </a:t>
            </a:r>
            <a:r>
              <a:rPr lang="tr-TR" sz="1900" b="1"/>
              <a:t>içerik temin edilemez</a:t>
            </a:r>
            <a:r>
              <a:rPr lang="tr-TR" sz="1900"/>
              <a:t>.</a:t>
            </a:r>
          </a:p>
          <a:p>
            <a:pPr marL="0" indent="0">
              <a:buNone/>
              <a:defRPr sz="1800" b="1"/>
            </a:pPr>
            <a:endParaRPr lang="tr-TR" sz="1900"/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1900"/>
              <a:t>Hâkimin görevi nedir?</a:t>
            </a:r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1900"/>
              <a:t>Tüm makul girişimlere rağmen içerik tespit edilemezse sonuç?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>
                <a:solidFill>
                  <a:srgbClr val="FFFFFF"/>
                </a:solidFill>
              </a:rPr>
              <a:t>	Olay 4 — Kanunlar ihtilafının göz ardı edilmesi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 b="1"/>
            </a:pPr>
            <a:r>
              <a:rPr lang="tr-TR" sz="1900"/>
              <a:t>Yerel mahkeme, yabancılık unsuru taşıyan bir sözleşmeye aykırılık davasında </a:t>
            </a:r>
            <a:r>
              <a:rPr lang="tr-TR" sz="1900" b="1"/>
              <a:t>doğrudan Türk maddi hukukunu</a:t>
            </a:r>
            <a:r>
              <a:rPr lang="tr-TR" sz="1900"/>
              <a:t> uygulayarak karar verir; oysa MÖHUK uyarınca yetkili hukuk </a:t>
            </a:r>
            <a:r>
              <a:rPr lang="tr-TR" sz="1900" b="1"/>
              <a:t>yabancı</a:t>
            </a:r>
            <a:r>
              <a:rPr lang="tr-TR" sz="1900"/>
              <a:t>dır.</a:t>
            </a:r>
          </a:p>
          <a:p>
            <a:pPr marL="0" indent="0">
              <a:buNone/>
              <a:defRPr sz="1800" b="1"/>
            </a:pPr>
            <a:endParaRPr lang="tr-TR" sz="1900"/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1900"/>
              <a:t>Bu durum hukuken nasıl nitelendirilir?</a:t>
            </a:r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1900"/>
              <a:t>İstinaf/temyiz bakımından sonucu nedir?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2152D8D-DFEF-9D51-94E5-B53245E86AB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8708347-99C2-1FD6-BFB3-7ED5208537E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500" b="1">
                <a:solidFill>
                  <a:srgbClr val="000000"/>
                </a:solidFill>
              </a:rPr>
              <a:t>1. MÖHUK m.2 uyarınca Türk hukukunda yabancı hukukun niteliği ve uygulanmasına ilişkin doğru ifade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6A42EEB-1E36-3755-9541-661C13E1C147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75E2C6C-7BF8-8E71-0340-3BC3AF048459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6440BB5A-8AB5-EBDF-8A0B-9208EC4611FC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84243DC-106A-B8F0-D015-798DF08D2F29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50979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tr-TR" sz="4700">
                <a:solidFill>
                  <a:srgbClr val="FFFFFF"/>
                </a:solidFill>
              </a:rPr>
              <a:t>C – Test Soru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1900" b="1"/>
              <a:t>MÖHUK m.2 uyarınca Türk hukukunda yabancı hukukun niteliği ve uygulanmasına ilişkin doğru ifade hangisidir?</a:t>
            </a:r>
          </a:p>
          <a:p>
            <a:pPr marL="514350" indent="-514350">
              <a:buFont typeface="+mj-lt"/>
              <a:buAutoNum type="alphaUcPeriod"/>
              <a:defRPr sz="1800"/>
            </a:pPr>
            <a:r>
              <a:rPr lang="tr-TR" sz="1900"/>
              <a:t>Yabancı hukuk “maddi vakıa”dır, ancak taraf ispat ederse</a:t>
            </a:r>
          </a:p>
          <a:p>
            <a:pPr marL="0" indent="0">
              <a:buNone/>
              <a:defRPr sz="1800"/>
            </a:pPr>
            <a:r>
              <a:rPr lang="tr-TR" sz="1900"/>
              <a:t>uygulanır.</a:t>
            </a:r>
            <a:br>
              <a:rPr lang="tr-TR" sz="1900"/>
            </a:br>
            <a:r>
              <a:rPr lang="tr-TR" sz="1900"/>
              <a:t>B) Hâkim yabancı hukuku sadece taraflar talep ederse uygular.</a:t>
            </a:r>
            <a:br>
              <a:rPr lang="tr-TR" sz="1900"/>
            </a:br>
            <a:r>
              <a:rPr lang="tr-TR" sz="1900" b="1"/>
              <a:t>C) Hâkim, kanunlar ihtilafı kurallarını ve bu kurallara göre yetkili yabancı hukuku re’sen uygular; yabancı hukuk “hukuk”tur.</a:t>
            </a:r>
            <a:br>
              <a:rPr lang="tr-TR" sz="1900"/>
            </a:br>
            <a:r>
              <a:rPr lang="tr-TR" sz="1900"/>
              <a:t>D) Yabancı hukukun uygulanması mütekabiliyet şartına bağlıdır.</a:t>
            </a:r>
            <a:endParaRPr lang="tr-TR" sz="19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B65EDD8-9768-6DE9-A9CF-8A924816F92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B27AC89-553E-A5E9-A899-EA827DCEC98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2. Bağlama noktaları (vatandaşlık, ikametgâh, mutad mesken vb.) kural olarak kim tarafından ispatlanır ve hangi hâllerde hâkim bunları re’sen araştırabilir?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04CEF1F-B42A-679F-6381-16FA99FA01E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5578891-60F4-1108-04DC-563755B20CA3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9EF393F-DF63-1D82-58D1-938AFB4BB4EC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CF62B02-A29B-AEBB-852E-3ACDD56CF529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75566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tr-TR" sz="4700">
                <a:solidFill>
                  <a:srgbClr val="FFFFFF"/>
                </a:solidFill>
              </a:rPr>
              <a:t>C – Test Soru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1900" b="1"/>
              <a:t>Bağlama noktaları kural olarak kim tarafından ispatlanır ve hangi hâllerde hâkim bunları re’sen araştırabilir?</a:t>
            </a:r>
          </a:p>
          <a:p>
            <a:pPr marL="0" indent="0">
              <a:buNone/>
              <a:defRPr sz="1800"/>
            </a:pPr>
            <a:r>
              <a:rPr lang="tr-TR" sz="1900"/>
              <a:t>A) Daima hâkim ispatlar; usul ekonomisi gereği re’sen araştırır.</a:t>
            </a:r>
          </a:p>
          <a:p>
            <a:pPr marL="0" indent="0">
              <a:buNone/>
              <a:defRPr sz="1800"/>
            </a:pPr>
            <a:r>
              <a:rPr lang="tr-TR" sz="1900" b="1"/>
              <a:t>B) Kural olarak iddia eden taraf ispatlar; kamu düzeni/araştırma ilkesinin geçerli olduğu davalarda hâkim re’sen araştırabilir.</a:t>
            </a:r>
          </a:p>
          <a:p>
            <a:pPr marL="0" indent="0">
              <a:buNone/>
              <a:defRPr sz="1800"/>
            </a:pPr>
            <a:r>
              <a:rPr lang="tr-TR" sz="1900"/>
              <a:t>C) Daima davalı ispatlar; hâkim asla araştırmaz.</a:t>
            </a:r>
          </a:p>
          <a:p>
            <a:pPr marL="0" indent="0">
              <a:buNone/>
              <a:defRPr sz="1800"/>
            </a:pPr>
            <a:r>
              <a:rPr lang="tr-TR" sz="1900"/>
              <a:t>D) Taraflar birlikte ispatla yükümlüdür; hâkimin re’sen araştırması yasaktır.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5B62CEB-892F-3323-92D9-D8A036A8FBF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7865875-C7A2-2F03-B4D4-2FC011E1560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800" b="1">
                <a:solidFill>
                  <a:srgbClr val="000000"/>
                </a:solidFill>
              </a:rPr>
              <a:t>3. “Yetkili yabancı hukukun olaya ilişkin hükümleri, tüm araştırmalara rağmen tespit edilemezse” ne olur?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B823BA7-4E04-B2FC-8AF0-1E684A46691A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D6C633F-EE5F-839D-A77D-E45F5DCFF625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4BD9C060-D960-0232-9835-990CAEB3D1E2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7BFE470-0FE4-A01B-42C0-B05A641FAC68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867350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tr-TR" sz="4700">
                <a:solidFill>
                  <a:srgbClr val="FFFFFF"/>
                </a:solidFill>
              </a:rPr>
              <a:t>C – Test Soru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1900" b="1"/>
              <a:t>Yetkili yabancı hukukun olaya ilişkin hükümleri tüm araştırmalara rağmen tespit edilemezse sonuç nedir?</a:t>
            </a:r>
          </a:p>
          <a:p>
            <a:pPr marL="0" indent="0">
              <a:buNone/>
              <a:defRPr sz="1800"/>
            </a:pPr>
            <a:r>
              <a:rPr lang="tr-TR" sz="1900"/>
              <a:t>A) Dava reddedilir.</a:t>
            </a:r>
          </a:p>
          <a:p>
            <a:pPr marL="0" indent="0">
              <a:buNone/>
              <a:defRPr sz="1800"/>
            </a:pPr>
            <a:r>
              <a:rPr lang="tr-TR" sz="1900"/>
              <a:t>B) Hâkim içtihadî boşluk doldurma ile yabancı hukuku kurar.</a:t>
            </a:r>
          </a:p>
          <a:p>
            <a:pPr marL="0" indent="0">
              <a:buNone/>
              <a:defRPr sz="1800"/>
            </a:pPr>
            <a:r>
              <a:rPr lang="tr-TR" sz="1900" b="1"/>
              <a:t>C) Türk hukuku uygulanır.</a:t>
            </a:r>
          </a:p>
          <a:p>
            <a:pPr marL="0" indent="0">
              <a:buNone/>
              <a:defRPr sz="1800"/>
            </a:pPr>
            <a:r>
              <a:rPr lang="tr-TR" sz="1900"/>
              <a:t>D) Uyuşmazlık arabuluculuğa gönderilir.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F6FD248-0BFE-1E61-48F2-6033A62992D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F68088F-A0E6-7A24-1D20-87D6B0A82B7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4. Aşağıdakilerden hangisi yanlıştır?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E7C6A5F-9324-3D30-0FF6-97B77137AB31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7701F94-C931-F2F3-AF44-83ECB5B71FA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8BC73D5-7097-DF99-6FF5-6FFA416CD502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C04A1CA-9CAF-82CA-0F73-63C190FE8A4A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407309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tr-TR" sz="4700">
                <a:solidFill>
                  <a:srgbClr val="FFFFFF"/>
                </a:solidFill>
              </a:rPr>
              <a:t>C – Test Soru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1900" b="1"/>
              <a:t>Aşağıdakilerden hangisi yanlıştır?</a:t>
            </a:r>
          </a:p>
          <a:p>
            <a:pPr marL="0" indent="0">
              <a:buNone/>
              <a:defRPr sz="1800"/>
            </a:pPr>
            <a:r>
              <a:rPr lang="tr-TR" sz="1900"/>
              <a:t>A) Hâkim, yetkili yabancı hukukun muhtevasının tespitinde tarafların yardımını isteyebilir.</a:t>
            </a:r>
          </a:p>
          <a:p>
            <a:pPr marL="0" indent="0">
              <a:buNone/>
              <a:defRPr sz="1800"/>
            </a:pPr>
            <a:r>
              <a:rPr lang="tr-TR" sz="1900"/>
              <a:t>B) Yabancı hukukun tatbiki, o devletin tanınmış olmasına bağlı değildir.</a:t>
            </a:r>
          </a:p>
          <a:p>
            <a:pPr marL="0" indent="0">
              <a:buNone/>
              <a:defRPr sz="1800"/>
            </a:pPr>
            <a:r>
              <a:rPr lang="tr-TR" sz="1900" b="1"/>
              <a:t>C) Yabancı hukukun tatbiki mütekabiliyet şartına tabidir.</a:t>
            </a:r>
          </a:p>
          <a:p>
            <a:pPr marL="0" indent="0">
              <a:buNone/>
              <a:defRPr sz="1800"/>
            </a:pPr>
            <a:r>
              <a:rPr lang="tr-TR" sz="1900"/>
              <a:t>D) Hâkimin doğrudan Türk maddi hukukunu uygulaması, kanunlar ihtilafı kurallarının ihlali olabilir.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1381"/>
            <a:ext cx="7884414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C) Yabancı Hukukun Tatbiki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4983276"/>
            <a:ext cx="7884414" cy="1126680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defRPr sz="2000"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MÖHUK m.2 çerçevesinde: nitelik, re’sen uygulama, temin ve ispat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1381"/>
            <a:ext cx="7884414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D) Kamu Düzeni (Publıc Polıcy)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4983276"/>
            <a:ext cx="7884414" cy="1126680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defRPr sz="2000"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MÖHUK m.5: ‘açıkça aykırılık’, menfi/müspet etki, ülke ile bağın yoğunluğu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650" y="4718595"/>
            <a:ext cx="4057650" cy="18288"/>
          </a:xfrm>
          <a:custGeom>
            <a:avLst/>
            <a:gdLst>
              <a:gd name="connsiteX0" fmla="*/ 0 w 4057650"/>
              <a:gd name="connsiteY0" fmla="*/ 0 h 18288"/>
              <a:gd name="connsiteX1" fmla="*/ 757428 w 4057650"/>
              <a:gd name="connsiteY1" fmla="*/ 0 h 18288"/>
              <a:gd name="connsiteX2" fmla="*/ 1474279 w 4057650"/>
              <a:gd name="connsiteY2" fmla="*/ 0 h 18288"/>
              <a:gd name="connsiteX3" fmla="*/ 2191131 w 4057650"/>
              <a:gd name="connsiteY3" fmla="*/ 0 h 18288"/>
              <a:gd name="connsiteX4" fmla="*/ 2745676 w 4057650"/>
              <a:gd name="connsiteY4" fmla="*/ 0 h 18288"/>
              <a:gd name="connsiteX5" fmla="*/ 3340798 w 4057650"/>
              <a:gd name="connsiteY5" fmla="*/ 0 h 18288"/>
              <a:gd name="connsiteX6" fmla="*/ 4057650 w 4057650"/>
              <a:gd name="connsiteY6" fmla="*/ 0 h 18288"/>
              <a:gd name="connsiteX7" fmla="*/ 4057650 w 4057650"/>
              <a:gd name="connsiteY7" fmla="*/ 18288 h 18288"/>
              <a:gd name="connsiteX8" fmla="*/ 3381375 w 4057650"/>
              <a:gd name="connsiteY8" fmla="*/ 18288 h 18288"/>
              <a:gd name="connsiteX9" fmla="*/ 2826830 w 4057650"/>
              <a:gd name="connsiteY9" fmla="*/ 18288 h 18288"/>
              <a:gd name="connsiteX10" fmla="*/ 2272284 w 4057650"/>
              <a:gd name="connsiteY10" fmla="*/ 18288 h 18288"/>
              <a:gd name="connsiteX11" fmla="*/ 1555432 w 4057650"/>
              <a:gd name="connsiteY11" fmla="*/ 18288 h 18288"/>
              <a:gd name="connsiteX12" fmla="*/ 960310 w 4057650"/>
              <a:gd name="connsiteY12" fmla="*/ 18288 h 18288"/>
              <a:gd name="connsiteX13" fmla="*/ 0 w 4057650"/>
              <a:gd name="connsiteY13" fmla="*/ 18288 h 18288"/>
              <a:gd name="connsiteX14" fmla="*/ 0 w 405765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057650" h="18288" fill="none" extrusionOk="0">
                <a:moveTo>
                  <a:pt x="0" y="0"/>
                </a:moveTo>
                <a:cubicBezTo>
                  <a:pt x="371182" y="3227"/>
                  <a:pt x="494372" y="9222"/>
                  <a:pt x="757428" y="0"/>
                </a:cubicBezTo>
                <a:cubicBezTo>
                  <a:pt x="1020484" y="-9222"/>
                  <a:pt x="1116719" y="-4357"/>
                  <a:pt x="1474279" y="0"/>
                </a:cubicBezTo>
                <a:cubicBezTo>
                  <a:pt x="1831839" y="4357"/>
                  <a:pt x="1920973" y="-11809"/>
                  <a:pt x="2191131" y="0"/>
                </a:cubicBezTo>
                <a:cubicBezTo>
                  <a:pt x="2461289" y="11809"/>
                  <a:pt x="2589480" y="-22604"/>
                  <a:pt x="2745676" y="0"/>
                </a:cubicBezTo>
                <a:cubicBezTo>
                  <a:pt x="2901872" y="22604"/>
                  <a:pt x="3136452" y="-12306"/>
                  <a:pt x="3340798" y="0"/>
                </a:cubicBezTo>
                <a:cubicBezTo>
                  <a:pt x="3545144" y="12306"/>
                  <a:pt x="3766934" y="-21556"/>
                  <a:pt x="4057650" y="0"/>
                </a:cubicBezTo>
                <a:cubicBezTo>
                  <a:pt x="4057150" y="8855"/>
                  <a:pt x="4057759" y="14521"/>
                  <a:pt x="4057650" y="18288"/>
                </a:cubicBezTo>
                <a:cubicBezTo>
                  <a:pt x="3743404" y="40125"/>
                  <a:pt x="3625516" y="-14923"/>
                  <a:pt x="3381375" y="18288"/>
                </a:cubicBezTo>
                <a:cubicBezTo>
                  <a:pt x="3137235" y="51499"/>
                  <a:pt x="2946571" y="1"/>
                  <a:pt x="2826830" y="18288"/>
                </a:cubicBezTo>
                <a:cubicBezTo>
                  <a:pt x="2707090" y="36575"/>
                  <a:pt x="2402756" y="1432"/>
                  <a:pt x="2272284" y="18288"/>
                </a:cubicBezTo>
                <a:cubicBezTo>
                  <a:pt x="2141812" y="35144"/>
                  <a:pt x="1895935" y="18199"/>
                  <a:pt x="1555432" y="18288"/>
                </a:cubicBezTo>
                <a:cubicBezTo>
                  <a:pt x="1214929" y="18377"/>
                  <a:pt x="1103072" y="14503"/>
                  <a:pt x="960310" y="18288"/>
                </a:cubicBezTo>
                <a:cubicBezTo>
                  <a:pt x="817548" y="22073"/>
                  <a:pt x="402272" y="-29359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057650" h="18288" stroke="0" extrusionOk="0">
                <a:moveTo>
                  <a:pt x="0" y="0"/>
                </a:moveTo>
                <a:cubicBezTo>
                  <a:pt x="248348" y="13145"/>
                  <a:pt x="486117" y="25042"/>
                  <a:pt x="635698" y="0"/>
                </a:cubicBezTo>
                <a:cubicBezTo>
                  <a:pt x="785279" y="-25042"/>
                  <a:pt x="917762" y="-5537"/>
                  <a:pt x="1190244" y="0"/>
                </a:cubicBezTo>
                <a:cubicBezTo>
                  <a:pt x="1462726" y="5537"/>
                  <a:pt x="1667120" y="-21232"/>
                  <a:pt x="1947672" y="0"/>
                </a:cubicBezTo>
                <a:cubicBezTo>
                  <a:pt x="2228224" y="21232"/>
                  <a:pt x="2280631" y="-21698"/>
                  <a:pt x="2583370" y="0"/>
                </a:cubicBezTo>
                <a:cubicBezTo>
                  <a:pt x="2886109" y="21698"/>
                  <a:pt x="3022941" y="19647"/>
                  <a:pt x="3219069" y="0"/>
                </a:cubicBezTo>
                <a:cubicBezTo>
                  <a:pt x="3415197" y="-19647"/>
                  <a:pt x="3747500" y="26991"/>
                  <a:pt x="4057650" y="0"/>
                </a:cubicBezTo>
                <a:cubicBezTo>
                  <a:pt x="4056752" y="7180"/>
                  <a:pt x="4057819" y="13790"/>
                  <a:pt x="4057650" y="18288"/>
                </a:cubicBezTo>
                <a:cubicBezTo>
                  <a:pt x="3865148" y="-3313"/>
                  <a:pt x="3702543" y="49468"/>
                  <a:pt x="3381375" y="18288"/>
                </a:cubicBezTo>
                <a:cubicBezTo>
                  <a:pt x="3060208" y="-12892"/>
                  <a:pt x="2956571" y="-8678"/>
                  <a:pt x="2826830" y="18288"/>
                </a:cubicBezTo>
                <a:cubicBezTo>
                  <a:pt x="2697089" y="45254"/>
                  <a:pt x="2411031" y="43154"/>
                  <a:pt x="2150555" y="18288"/>
                </a:cubicBezTo>
                <a:cubicBezTo>
                  <a:pt x="1890080" y="-6578"/>
                  <a:pt x="1741827" y="-615"/>
                  <a:pt x="1474280" y="18288"/>
                </a:cubicBezTo>
                <a:cubicBezTo>
                  <a:pt x="1206734" y="37191"/>
                  <a:pt x="998203" y="33335"/>
                  <a:pt x="838581" y="18288"/>
                </a:cubicBezTo>
                <a:cubicBezTo>
                  <a:pt x="678959" y="3241"/>
                  <a:pt x="187101" y="-13212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>
                <a:solidFill>
                  <a:srgbClr val="FFFFFF"/>
                </a:solidFill>
              </a:rPr>
              <a:t>Kamu Düzeni – Tanım, Niteliği ve Rolü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r>
              <a:rPr lang="tr-TR" sz="1900" b="1"/>
              <a:t>Kamu düzeni: </a:t>
            </a:r>
            <a:r>
              <a:rPr lang="tr-TR" sz="1900"/>
              <a:t>belirli dönemde toplumun temel yapısını ve çıkarlarını koruyan kurum/kurallar bütünü (siyasi‑sosyal‑ekonomik‑ahlaki‑hukuki).</a:t>
            </a:r>
          </a:p>
          <a:p>
            <a:r>
              <a:rPr lang="tr-TR" sz="1900" b="1"/>
              <a:t>Muğlak/izafi/değişken; </a:t>
            </a:r>
            <a:r>
              <a:rPr lang="tr-TR" sz="1900"/>
              <a:t>somut içerik yargıcın bakış açısı ve dönemin değerleriyle şekillenir.</a:t>
            </a:r>
          </a:p>
          <a:p>
            <a:r>
              <a:rPr lang="tr-TR" sz="1900"/>
              <a:t>Yabancı hukukun uygulanmasının doğuracağı SONUÇ ‘tahammül edilmez’ ise devreye girer.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700" b="1">
                <a:solidFill>
                  <a:srgbClr val="FFFFFF"/>
                </a:solidFill>
              </a:rPr>
              <a:t>MÖHUK m.5 – Eşik: ‘Açıkça Aykırılık’ ve İstisnaî Nitelik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AF355C7-CA6A-23C7-D913-09C19D7A9C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41490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700" b="1">
                <a:solidFill>
                  <a:srgbClr val="FFFFFF"/>
                </a:solidFill>
              </a:rPr>
              <a:t>Menfi/Müspet Etki ve Doğrudan Uygulanan Kurallarla İlişki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D7347AE-47F8-8733-D301-270BC5C742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176675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3000" b="1">
                <a:solidFill>
                  <a:srgbClr val="FFFFFF"/>
                </a:solidFill>
              </a:rPr>
              <a:t>Ülke ile Bağın Yoğunluğu ve Müdahale Düzeyi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BE13CC-7FEB-3EE4-5B5B-FC13C01A6D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26281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642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1"/>
            <a:ext cx="9144001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784" y="248038"/>
            <a:ext cx="529779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Kamu Düzeni vs Doğrudan Uygulanan Kurallar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84414"/>
              </p:ext>
            </p:extLst>
          </p:nvPr>
        </p:nvGraphicFramePr>
        <p:xfrm>
          <a:off x="324168" y="2310056"/>
          <a:ext cx="8495664" cy="3764636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792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0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2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41159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2400" b="1" cap="none" spc="30">
                          <a:solidFill>
                            <a:schemeClr val="tx1"/>
                          </a:solidFill>
                        </a:rPr>
                        <a:t>Öğe</a:t>
                      </a:r>
                    </a:p>
                  </a:txBody>
                  <a:tcPr marL="0" marR="13978" marT="69888" marB="69888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2400" b="1" cap="none" spc="30">
                          <a:solidFill>
                            <a:schemeClr val="tx1"/>
                          </a:solidFill>
                        </a:rPr>
                        <a:t>Kamu Düzeni</a:t>
                      </a:r>
                    </a:p>
                  </a:txBody>
                  <a:tcPr marL="0" marR="13978" marT="69888" marB="69888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sz="2400" b="1" cap="none" spc="30">
                          <a:solidFill>
                            <a:schemeClr val="tx1"/>
                          </a:solidFill>
                        </a:rPr>
                        <a:t>Doğrudan Uygulanan Kurallar</a:t>
                      </a:r>
                    </a:p>
                  </a:txBody>
                  <a:tcPr marL="0" marR="13978" marT="69888" marB="69888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4343">
                <a:tc>
                  <a:txBody>
                    <a:bodyPr/>
                    <a:lstStyle/>
                    <a:p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Ne zaman </a:t>
                      </a:r>
                      <a:r>
                        <a:rPr sz="1800" cap="none" spc="0" err="1">
                          <a:solidFill>
                            <a:schemeClr val="tx1"/>
                          </a:solidFill>
                        </a:rPr>
                        <a:t>devreye</a:t>
                      </a:r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cap="none" spc="0" err="1">
                          <a:solidFill>
                            <a:schemeClr val="tx1"/>
                          </a:solidFill>
                        </a:rPr>
                        <a:t>girer</a:t>
                      </a:r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marL="0" marR="139776" marT="69888" marB="698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Yabancı hukuk belirlenip uygulanma aşamasında, sonuç ‘açıkça aykırı’ ise</a:t>
                      </a:r>
                    </a:p>
                  </a:txBody>
                  <a:tcPr marL="0" marR="139776" marT="69888" marB="698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Başta; Kİ kuralını by‑pass ederek bizzat uygulanır</a:t>
                      </a:r>
                    </a:p>
                  </a:txBody>
                  <a:tcPr marL="0" marR="139776" marT="69888" marB="698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4343">
                <a:tc>
                  <a:txBody>
                    <a:bodyPr/>
                    <a:lstStyle/>
                    <a:p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Etkisi</a:t>
                      </a:r>
                    </a:p>
                  </a:txBody>
                  <a:tcPr marL="69888" marR="139776" marT="69888" marB="698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Menfi: </a:t>
                      </a:r>
                      <a:r>
                        <a:rPr lang="tr-TR" sz="1800" cap="none" spc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sz="1800" cap="none" spc="0" err="1">
                          <a:solidFill>
                            <a:schemeClr val="tx1"/>
                          </a:solidFill>
                        </a:rPr>
                        <a:t>ngelleme</a:t>
                      </a:r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tr-TR" sz="1800" cap="none" spc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sz="1800" cap="none" spc="0" err="1">
                          <a:solidFill>
                            <a:schemeClr val="tx1"/>
                          </a:solidFill>
                        </a:rPr>
                        <a:t>Müspet</a:t>
                      </a:r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: Türk </a:t>
                      </a:r>
                      <a:r>
                        <a:rPr sz="1800" cap="none" spc="0" err="1">
                          <a:solidFill>
                            <a:schemeClr val="tx1"/>
                          </a:solidFill>
                        </a:rPr>
                        <a:t>kuralını</a:t>
                      </a:r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cap="none" spc="0" err="1">
                          <a:solidFill>
                            <a:schemeClr val="tx1"/>
                          </a:solidFill>
                        </a:rPr>
                        <a:t>ikame</a:t>
                      </a:r>
                      <a:endParaRPr sz="1800" cap="none" spc="0">
                        <a:solidFill>
                          <a:schemeClr val="tx1"/>
                        </a:solidFill>
                      </a:endParaRPr>
                    </a:p>
                  </a:txBody>
                  <a:tcPr marL="69888" marR="139776" marT="69888" marB="698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Doğrudan Türk kuralını uygular; yetkili hukuka bakılmaz</a:t>
                      </a:r>
                    </a:p>
                  </a:txBody>
                  <a:tcPr marL="69888" marR="139776" marT="69888" marB="698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4791">
                <a:tc>
                  <a:txBody>
                    <a:bodyPr/>
                    <a:lstStyle/>
                    <a:p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Örnek</a:t>
                      </a:r>
                    </a:p>
                  </a:txBody>
                  <a:tcPr marL="0" marR="139776" marT="69888" marB="698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Yakın hısımlar evliliği yasağı sonucu</a:t>
                      </a:r>
                    </a:p>
                  </a:txBody>
                  <a:tcPr marL="0" marR="139776" marT="69888" marB="698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TTK m.122/4 – </a:t>
                      </a:r>
                      <a:r>
                        <a:rPr sz="1800" cap="none" spc="0" err="1">
                          <a:solidFill>
                            <a:schemeClr val="tx1"/>
                          </a:solidFill>
                        </a:rPr>
                        <a:t>portföy</a:t>
                      </a:r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cap="none" spc="0" err="1">
                          <a:solidFill>
                            <a:schemeClr val="tx1"/>
                          </a:solidFill>
                        </a:rPr>
                        <a:t>tazminatı</a:t>
                      </a:r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cap="none" spc="0" err="1">
                          <a:solidFill>
                            <a:schemeClr val="tx1"/>
                          </a:solidFill>
                        </a:rPr>
                        <a:t>feragat</a:t>
                      </a:r>
                      <a:r>
                        <a:rPr sz="1800" cap="none" spc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sz="1800" cap="none" spc="0" err="1">
                          <a:solidFill>
                            <a:schemeClr val="tx1"/>
                          </a:solidFill>
                        </a:rPr>
                        <a:t>yasağı</a:t>
                      </a:r>
                      <a:endParaRPr sz="1800" cap="none" spc="0">
                        <a:solidFill>
                          <a:schemeClr val="tx1"/>
                        </a:solidFill>
                      </a:endParaRPr>
                    </a:p>
                  </a:txBody>
                  <a:tcPr marL="0" marR="139776" marT="69888" marB="69888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tr-TR" sz="3500" b="1">
                <a:solidFill>
                  <a:srgbClr val="FFFFFF"/>
                </a:solidFill>
              </a:rPr>
              <a:t>Olay 5 — Yakın hısımlar arasında evlilik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8BD4C7-A3BD-1D1C-58AC-4E5B111BD6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54404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2700" b="1">
                <a:solidFill>
                  <a:srgbClr val="FFFFFF"/>
                </a:solidFill>
              </a:rPr>
              <a:t>Olay 6 — Çok eşlilik ve Türkiye ile bağın yoğunluğu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2DD4A8-6886-5277-F91C-A15D8084DB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0284915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tr-TR" sz="2700" b="1">
                <a:solidFill>
                  <a:schemeClr val="bg1"/>
                </a:solidFill>
              </a:rPr>
              <a:t>Olay 7 — Tek taraflı talak kararının tanınması (A)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 marL="0" indent="0">
              <a:buNone/>
              <a:defRPr sz="1800" b="1"/>
            </a:pPr>
            <a:r>
              <a:rPr lang="tr-TR" sz="2100"/>
              <a:t>Suudi Arabistan’da kocanın </a:t>
            </a:r>
            <a:r>
              <a:rPr lang="tr-TR" sz="2100" b="1"/>
              <a:t>talak</a:t>
            </a:r>
            <a:r>
              <a:rPr lang="tr-TR" sz="2100"/>
              <a:t> beyanı tescil edilmiştir; Türk vatandaşı eş de boşanmayı orada </a:t>
            </a:r>
            <a:r>
              <a:rPr lang="tr-TR" sz="2100" b="1"/>
              <a:t>talep etmiştir</a:t>
            </a:r>
            <a:r>
              <a:rPr lang="tr-TR" sz="2100"/>
              <a:t>. Koca sonradan evlenmiş; Türkiye’de boşanmanın </a:t>
            </a:r>
            <a:r>
              <a:rPr lang="tr-TR" sz="2100" b="1"/>
              <a:t>tanınması </a:t>
            </a:r>
            <a:r>
              <a:rPr lang="tr-TR" sz="2100"/>
              <a:t>istenir.</a:t>
            </a:r>
          </a:p>
          <a:p>
            <a:pPr marL="0" indent="0">
              <a:buNone/>
              <a:defRPr sz="1800" b="1"/>
            </a:pPr>
            <a:endParaRPr lang="tr-TR" sz="2100"/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2100"/>
              <a:t>Bu olayda kamu düzeni değerlendirmesi nasıl yapılır?</a:t>
            </a:r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2100"/>
              <a:t>Sonucu nedir?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tr-TR" sz="2700" b="1">
                <a:solidFill>
                  <a:schemeClr val="bg1"/>
                </a:solidFill>
              </a:rPr>
              <a:t>Olay 7 — Tek taraflı talak kararının tanınması (B)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 marL="0" indent="0">
              <a:buNone/>
              <a:defRPr sz="1800" b="1"/>
            </a:pPr>
            <a:r>
              <a:rPr lang="tr-TR" sz="2100"/>
              <a:t>Suudi talak kararı, </a:t>
            </a:r>
            <a:r>
              <a:rPr lang="tr-TR" sz="2100" b="1"/>
              <a:t>Türk vatandaşı koca</a:t>
            </a:r>
            <a:r>
              <a:rPr lang="tr-TR" sz="2100"/>
              <a:t> tarafından Türkiye’de tanınmak istenir; </a:t>
            </a:r>
            <a:r>
              <a:rPr lang="tr-TR" sz="2100" b="1"/>
              <a:t>kadın açıkça karşı çıkar</a:t>
            </a:r>
            <a:r>
              <a:rPr lang="tr-TR" sz="2100"/>
              <a:t>, iradesinin yok sayıldığını ileri sürer.</a:t>
            </a:r>
          </a:p>
          <a:p>
            <a:pPr marL="0" indent="0">
              <a:buNone/>
              <a:defRPr sz="1800" b="1"/>
            </a:pPr>
            <a:endParaRPr lang="tr-TR" sz="2100"/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2100"/>
              <a:t>Bu olayda kamu düzeni değerlendirmesi nasıl yapılır?</a:t>
            </a:r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2100"/>
              <a:t>Sonucu nedir?</a:t>
            </a:r>
          </a:p>
          <a:p>
            <a:pPr marL="0" indent="0">
              <a:buNone/>
              <a:defRPr sz="1800" b="1"/>
            </a:pPr>
            <a:endParaRPr lang="tr-TR" sz="2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/>
              <a:t>MÖHUK m.2 – Re’sen Uygulama ve Yabancı Hukukun Niteliği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tr-TR" sz="1900"/>
              <a:t>Hâkim, Türk kanunlar ihtilafı kurallarını ve bu kurallara göre yetkili yabancı hukuku re’sen uygular (m.2/1).</a:t>
            </a:r>
          </a:p>
          <a:p>
            <a:r>
              <a:rPr lang="tr-TR" sz="1900"/>
              <a:t>Yabancı hukuk, Anglo‑Amerikan sistemindeki gibi ‘maddi vakıa’ değil; ‘hukuk’tur (Kıta Avrupası yaklaşımı).</a:t>
            </a:r>
          </a:p>
          <a:p>
            <a:r>
              <a:rPr lang="tr-TR" sz="1900"/>
              <a:t>Hâkim, yetkili yabancı hukukun muhtevasının tespitinde tarafların yardımını isteyebilir (m.2/1, son cümle).</a:t>
            </a:r>
          </a:p>
          <a:p>
            <a:r>
              <a:rPr lang="tr-TR" sz="1900" b="1"/>
              <a:t>Yabancı hukuk, menşe devletteki anlam ve kapsamıyla anlaşılır: </a:t>
            </a:r>
            <a:r>
              <a:rPr lang="tr-TR" sz="1900"/>
              <a:t>yorum, tüzük‑yönetmelik, içtihat ve doktrin dâhil.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tr-TR" sz="3200" b="1">
                <a:solidFill>
                  <a:schemeClr val="bg1"/>
                </a:solidFill>
              </a:rPr>
              <a:t>Olay 8 — Boşanma sonrası ortak velayet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 marL="0" indent="0">
              <a:buNone/>
              <a:defRPr sz="1800" b="1"/>
            </a:pPr>
            <a:r>
              <a:rPr lang="tr-TR" sz="2100"/>
              <a:t>İki yabancı (ör. İspanyol) eşin ülkesinde verilen </a:t>
            </a:r>
            <a:r>
              <a:rPr lang="tr-TR" sz="2100" b="1"/>
              <a:t>boşanma ve ortak velayet</a:t>
            </a:r>
            <a:r>
              <a:rPr lang="tr-TR" sz="2100"/>
              <a:t> kararı Türkiye’de </a:t>
            </a:r>
            <a:r>
              <a:rPr lang="tr-TR" sz="2100" b="1"/>
              <a:t>tenfiz</a:t>
            </a:r>
            <a:r>
              <a:rPr lang="tr-TR" sz="2100"/>
              <a:t> edilmek istenir.</a:t>
            </a:r>
          </a:p>
          <a:p>
            <a:pPr marL="0" indent="0">
              <a:buNone/>
              <a:defRPr sz="1800" b="1"/>
            </a:pPr>
            <a:endParaRPr lang="tr-TR" sz="2100"/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2100"/>
              <a:t>Kamu düzeni istisnası uygulanır mı?</a:t>
            </a:r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2100"/>
              <a:t>01.08.2016 sonrası çerçeve nedir?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tr-TR" sz="3000">
                <a:solidFill>
                  <a:schemeClr val="bg1"/>
                </a:solidFill>
              </a:rPr>
              <a:t>Olay  9 — Portföy tazminatından feragat klozu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 marL="0" indent="0">
              <a:buNone/>
              <a:defRPr sz="1800" b="1"/>
            </a:pPr>
            <a:r>
              <a:rPr lang="tr-TR" sz="2100"/>
              <a:t>Türkiye’deki tek satıcı, İngiliz hukuku seçilmiş distribütörlük sözleşmesinde “</a:t>
            </a:r>
            <a:r>
              <a:rPr lang="tr-TR" sz="2100" b="1"/>
              <a:t>portföy tazminatından önceden feragat</a:t>
            </a:r>
            <a:r>
              <a:rPr lang="tr-TR" sz="2100"/>
              <a:t>” klozu bulunduğu hâlde tazminat talep ediyor.</a:t>
            </a:r>
          </a:p>
          <a:p>
            <a:pPr marL="0" indent="0">
              <a:buNone/>
              <a:defRPr sz="1800" b="1"/>
            </a:pPr>
            <a:endParaRPr lang="tr-TR" sz="2100"/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2100"/>
              <a:t>Kamu düzeninin </a:t>
            </a:r>
            <a:r>
              <a:rPr lang="tr-TR" sz="2100" b="1"/>
              <a:t>müspet</a:t>
            </a:r>
            <a:r>
              <a:rPr lang="tr-TR" sz="2100"/>
              <a:t> etkisi ve/veya doğrudan uygulanan kurallar nasıl işler?</a:t>
            </a:r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2100"/>
              <a:t>Sonuç?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002AA29-3B61-E50C-D2FC-5690462A636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8A4ACD1-4515-2329-C5EE-2ECFDEF4712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5. Türk kanunlar ihtilafı kurallarına göre yetkili yabancı hukuk, amca‑yeğen veya üvey baba‑üvey kız evliliğine izin veriyorsa, Türk mahkemesi ne yapar?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79DEA13-713D-8C15-6647-F979D33E89B1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BE8A17B-AA09-1AFD-A0BE-DDB6E33C8886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198E8A4F-3446-1057-7016-FC4A1BB3E814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BB740E0-1663-FA58-FF1B-E36C5927E881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4995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tr-TR" sz="3500">
                <a:solidFill>
                  <a:schemeClr val="bg1"/>
                </a:solidFill>
              </a:rPr>
              <a:t>D – Test Soru 5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2100" b="1" dirty="0"/>
              <a:t>Türk kanunlar ihtilafı kurallarına göre yetkili yabancı hukuk, amca‑yeğen veya üvey baba‑üvey kız evliliğine izin veriyorsa, Türk mahkemesi ne yapar?</a:t>
            </a:r>
            <a:br>
              <a:rPr lang="tr-TR" sz="2100" dirty="0"/>
            </a:br>
            <a:endParaRPr lang="tr-TR" sz="2100" b="1" dirty="0"/>
          </a:p>
          <a:p>
            <a:pPr marL="0" indent="0">
              <a:buNone/>
              <a:defRPr sz="1800"/>
            </a:pPr>
            <a:r>
              <a:rPr lang="tr-TR" sz="2100" dirty="0"/>
              <a:t>A) Evet, yabancı hukuk uygulanır.</a:t>
            </a:r>
          </a:p>
          <a:p>
            <a:pPr marL="0" indent="0">
              <a:buNone/>
              <a:defRPr sz="1800"/>
            </a:pPr>
            <a:r>
              <a:rPr lang="tr-TR" sz="2100" b="1" dirty="0"/>
              <a:t>B) Hayır; kamu düzenine açıkça aykırılık nedeniyle uygulanmaz; gerekli ise Türk hukuku ikame edilir.</a:t>
            </a:r>
          </a:p>
          <a:p>
            <a:pPr marL="0" indent="0">
              <a:buNone/>
              <a:defRPr sz="1800"/>
            </a:pPr>
            <a:r>
              <a:rPr lang="tr-TR" sz="2100" dirty="0"/>
              <a:t>C) Yalnız taraflar Türk vatandaşı ise uygulanmaz.</a:t>
            </a:r>
          </a:p>
          <a:p>
            <a:pPr marL="0" indent="0">
              <a:buNone/>
              <a:defRPr sz="1800"/>
            </a:pPr>
            <a:r>
              <a:rPr lang="tr-TR" sz="2100" dirty="0"/>
              <a:t>D) Yalnız evlilik yabancı ülkede yapılırsa uygulanır.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488CA3B-4BB9-EB19-3CC4-97FD17A1879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EC885D6-9EDA-A0F2-CA9C-24FDA7659EB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6. İran’da çok eşli evlilik yapmış bir yabancı koca Türkiye’de vefat eder; eşleri Türkiye’deki tereke için veraset ilamı ister. Doğru yaklaşım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1F9BDD9-54DF-8208-F441-0DFC41FE9249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509595B-E76C-C033-DC9A-871F1855494D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5DDA71A-1728-3A22-A8A3-1071C066D288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9008232-8566-2D45-42F5-06EB7B87D21D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994513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tr-TR" sz="3500">
                <a:solidFill>
                  <a:schemeClr val="bg1"/>
                </a:solidFill>
              </a:rPr>
              <a:t>D – Test Soru 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2100" b="1"/>
              <a:t>İran’da çok eşli evlilik yapan kocanın Türkiye’de veraset ilamı talebi hakkında doğru yaklaşım hangisi?</a:t>
            </a:r>
          </a:p>
          <a:p>
            <a:pPr marL="0" indent="0">
              <a:buNone/>
              <a:defRPr sz="1800"/>
            </a:pPr>
            <a:r>
              <a:rPr lang="tr-TR" sz="2100"/>
              <a:t>A) Kamu düzeni gereği her zaman reddedilir.</a:t>
            </a:r>
          </a:p>
          <a:p>
            <a:pPr marL="0" indent="0">
              <a:buNone/>
              <a:defRPr sz="1800"/>
            </a:pPr>
            <a:r>
              <a:rPr lang="tr-TR" sz="2100"/>
              <a:t>B) Yabancılar için kamu düzeni uygulanmaz.</a:t>
            </a:r>
          </a:p>
          <a:p>
            <a:pPr marL="0" indent="0">
              <a:buNone/>
              <a:defRPr sz="1800"/>
            </a:pPr>
            <a:r>
              <a:rPr lang="tr-TR" sz="2100" b="1"/>
              <a:t>C) Bağ zayıfsa (yabancı ülkede kurulan evlilik), veraset tespiti yönünden kamu düzeni kural olarak engel yapılmaz.</a:t>
            </a:r>
          </a:p>
          <a:p>
            <a:pPr marL="0" indent="0">
              <a:buNone/>
              <a:defRPr sz="1800"/>
            </a:pPr>
            <a:r>
              <a:rPr lang="tr-TR" sz="2100"/>
              <a:t>D) Her durumda Türk hukuku uygulanır.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0DACD3D-18E9-4D0B-EE1F-617D407177C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9D485A8-D51E-289B-BDC4-A4EF2CC1FAF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7. AİHS Ek 7 No.lu Protokol’ün 01.08.2016’da Türkiye bakımından yürürlüğe girmesinden sonra, yetkili yabancı hukukun boşanma sonrası ortak velayet öngören hükmü hakkında doğru olan nedir?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6870C3F-CE4B-C398-97B0-81CD87C5C497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F144C4F-4670-B8DC-54E4-F9EEF051455B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6699CAF-550A-1CAF-8F19-C2DC10242C38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99531FA-243D-F728-7B77-B11F6A74C503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855453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tr-TR" sz="3500">
                <a:solidFill>
                  <a:schemeClr val="bg1"/>
                </a:solidFill>
              </a:rPr>
              <a:t>D – Test Soru 7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2100" b="1"/>
              <a:t>AİHS Ek 7 m.5 yürürlüğe girdikten sonra ortak velayet kararı hakkında hangisi doğrudur?</a:t>
            </a:r>
          </a:p>
          <a:p>
            <a:pPr marL="0" indent="0">
              <a:buNone/>
              <a:defRPr sz="1800"/>
            </a:pPr>
            <a:r>
              <a:rPr lang="tr-TR" sz="2100"/>
              <a:t>A) Kamu düzenine aykırıdır; tenfiz edilmez.</a:t>
            </a:r>
          </a:p>
          <a:p>
            <a:pPr marL="0" indent="0">
              <a:buNone/>
              <a:defRPr sz="1800"/>
            </a:pPr>
            <a:r>
              <a:rPr lang="tr-TR" sz="2100" b="1"/>
              <a:t>B) Kural olarak kamu düzenine aykırı görülmez; uygulanabilir/tenfiz edilebilir.</a:t>
            </a:r>
          </a:p>
          <a:p>
            <a:pPr marL="0" indent="0">
              <a:buNone/>
              <a:defRPr sz="1800"/>
            </a:pPr>
            <a:r>
              <a:rPr lang="tr-TR" sz="2100"/>
              <a:t>C) Yalnız çocuk Türk vatandaşı ise uygulanır.</a:t>
            </a:r>
          </a:p>
          <a:p>
            <a:pPr marL="0" indent="0">
              <a:buNone/>
              <a:defRPr sz="1800"/>
            </a:pPr>
            <a:r>
              <a:rPr lang="tr-TR" sz="2100"/>
              <a:t>D) Mahkeme denetimi yoktur.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E4FFD9A-1128-9A57-C29E-2C55C9951CC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5EC55E5-696A-58DB-A839-4D1F6CFC40A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100" b="1">
                <a:solidFill>
                  <a:srgbClr val="000000"/>
                </a:solidFill>
              </a:rPr>
              <a:t>8. “Kamu düzeni” ile “doğrudan uygulanan kurallar” arasındaki ilişkiye dair doğru ifade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498692A-3763-1064-C4A4-231FC1F11CC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1E69756-F980-0008-EF3D-6BE6C314FB5D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5896506-EF54-C512-E124-91A436F220BA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4DC7EBB-81ED-15ED-FCF9-41497C37E519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2665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tr-TR" sz="3500">
                <a:solidFill>
                  <a:schemeClr val="bg1"/>
                </a:solidFill>
              </a:rPr>
              <a:t>D – Test Soru 8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2100" b="1"/>
              <a:t>Kamu düzeni ile doğrudan uygulanan kuralların ilişkisi hakkında hangisi doğrudur?</a:t>
            </a:r>
          </a:p>
          <a:p>
            <a:pPr marL="0" indent="0">
              <a:buNone/>
              <a:defRPr sz="1800"/>
            </a:pPr>
            <a:r>
              <a:rPr lang="tr-TR" sz="2100"/>
              <a:t>A) İkisi de aynı yöntemle işler.</a:t>
            </a:r>
          </a:p>
          <a:p>
            <a:pPr marL="0" indent="0">
              <a:buNone/>
              <a:defRPr sz="1800"/>
            </a:pPr>
            <a:r>
              <a:rPr lang="tr-TR" sz="2100" b="1"/>
              <a:t>B) Kamu düzeni uygulama aşamasında devreye girer; doğrudan uygulanan kurallar çatışma kuralını da bertaraf eder.</a:t>
            </a:r>
          </a:p>
          <a:p>
            <a:pPr marL="0" indent="0">
              <a:buNone/>
              <a:defRPr sz="1800"/>
            </a:pPr>
            <a:r>
              <a:rPr lang="tr-TR" sz="2100"/>
              <a:t>C) İkisi de yalnız Türk vatandaşları için geçerlidir.</a:t>
            </a:r>
          </a:p>
          <a:p>
            <a:pPr marL="0" indent="0">
              <a:buNone/>
              <a:defRPr sz="1800"/>
            </a:pPr>
            <a:r>
              <a:rPr lang="tr-TR" sz="2100"/>
              <a:t>D) Doğrudan uygulanan kurallar yalnız kamu hukukunda vardır.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/>
              <a:t>Bağlama Vakıaları ve İspat – Araştırma İlkesinin İstisnaları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r>
              <a:rPr lang="tr-TR" sz="1900" b="1"/>
              <a:t>Bağlama noktaları </a:t>
            </a:r>
            <a:r>
              <a:rPr lang="tr-TR" sz="1900"/>
              <a:t>(vatandaşlık, ikametgâh, mutad mesken, ika/zarar/ifa/varma yeri vb.) birer maddi vakıadır.</a:t>
            </a:r>
          </a:p>
          <a:p>
            <a:r>
              <a:rPr lang="tr-TR" sz="1900" b="1"/>
              <a:t>Kural:</a:t>
            </a:r>
            <a:r>
              <a:rPr lang="tr-TR" sz="1900"/>
              <a:t> Bu vakıaları ileri süren taraf ispat eder (HMK m.25). Hâkim kural olarak re’sen araştırmaz.</a:t>
            </a:r>
          </a:p>
          <a:p>
            <a:r>
              <a:rPr lang="tr-TR" sz="1900" b="1"/>
              <a:t>İstisna: </a:t>
            </a:r>
            <a:r>
              <a:rPr lang="tr-TR" sz="1900"/>
              <a:t>Kamu düzenine ilişkin / araştırma ilkesinin geçerli olduğu davalar (boşanma, babalık, evlenmenin butlanı, gaiplik, kayyımlık, nüfus davaları) – hâkim re’sen araştırabilir.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E) Önsorun (Incıdental Questıon)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011" y="4870824"/>
            <a:ext cx="7504463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  <a:defRPr sz="2000"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Lex fori vs. lex causae; statü kararlarının rolü; görev/ yetki ve bekletici mesele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4700" b="1"/>
              <a:t>Önsorun Kavramı ve Örnekler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7E228640-674A-DA18-F6D3-46BC33FACF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18424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4300" b="1"/>
              <a:t>Yöntemler – Lex fori ve Lex causae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81C4E66-B4A2-0681-690F-DE657775B4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128597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3300" b="1"/>
              <a:t>Statü Kararları ve İspat/Tanıma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313518-8B17-E4C5-A1C3-B76F1509BC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19904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tr-TR" sz="3600" b="1"/>
              <a:t>Usulî Sınırlar: Görev‑Yetki ve Bekletici Mesele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2678DF9-121A-9D1C-D0A2-23A14CB50F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65998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59AB4C8-9178-4F7A-8404-6890510B5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160" y="457201"/>
            <a:ext cx="8182230" cy="1832654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5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Lex fori vs. Lex causae –Karşılaştırma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4CFDFB37-4BC7-42C6-915D-A6609139B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5776" y="2343912"/>
            <a:ext cx="3429000" cy="18288"/>
          </a:xfrm>
          <a:custGeom>
            <a:avLst/>
            <a:gdLst>
              <a:gd name="connsiteX0" fmla="*/ 0 w 3429000"/>
              <a:gd name="connsiteY0" fmla="*/ 0 h 18288"/>
              <a:gd name="connsiteX1" fmla="*/ 685800 w 3429000"/>
              <a:gd name="connsiteY1" fmla="*/ 0 h 18288"/>
              <a:gd name="connsiteX2" fmla="*/ 1371600 w 3429000"/>
              <a:gd name="connsiteY2" fmla="*/ 0 h 18288"/>
              <a:gd name="connsiteX3" fmla="*/ 2057400 w 3429000"/>
              <a:gd name="connsiteY3" fmla="*/ 0 h 18288"/>
              <a:gd name="connsiteX4" fmla="*/ 2674620 w 3429000"/>
              <a:gd name="connsiteY4" fmla="*/ 0 h 18288"/>
              <a:gd name="connsiteX5" fmla="*/ 3429000 w 3429000"/>
              <a:gd name="connsiteY5" fmla="*/ 0 h 18288"/>
              <a:gd name="connsiteX6" fmla="*/ 3429000 w 3429000"/>
              <a:gd name="connsiteY6" fmla="*/ 18288 h 18288"/>
              <a:gd name="connsiteX7" fmla="*/ 2811780 w 3429000"/>
              <a:gd name="connsiteY7" fmla="*/ 18288 h 18288"/>
              <a:gd name="connsiteX8" fmla="*/ 2228850 w 3429000"/>
              <a:gd name="connsiteY8" fmla="*/ 18288 h 18288"/>
              <a:gd name="connsiteX9" fmla="*/ 1543050 w 3429000"/>
              <a:gd name="connsiteY9" fmla="*/ 18288 h 18288"/>
              <a:gd name="connsiteX10" fmla="*/ 925830 w 3429000"/>
              <a:gd name="connsiteY10" fmla="*/ 18288 h 18288"/>
              <a:gd name="connsiteX11" fmla="*/ 0 w 3429000"/>
              <a:gd name="connsiteY11" fmla="*/ 18288 h 18288"/>
              <a:gd name="connsiteX12" fmla="*/ 0 w 342900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29000" h="18288" fill="none" extrusionOk="0">
                <a:moveTo>
                  <a:pt x="0" y="0"/>
                </a:moveTo>
                <a:cubicBezTo>
                  <a:pt x="219865" y="20479"/>
                  <a:pt x="493281" y="26186"/>
                  <a:pt x="685800" y="0"/>
                </a:cubicBezTo>
                <a:cubicBezTo>
                  <a:pt x="878319" y="-26186"/>
                  <a:pt x="1121382" y="-11869"/>
                  <a:pt x="1371600" y="0"/>
                </a:cubicBezTo>
                <a:cubicBezTo>
                  <a:pt x="1621818" y="11869"/>
                  <a:pt x="1878793" y="32281"/>
                  <a:pt x="2057400" y="0"/>
                </a:cubicBezTo>
                <a:cubicBezTo>
                  <a:pt x="2236007" y="-32281"/>
                  <a:pt x="2433797" y="-18251"/>
                  <a:pt x="2674620" y="0"/>
                </a:cubicBezTo>
                <a:cubicBezTo>
                  <a:pt x="2915443" y="18251"/>
                  <a:pt x="3205923" y="-1443"/>
                  <a:pt x="3429000" y="0"/>
                </a:cubicBezTo>
                <a:cubicBezTo>
                  <a:pt x="3429442" y="4516"/>
                  <a:pt x="3428173" y="12266"/>
                  <a:pt x="3429000" y="18288"/>
                </a:cubicBezTo>
                <a:cubicBezTo>
                  <a:pt x="3221081" y="48608"/>
                  <a:pt x="3088001" y="8066"/>
                  <a:pt x="2811780" y="18288"/>
                </a:cubicBezTo>
                <a:cubicBezTo>
                  <a:pt x="2535559" y="28510"/>
                  <a:pt x="2481355" y="24898"/>
                  <a:pt x="2228850" y="18288"/>
                </a:cubicBezTo>
                <a:cubicBezTo>
                  <a:pt x="1976345" y="11679"/>
                  <a:pt x="1807520" y="48356"/>
                  <a:pt x="1543050" y="18288"/>
                </a:cubicBezTo>
                <a:cubicBezTo>
                  <a:pt x="1278580" y="-11780"/>
                  <a:pt x="1181944" y="5123"/>
                  <a:pt x="925830" y="18288"/>
                </a:cubicBezTo>
                <a:cubicBezTo>
                  <a:pt x="669716" y="31453"/>
                  <a:pt x="410304" y="34815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429000" h="18288" stroke="0" extrusionOk="0">
                <a:moveTo>
                  <a:pt x="0" y="0"/>
                </a:moveTo>
                <a:cubicBezTo>
                  <a:pt x="174095" y="-12874"/>
                  <a:pt x="443087" y="-14090"/>
                  <a:pt x="617220" y="0"/>
                </a:cubicBezTo>
                <a:cubicBezTo>
                  <a:pt x="791353" y="14090"/>
                  <a:pt x="1072677" y="8451"/>
                  <a:pt x="1200150" y="0"/>
                </a:cubicBezTo>
                <a:cubicBezTo>
                  <a:pt x="1327623" y="-8451"/>
                  <a:pt x="1526638" y="19866"/>
                  <a:pt x="1817370" y="0"/>
                </a:cubicBezTo>
                <a:cubicBezTo>
                  <a:pt x="2108102" y="-19866"/>
                  <a:pt x="2221289" y="26161"/>
                  <a:pt x="2503170" y="0"/>
                </a:cubicBezTo>
                <a:cubicBezTo>
                  <a:pt x="2785051" y="-26161"/>
                  <a:pt x="3022134" y="39178"/>
                  <a:pt x="3429000" y="0"/>
                </a:cubicBezTo>
                <a:cubicBezTo>
                  <a:pt x="3429577" y="4624"/>
                  <a:pt x="3429819" y="11191"/>
                  <a:pt x="3429000" y="18288"/>
                </a:cubicBezTo>
                <a:cubicBezTo>
                  <a:pt x="3103464" y="593"/>
                  <a:pt x="2887909" y="22940"/>
                  <a:pt x="2743200" y="18288"/>
                </a:cubicBezTo>
                <a:cubicBezTo>
                  <a:pt x="2598491" y="13636"/>
                  <a:pt x="2362615" y="10656"/>
                  <a:pt x="1988820" y="18288"/>
                </a:cubicBezTo>
                <a:cubicBezTo>
                  <a:pt x="1615025" y="25920"/>
                  <a:pt x="1580494" y="3693"/>
                  <a:pt x="1405890" y="18288"/>
                </a:cubicBezTo>
                <a:cubicBezTo>
                  <a:pt x="1231286" y="32884"/>
                  <a:pt x="885259" y="-16285"/>
                  <a:pt x="651510" y="18288"/>
                </a:cubicBezTo>
                <a:cubicBezTo>
                  <a:pt x="417761" y="52861"/>
                  <a:pt x="138362" y="-13856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745646"/>
              </p:ext>
            </p:extLst>
          </p:nvPr>
        </p:nvGraphicFramePr>
        <p:xfrm>
          <a:off x="240030" y="3291916"/>
          <a:ext cx="8661655" cy="2767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6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5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0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375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lang="tr-TR" sz="1800"/>
                        <a:t>Ölçüt</a:t>
                      </a:r>
                    </a:p>
                  </a:txBody>
                  <a:tcPr marL="93494" marR="93494" marT="46747" marB="46747"/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lang="tr-TR" sz="1800"/>
                        <a:t>Lex fori</a:t>
                      </a:r>
                    </a:p>
                  </a:txBody>
                  <a:tcPr marL="93494" marR="93494" marT="46747" marB="46747"/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lang="tr-TR" sz="1800"/>
                        <a:t>Lex causae</a:t>
                      </a:r>
                    </a:p>
                  </a:txBody>
                  <a:tcPr marL="93494" marR="93494" marT="46747" marB="4674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2341">
                <a:tc>
                  <a:txBody>
                    <a:bodyPr/>
                    <a:lstStyle/>
                    <a:p>
                      <a:r>
                        <a:rPr lang="tr-TR" sz="1800"/>
                        <a:t>Tanım</a:t>
                      </a:r>
                    </a:p>
                  </a:txBody>
                  <a:tcPr marL="93494" marR="93494" marT="46747" marB="46747"/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Önsorun, hakimin Kİ kuralına göre çözülür</a:t>
                      </a:r>
                    </a:p>
                  </a:txBody>
                  <a:tcPr marL="93494" marR="93494" marT="46747" marB="46747"/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Önsorun, asıl meselenin hukukunun Kİ kuralına göre çözülür</a:t>
                      </a:r>
                    </a:p>
                  </a:txBody>
                  <a:tcPr marL="93494" marR="93494" marT="46747" marB="4674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1858">
                <a:tc>
                  <a:txBody>
                    <a:bodyPr/>
                    <a:lstStyle/>
                    <a:p>
                      <a:r>
                        <a:rPr lang="tr-TR" sz="1800"/>
                        <a:t>Artı</a:t>
                      </a:r>
                    </a:p>
                  </a:txBody>
                  <a:tcPr marL="93494" marR="93494" marT="46747" marB="46747"/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Basit, öngörülebilir</a:t>
                      </a:r>
                    </a:p>
                  </a:txBody>
                  <a:tcPr marL="93494" marR="93494" marT="46747" marB="46747"/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Milletlerarası uyum, işlemi ayakta tutma eğilimi</a:t>
                      </a:r>
                    </a:p>
                  </a:txBody>
                  <a:tcPr marL="93494" marR="93494" marT="46747" marB="4674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858">
                <a:tc>
                  <a:txBody>
                    <a:bodyPr/>
                    <a:lstStyle/>
                    <a:p>
                      <a:r>
                        <a:rPr lang="tr-TR" sz="1800"/>
                        <a:t>Eksi</a:t>
                      </a:r>
                    </a:p>
                  </a:txBody>
                  <a:tcPr marL="93494" marR="93494" marT="46747" marB="46747"/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Uluslararası uyum zayıf olabilir</a:t>
                      </a:r>
                    </a:p>
                  </a:txBody>
                  <a:tcPr marL="93494" marR="93494" marT="46747" marB="46747"/>
                </a:tc>
                <a:tc>
                  <a:txBody>
                    <a:bodyPr/>
                    <a:lstStyle/>
                    <a:p>
                      <a:r>
                        <a:rPr lang="tr-TR" sz="1800"/>
                        <a:t>Usulî nedenlerle her zaman uygulanamayabilir</a:t>
                      </a:r>
                    </a:p>
                  </a:txBody>
                  <a:tcPr marL="93494" marR="93494" marT="46747" marB="4674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>
                <a:solidFill>
                  <a:srgbClr val="FFFFFF"/>
                </a:solidFill>
              </a:rPr>
              <a:t>Olay 10 — Miras + Evlat edinme: lex fori / lex causae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 b="1"/>
            </a:pPr>
            <a:r>
              <a:rPr lang="tr-TR" sz="1900"/>
              <a:t>ABD ve Türk çifte vatandaş muris İstanbul’da menkul tereke bırakır. Miras çekişmesinde davalı, davacının </a:t>
            </a:r>
            <a:r>
              <a:rPr lang="tr-TR" sz="1900" b="1"/>
              <a:t>ABD’de evlat edinildiğini</a:t>
            </a:r>
            <a:r>
              <a:rPr lang="tr-TR" sz="1900"/>
              <a:t>, ancak evlat edinmede </a:t>
            </a:r>
            <a:r>
              <a:rPr lang="tr-TR" sz="1900" b="1"/>
              <a:t>eş rızasının bulunmadığını</a:t>
            </a:r>
            <a:r>
              <a:rPr lang="tr-TR" sz="1900"/>
              <a:t> ileri sürer.</a:t>
            </a:r>
          </a:p>
          <a:p>
            <a:pPr marL="0" indent="0">
              <a:buNone/>
              <a:defRPr sz="1800" b="1"/>
            </a:pPr>
            <a:endParaRPr lang="tr-TR" sz="1900"/>
          </a:p>
          <a:p>
            <a:pPr>
              <a:buFont typeface="+mj-lt"/>
              <a:buAutoNum type="arabicPeriod"/>
              <a:defRPr sz="1800" b="1"/>
            </a:pPr>
            <a:r>
              <a:rPr lang="tr-TR" sz="1900"/>
              <a:t>Asıl mesele ve önsorun nedir?</a:t>
            </a:r>
          </a:p>
          <a:p>
            <a:pPr>
              <a:buFont typeface="+mj-lt"/>
              <a:buAutoNum type="arabicPeriod"/>
              <a:defRPr sz="1800" b="1"/>
            </a:pPr>
            <a:r>
              <a:rPr lang="tr-TR" sz="1900"/>
              <a:t>Lex fori ile hangi sonuç beklenir?</a:t>
            </a:r>
          </a:p>
          <a:p>
            <a:pPr>
              <a:buFont typeface="+mj-lt"/>
              <a:buAutoNum type="arabicPeriod"/>
              <a:defRPr sz="1800" b="1"/>
            </a:pPr>
            <a:r>
              <a:rPr lang="tr-TR" sz="1900"/>
              <a:t>Lex causae ile hangi sonuç beklenir?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>
                <a:solidFill>
                  <a:srgbClr val="FFFFFF"/>
                </a:solidFill>
              </a:rPr>
              <a:t>Olay 11 — Nafaka davasında yabancı nesep kararı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457200" lvl="1" indent="0">
              <a:buNone/>
              <a:defRPr sz="1600"/>
            </a:pPr>
            <a:r>
              <a:rPr lang="tr-TR" sz="1900"/>
              <a:t>Türkiye’de açılan </a:t>
            </a:r>
            <a:r>
              <a:rPr lang="tr-TR" sz="1900" b="1"/>
              <a:t>nafaka</a:t>
            </a:r>
            <a:r>
              <a:rPr lang="tr-TR" sz="1900"/>
              <a:t> davasında davalı baba, çocukla arasında </a:t>
            </a:r>
            <a:r>
              <a:rPr lang="tr-TR" sz="1900" b="1"/>
              <a:t>soybağı bulunmadığını</a:t>
            </a:r>
            <a:r>
              <a:rPr lang="tr-TR" sz="1900"/>
              <a:t> savunur. Anne, </a:t>
            </a:r>
            <a:r>
              <a:rPr lang="tr-TR" sz="1900" b="1"/>
              <a:t>Alman mahkemesinin</a:t>
            </a:r>
            <a:r>
              <a:rPr lang="tr-TR" sz="1900"/>
              <a:t> daha önce verdiği </a:t>
            </a:r>
            <a:r>
              <a:rPr lang="tr-TR" sz="1900" b="1"/>
              <a:t>babalık hükmünü</a:t>
            </a:r>
            <a:r>
              <a:rPr lang="tr-TR" sz="1900"/>
              <a:t> sunar.</a:t>
            </a:r>
          </a:p>
          <a:p>
            <a:pPr marL="971550" lvl="1" indent="-514350">
              <a:buFont typeface="+mj-lt"/>
              <a:buAutoNum type="arabicPeriod"/>
              <a:defRPr sz="1600"/>
            </a:pPr>
            <a:r>
              <a:rPr lang="tr-TR" sz="1900"/>
              <a:t>Yabancı karar önsorun bakımından nasıl değerlendirilir?</a:t>
            </a:r>
          </a:p>
          <a:p>
            <a:pPr marL="971550" lvl="1" indent="-514350">
              <a:buFont typeface="+mj-lt"/>
              <a:buAutoNum type="arabicPeriod"/>
              <a:defRPr sz="1600"/>
            </a:pPr>
            <a:r>
              <a:rPr lang="tr-TR" sz="1900"/>
              <a:t>Hâkim nasıl hareket eder?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>
                <a:solidFill>
                  <a:srgbClr val="FFFFFF"/>
                </a:solidFill>
              </a:rPr>
              <a:t>Olay 12 — Görev ayrılığı ve bekletici mesele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 b="1"/>
            </a:pPr>
            <a:r>
              <a:rPr lang="tr-TR" sz="1900" b="1"/>
              <a:t>Sulh hukuk</a:t>
            </a:r>
            <a:r>
              <a:rPr lang="tr-TR" sz="1900"/>
              <a:t>ta açılan veraset davasında, murisin “</a:t>
            </a:r>
            <a:r>
              <a:rPr lang="tr-TR" sz="1900" b="1"/>
              <a:t>evlilik dışı</a:t>
            </a:r>
            <a:r>
              <a:rPr lang="tr-TR" sz="1900"/>
              <a:t> çocuğu” olduğu ileri sürülür. </a:t>
            </a:r>
            <a:r>
              <a:rPr lang="tr-TR" sz="1900" b="1"/>
              <a:t>Soybağı</a:t>
            </a:r>
            <a:r>
              <a:rPr lang="tr-TR" sz="1900"/>
              <a:t> uyuşmazlığı </a:t>
            </a:r>
            <a:r>
              <a:rPr lang="tr-TR" sz="1900" b="1"/>
              <a:t>aile mahkemesinin</a:t>
            </a:r>
            <a:r>
              <a:rPr lang="tr-TR" sz="1900"/>
              <a:t> görevindedir.</a:t>
            </a:r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1900"/>
              <a:t>Önsorun nasıl ele alınır?</a:t>
            </a:r>
          </a:p>
          <a:p>
            <a:pPr marL="514350" indent="-514350">
              <a:buFont typeface="+mj-lt"/>
              <a:buAutoNum type="arabicPeriod"/>
              <a:defRPr sz="1800" b="1"/>
            </a:pPr>
            <a:r>
              <a:rPr lang="tr-TR" sz="1900"/>
              <a:t>Sulh hukuk mahkemesi ne yapar?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DF9EF86-38D1-30F1-5213-6E87C20A7B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929A8B1-B1D6-2143-5FBA-A3667A4646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900" b="1">
                <a:solidFill>
                  <a:srgbClr val="000000"/>
                </a:solidFill>
              </a:rPr>
              <a:t>9. Aşağıdakilerden hangisi önsorun (incidental question) doğurmayan hâle örnektir?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EAA43C3-129D-C674-FDEF-5F0765565F03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FA7CF93-A006-EBBE-86EE-D7B7ADFFF657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ACCBC61-31DD-797E-5659-9F0E1659633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4399903-219E-5710-28E6-5E956A695F25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42653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>
                <a:solidFill>
                  <a:srgbClr val="FFFFFF"/>
                </a:solidFill>
              </a:rPr>
              <a:t>Yabancı Hukukun Temini – Başlıca Kanallar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r>
              <a:rPr sz="1900"/>
              <a:t>“Yabancı Hukuk Hakkında Bilgi Edinilmesine Dair Avrupa Sözleşmesi”: devlet makamlarından bilgi talebi.</a:t>
            </a:r>
          </a:p>
          <a:p>
            <a:r>
              <a:rPr sz="1900"/>
              <a:t>Adalet Bakanlığı Dış İlişkiler ve AB GM; Dışişleri; Türkiye’nin veya ilgili devletin elçilik‑konsoloslukları.</a:t>
            </a:r>
          </a:p>
          <a:p>
            <a:r>
              <a:rPr sz="1900"/>
              <a:t>Bilirkişilik ve hukuki mütalaa; üniversitelerde MÖHUK ABD/merkezlerinden görüş/yardım.</a:t>
            </a:r>
          </a:p>
          <a:p>
            <a:r>
              <a:rPr sz="1900"/>
              <a:t>Hâkimin kişisel bilgi ve tecrübesi (istisnai).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tr-TR" sz="4700">
                <a:solidFill>
                  <a:srgbClr val="FFFFFF"/>
                </a:solidFill>
              </a:rPr>
              <a:t>E – Test Soru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1900" b="1"/>
              <a:t>Aşağıdakilerden hangisi önsorun doğurmayan hâle örnektir?</a:t>
            </a:r>
          </a:p>
          <a:p>
            <a:pPr marL="0" indent="0">
              <a:buNone/>
              <a:defRPr sz="1800"/>
            </a:pPr>
            <a:r>
              <a:rPr lang="tr-TR" sz="1900" b="1"/>
              <a:t>A) Önsorun ve asıl meseleye uygulanacak hukukların aynı olması</a:t>
            </a:r>
          </a:p>
          <a:p>
            <a:pPr marL="0" indent="0">
              <a:buNone/>
              <a:defRPr sz="1800"/>
            </a:pPr>
            <a:r>
              <a:rPr lang="tr-TR" sz="1900"/>
              <a:t>B) Nafaka davasında önce soybağının tespiti ihtiyacı</a:t>
            </a:r>
          </a:p>
          <a:p>
            <a:pPr marL="0" indent="0">
              <a:buNone/>
              <a:defRPr sz="1800"/>
            </a:pPr>
            <a:r>
              <a:rPr lang="tr-TR" sz="1900"/>
              <a:t>C) Miras davasında evliliğin geçerliliği itirazı</a:t>
            </a:r>
          </a:p>
          <a:p>
            <a:pPr marL="0" indent="0">
              <a:buNone/>
              <a:defRPr sz="1800"/>
            </a:pPr>
            <a:r>
              <a:rPr lang="tr-TR" sz="1900"/>
              <a:t>D) Miras davasında evlatlık ilişkisinin geçerliliği tartışması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14DF9C5-64BE-B971-BAB5-82BC337A78D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131E9D1-AB68-FEDE-269D-588AE28004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10. Önsorunun çözümünde lex causae yöntemi neyi ifade eder?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9F6DF4D-14DD-C8C8-91E9-764E7BE6025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03E089C-4087-7399-E04F-E43269C6010E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E09ADC43-0F82-9941-7DE6-825E33E8E9C3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BC4077E-682B-3AA7-1AB4-1D37CB3E7278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413665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tr-TR" sz="4700">
                <a:solidFill>
                  <a:srgbClr val="FFFFFF"/>
                </a:solidFill>
              </a:rPr>
              <a:t>E – Test Soru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1900" b="1"/>
              <a:t>Lex causae yöntemi neyi ifade eder?</a:t>
            </a:r>
          </a:p>
          <a:p>
            <a:pPr marL="0" indent="0">
              <a:buNone/>
              <a:defRPr sz="1800"/>
            </a:pPr>
            <a:r>
              <a:rPr lang="tr-TR" sz="1900"/>
              <a:t>A) Önsorunun daima Türk hukukuna göre çözülmesini</a:t>
            </a:r>
          </a:p>
          <a:p>
            <a:pPr marL="0" indent="0">
              <a:buNone/>
              <a:defRPr sz="1800"/>
            </a:pPr>
            <a:r>
              <a:rPr lang="tr-TR" sz="1900" b="1"/>
              <a:t>B) Önsorunun, asıl meselenin esasına tatbik edilen hukukun Kİ kurallarının gösterdiği hukuka göre çözülmesini</a:t>
            </a:r>
          </a:p>
          <a:p>
            <a:pPr marL="0" indent="0">
              <a:buNone/>
              <a:defRPr sz="1800"/>
            </a:pPr>
            <a:r>
              <a:rPr lang="tr-TR" sz="1900"/>
              <a:t>C) Önsorunun tarafların seçtiği hukuka göre çözülmesini</a:t>
            </a:r>
          </a:p>
          <a:p>
            <a:pPr marL="0" indent="0">
              <a:buNone/>
              <a:defRPr sz="1800"/>
            </a:pPr>
            <a:r>
              <a:rPr lang="tr-TR" sz="1900"/>
              <a:t>D) Önsorunun doğrudan maddi Türk hukukuna göre çözülmesini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7C75C1C-C6DA-AB37-4A42-BA62ED1631C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B2DE694-D14C-B47F-3A74-81F82E3006D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11. Miras (asıl sorun) ABD hukukuna tabi; önsorun evlat edinmenin geçerliliği. ABD’nin kanunlar ihtilafı kuralları evlat edinmede eşin rızasını aramıyor, Türk hukuku ise arıyor. Hangi yöntemde evlat edinme geçerli sayılabilir?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108E317-3504-06CD-4171-C98B453159F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3017F9A-C284-C9C6-BB81-DE45031DE4B1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3EAFF7F-A417-0F7E-40DA-AB450DF3597B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0A2B137-AEE7-C9BA-A673-9C48F7D84801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2306685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tr-TR" sz="4700">
                <a:solidFill>
                  <a:srgbClr val="FFFFFF"/>
                </a:solidFill>
              </a:rPr>
              <a:t>E – Test Soru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1900" b="1"/>
              <a:t>Miras ABD hukukuna tabi; önsorun evlat edinmenin geçerliliği. ABD Kİ kuralları eş rızası aramıyorsa hangi yöntemde geçerlilik sonucu doğabilir?</a:t>
            </a:r>
          </a:p>
          <a:p>
            <a:pPr marL="0" indent="0">
              <a:buNone/>
              <a:defRPr sz="1800"/>
            </a:pPr>
            <a:r>
              <a:rPr lang="tr-TR" sz="1900"/>
              <a:t>A) Lex fori</a:t>
            </a:r>
          </a:p>
          <a:p>
            <a:pPr marL="0" indent="0">
              <a:buNone/>
              <a:defRPr sz="1800"/>
            </a:pPr>
            <a:r>
              <a:rPr lang="tr-TR" sz="1900" b="1"/>
              <a:t>B) Lex causae</a:t>
            </a:r>
          </a:p>
          <a:p>
            <a:pPr marL="0" indent="0">
              <a:buNone/>
              <a:defRPr sz="1800"/>
            </a:pPr>
            <a:r>
              <a:rPr lang="tr-TR" sz="1900"/>
              <a:t>C) Lex loci celebrationis</a:t>
            </a:r>
          </a:p>
          <a:p>
            <a:pPr marL="0" indent="0">
              <a:buNone/>
              <a:defRPr sz="1800"/>
            </a:pPr>
            <a:r>
              <a:rPr lang="tr-TR" sz="1900"/>
              <a:t>D) Lex patriae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F699E8E-B393-E481-7873-5793A19AF21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7752940-89EB-2458-4F80-BCA2AACA1CF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12. Sulh hukuk mahkemesinde görülen bir veraset davasında, önsorun niteliğindeki soybağı meselesi aile mahkemesinin görevine giriyorsa, sulh hukuk mahkemesi nasıl hareket etmelidir?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3BDBDBC6-FCEF-B364-3843-661062EDFE7B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3F744CE-77AB-9217-D4F8-212BCBCA1E9E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66FE380-A786-2B3A-04CC-3D27F801D3A0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A83D7FD-1C3E-6E28-1058-D9943E160638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8904924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tr-TR" sz="4700">
                <a:solidFill>
                  <a:srgbClr val="FFFFFF"/>
                </a:solidFill>
              </a:rPr>
              <a:t>E – Test Soru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tr-TR" sz="1900" b="1"/>
              <a:t>Sulh hukukta veraset davasında, soybağı önsorunu aile mahkemesinin görevindeyse sulh hukuk mahkemesi ne yapar?</a:t>
            </a:r>
          </a:p>
          <a:p>
            <a:pPr marL="0" indent="0">
              <a:buNone/>
              <a:defRPr sz="1800"/>
            </a:pPr>
            <a:r>
              <a:rPr lang="tr-TR" sz="1900"/>
              <a:t>A) Kendisi lex causae ile karar verir</a:t>
            </a:r>
          </a:p>
          <a:p>
            <a:pPr marL="0" indent="0">
              <a:buNone/>
              <a:defRPr sz="1800"/>
            </a:pPr>
            <a:r>
              <a:rPr lang="tr-TR" sz="1900"/>
              <a:t>B) Dosyayı kapatır</a:t>
            </a:r>
          </a:p>
          <a:p>
            <a:pPr marL="0" indent="0">
              <a:buNone/>
              <a:defRPr sz="1800"/>
            </a:pPr>
            <a:r>
              <a:rPr lang="tr-TR" sz="1900" b="1"/>
              <a:t>C) Bekletici mesele kararı verip sonucu bekler</a:t>
            </a:r>
          </a:p>
          <a:p>
            <a:pPr marL="0" indent="0">
              <a:buNone/>
              <a:defRPr sz="1800"/>
            </a:pPr>
            <a:r>
              <a:rPr lang="tr-TR" sz="1900"/>
              <a:t>D) Dosyayı doğrudan Yargıtay’a gönderir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A9587B6-E3A6-E262-37D9-52F40D53E7D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AF7371B-CC1A-88D5-8780-431E7342A67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MÖHUK m.2’ye göre hâkimin yabancı hukuku uygulaması için hangisi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62AEEA4-3828-A731-80FC-A15AFC20894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FC8309E-A82B-D170-48E9-E43770A97A6E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FCEC3028-2529-EF3F-625B-799AB79D5B6E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C0250FE-74E4-CCC2-E122-397C9387423B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29274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311FD0C-4DDA-29C9-170D-D838ECE9DCB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9462FFB-1210-4A74-2FAD-0BF9E0CBB9C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800" b="1">
                <a:solidFill>
                  <a:srgbClr val="000000"/>
                </a:solidFill>
              </a:rPr>
              <a:t>Bağlama vakıaları (vatandaşlık, mutad mesken, ifa/zarar yeri vb.) kural olarak kim tarafından ispatlanır?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8344980-C2BF-D9D9-2A3C-3755291C187E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9A262C7-9D91-7ED4-36EF-6AE99D56E29C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4AFAFD5-B876-E079-ABEC-F7B82105AB7C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E1742B5-D82E-1328-A089-D6DFD4A53591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66305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3378026-09EA-39CE-10C0-B6BBB903D92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73B7BF1-5F40-0E3D-3446-1D210988A2A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Kamu düzeni istisnası ne zaman devreye girer?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E6936F9-88AB-BD2F-8406-4130255228E5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C658694-AE0A-DB11-E943-A5D078A443AD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656FE17C-252D-6721-39F6-2161FCB0970C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76678C9-4DF9-BD31-ABD4-C5A660547C59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7882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097CA85D-B30F-F5DE-7935-CD7AB68C9C2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280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tr-TR" b="1"/>
              <a:t>Tespit Edilemezse Ne Olur?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932F8B7C-3C3B-ED4C-C5D4-3E4CAB4254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25818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36EBC7D-7365-EB13-9919-D96CD93F0A8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327796E-B73B-EBC9-3647-62D5C9DBDB1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“Portföy (denkleştirme) tazminatından önceden feragat” klozu, yabancı hukukça geçerli sayılsa da Türkiye’de nasıl değerlendirilir?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1A6F898-B2EA-F237-DAEC-DD7A02A733D4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D3F201C-A117-8AB8-3BEF-96633D136F87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18BC137B-9FDA-5AF5-C627-1A78F13C4DDA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0326F69-0350-D6C1-ACC1-F8079A070DA4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72544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73DC221-57F6-7203-3475-292BC38FB55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B8A0F43-3D10-084A-666B-0296D536558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4000" b="1">
                <a:solidFill>
                  <a:srgbClr val="000000"/>
                </a:solidFill>
              </a:rPr>
              <a:t>Lex causae yöntemi aşağıdakilerden hangisidir?</a:t>
            </a:r>
            <a:endParaRPr lang="tr-TR" sz="4000" b="1">
              <a:solidFill>
                <a:srgbClr val="000000"/>
              </a:solidFill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37C8EA19-DE5C-7674-A8E8-900D41F602B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A29B6C6-57CD-BC33-271F-7C2FF863CAC9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F230ECD-1509-D08B-5BEA-B5257E2035AE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6386EFC-F9ED-AB81-F77C-94A6DF7BAEBC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7296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r>
              <a:rPr lang="tr-TR" sz="4700" b="1">
                <a:solidFill>
                  <a:srgbClr val="FFFFFF"/>
                </a:solidFill>
              </a:rPr>
              <a:t>Mevzuat ve Anahtar Atıflar 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r>
              <a:rPr sz="1900"/>
              <a:t>MÖHUK: m.1, m.2, m.5, m.13, m.18/2, m.20/1, m.21, m.34/1, m.58</a:t>
            </a:r>
          </a:p>
          <a:p>
            <a:r>
              <a:rPr sz="1900"/>
              <a:t>HMK: m.1, m.25, m.33, m.163‑165, m.371; HMK m.382/1 </a:t>
            </a:r>
            <a:endParaRPr lang="tr-TR" sz="1900"/>
          </a:p>
          <a:p>
            <a:r>
              <a:rPr sz="1900"/>
              <a:t>TTK: m.122/4‑5 (portföy/denkleştirme)</a:t>
            </a:r>
          </a:p>
          <a:p>
            <a:r>
              <a:rPr sz="1900"/>
              <a:t>AİHS Ek 7 No.lu Protokol m.5 (01.08.2016’dan itibaren)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0C53C5A-5ACB-D9F0-CE0E-D08A88B1319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ADE26EA-9837-6850-2CF3-CF8EA64D1B8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Adı Soyadı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E57EF05-682A-23A2-3EE2-42BEC73D2C51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2086EB9-280A-DE1C-C589-34BAC68635E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B398298-149E-3860-1B10-181B26061866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AACF92D-73C5-16B1-F70C-04A4068959D0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16549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D632CC6-B5CF-7E6C-2841-84ED2CE2932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0999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b="1" dirty="0" err="1"/>
              <a:t>Uygulanmama</a:t>
            </a:r>
            <a:r>
              <a:rPr b="1" dirty="0"/>
              <a:t> / </a:t>
            </a:r>
            <a:r>
              <a:rPr b="1" dirty="0" err="1"/>
              <a:t>Yanlış</a:t>
            </a:r>
            <a:r>
              <a:rPr b="1" dirty="0"/>
              <a:t> </a:t>
            </a:r>
            <a:r>
              <a:rPr b="1" dirty="0" err="1"/>
              <a:t>Uygulama</a:t>
            </a:r>
            <a:r>
              <a:rPr b="1" dirty="0"/>
              <a:t> – </a:t>
            </a:r>
            <a:r>
              <a:rPr b="1" dirty="0" err="1"/>
              <a:t>Bozma</a:t>
            </a:r>
            <a:r>
              <a:rPr b="1" dirty="0"/>
              <a:t> </a:t>
            </a:r>
            <a:r>
              <a:rPr b="1" dirty="0" err="1"/>
              <a:t>Sebebi</a:t>
            </a:r>
            <a:endParaRPr lang="tr-TR" b="1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1B25F49-2897-CB15-8F42-7E352FBAE1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937246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>
                <a:solidFill>
                  <a:srgbClr val="FFFFFF"/>
                </a:solidFill>
              </a:rPr>
              <a:t>Olay  1 — Ayni hak ve bağlama vakıasının ispatı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 b="1"/>
            </a:pPr>
            <a:r>
              <a:rPr lang="tr-TR" sz="1900"/>
              <a:t>İstanbul’daki alıcı (B), satıcı (A) ile çevrim içi bir satış sözleşmesi yapar. Konu, ikinci el saat koleksiyonudur. Satış anında saatlerin İtalya’daki depoda bulunduğu iddia edilir; B, mülkiyetin İtalyan hukukuna göre sözleşme anında kendisine geçtiğini savunur. A ise malların satış anında Türkiye’de olduğunu ileri sürer.</a:t>
            </a:r>
          </a:p>
          <a:p>
            <a:pPr marL="0" indent="0">
              <a:buNone/>
              <a:defRPr sz="1800" b="1"/>
            </a:pPr>
            <a:endParaRPr lang="tr-TR" sz="1900"/>
          </a:p>
          <a:p>
            <a:pPr marL="457200" indent="-457200">
              <a:buFont typeface="+mj-lt"/>
              <a:buAutoNum type="arabicPeriod"/>
              <a:defRPr sz="1800" b="1"/>
            </a:pPr>
            <a:r>
              <a:rPr lang="tr-TR" sz="1900"/>
              <a:t>Uygulanacak hukuk nasıl belirlenir? </a:t>
            </a:r>
          </a:p>
          <a:p>
            <a:pPr marL="457200" indent="-457200">
              <a:buFont typeface="+mj-lt"/>
              <a:buAutoNum type="arabicPeriod"/>
              <a:defRPr sz="1800" b="1"/>
            </a:pPr>
            <a:r>
              <a:rPr lang="tr-TR" sz="1900"/>
              <a:t>Malların satış anında nerede olduğunun </a:t>
            </a:r>
            <a:r>
              <a:rPr lang="tr-TR" sz="1900" b="1"/>
              <a:t>ispatı</a:t>
            </a:r>
            <a:r>
              <a:rPr lang="tr-TR" sz="1900"/>
              <a:t> kime aittir?</a:t>
            </a:r>
          </a:p>
          <a:p>
            <a:pPr marL="457200" indent="-457200">
              <a:buFont typeface="+mj-lt"/>
              <a:buAutoNum type="arabicPeriod"/>
              <a:defRPr sz="1800" b="1"/>
            </a:pPr>
            <a:r>
              <a:rPr lang="tr-TR" sz="1900"/>
              <a:t>Hâkim bu maddi vakıayı re’sen araştırabilir mi?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4300" b="1">
                <a:solidFill>
                  <a:srgbClr val="FFFFFF"/>
                </a:solidFill>
              </a:rPr>
              <a:t>Olay 2 — Haksız fiilde olay yeri ve ispat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0" indent="0">
              <a:buNone/>
              <a:defRPr sz="1800" b="1"/>
            </a:pPr>
            <a:r>
              <a:rPr lang="tr-TR" sz="1900"/>
              <a:t>Tarkan, sosyal medyada kişilik haklarının ihlal edildiğini ileri sürerek Türkiye’de dava açar. Paylaşımın </a:t>
            </a:r>
            <a:r>
              <a:rPr lang="tr-TR" sz="1900" b="1"/>
              <a:t>Berlin</a:t>
            </a:r>
            <a:r>
              <a:rPr lang="tr-TR" sz="1900"/>
              <a:t>’deki sunuculardan yayıldığı iddia edilir; davalı “Türkiye’de erişim ağırlıklıydı” savunması yapar.</a:t>
            </a:r>
          </a:p>
          <a:p>
            <a:pPr marL="0" indent="0">
              <a:buNone/>
              <a:defRPr sz="1800" b="1"/>
            </a:pPr>
            <a:endParaRPr lang="tr-TR" sz="1900"/>
          </a:p>
          <a:p>
            <a:pPr marL="457200" indent="-457200">
              <a:buFont typeface="+mj-lt"/>
              <a:buAutoNum type="arabicPeriod"/>
              <a:defRPr sz="1800" b="1"/>
            </a:pPr>
            <a:r>
              <a:rPr lang="tr-TR" sz="1900"/>
              <a:t>Hangi hukuk kural olarak uygulanır? </a:t>
            </a:r>
          </a:p>
          <a:p>
            <a:pPr marL="457200" indent="-457200">
              <a:buFont typeface="+mj-lt"/>
              <a:buAutoNum type="arabicPeriod"/>
              <a:defRPr sz="1800" b="1"/>
            </a:pPr>
            <a:r>
              <a:rPr lang="tr-TR" sz="1900"/>
              <a:t>“Fiilin yabancı ülkede gerçekleştiği” bağlama noktası nasıl ispatlanır?</a:t>
            </a:r>
          </a:p>
          <a:p>
            <a:pPr marL="457200" indent="-457200">
              <a:buFont typeface="+mj-lt"/>
              <a:buAutoNum type="arabicPeriod"/>
              <a:defRPr sz="1800" b="1"/>
            </a:pPr>
            <a:r>
              <a:rPr lang="tr-TR" sz="1900"/>
              <a:t>İspat başarısız olursa ne olur?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8.1.6918"/>
  <p:tag name="SLIDO_PRESENTATION_ID" val="75a01472-30d4-48af-bf56-7a674b3bd1ed"/>
  <p:tag name="SLIDO_EVENT_UUID" val="0f4b6fd2-94d5-45e8-abdf-bdd23443c844"/>
  <p:tag name="SLIDO_EVENT_SECTION_UUID" val="7532f07d-9f37-4e8b-a78c-e57006e92ffb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AwNzJ9"/>
  <p:tag name="SLIDO_TYPE" val="SlidoPoll"/>
  <p:tag name="SLIDO_POLL_UUID" val="b2cfe9f9-837c-44a0-98c0-02bcb955c350"/>
  <p:tag name="SLIDO_TIMELINE" val="W3sicG9sbFF1ZXN0aW9uVXVpZCI6IjM5YWNhN2ZkLWMyOTItNGEyNS1hNmYzLTZhNWVkYmZiMTUxYSIsInNob3dSZXN1bHRzIjp0cnVlLCJzaG93Q29ycmVjdEFuc3dlcnMiOmZhbHNlLCJ2b3RpbmdMb2NrZWQiOmZhbHNlfV0=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E3NTN9"/>
  <p:tag name="SLIDO_TYPE" val="SlidoPoll"/>
  <p:tag name="SLIDO_POLL_UUID" val="9ccf5dbf-5c2b-48ba-8bc3-7625e721cc24"/>
  <p:tag name="SLIDO_TIMELINE" val="W3sicG9sbFF1ZXN0aW9uVXVpZCI6ImZjMjJmMTk2LTRiYTgtNDRiNS05MDhiLThiNjllMjRmNTYzYiIsInNob3dSZXN1bHRzIjpmYWxzZSwic2hvd0NvcnJlY3RBbnN3ZXJzIjpmYWxzZSwidm90aW5nTG9ja2VkIjpmYWxzZX0seyJwb2xsUXVlc3Rpb25VdWlkIjoiZmMyMmYxOTYtNGJhOC00NGI1LTkwOGItOGI2OWUyNGY1NjNiIiwic2hvd1Jlc3VsdHMiOnRydWUsInNob3dDb3JyZWN0QW5zd2VycyI6ZmFsc2UsInZvdGluZ0xvY2tlZCI6ZmFsc2V9XQ==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E5NzV9"/>
  <p:tag name="SLIDO_TYPE" val="SlidoPoll"/>
  <p:tag name="SLIDO_POLL_UUID" val="156383e9-a298-430e-884a-3002a0232cb6"/>
  <p:tag name="SLIDO_TIMELINE" val="W3sicG9sbFF1ZXN0aW9uVXVpZCI6IjY0ZTc2MDdkLTFjOWYtNDUzNi05YjI4LWEwNjUyZmViNzVlYSIsInNob3dSZXN1bHRzIjp0cnVlLCJzaG93Q29ycmVjdEFuc3dlcnMiOmZhbHNlLCJ2b3RpbmdMb2NrZWQiOmZhbHNlfV0=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Nzk1OTh9"/>
  <p:tag name="SLIDO_TYPE" val="SlidoPoll"/>
  <p:tag name="SLIDO_POLL_UUID" val="04cffdac-100c-4822-99b6-90ff093dbac8"/>
  <p:tag name="SLIDO_TIMELINE" val="W3sicG9sbFF1ZXN0aW9uVXVpZCI6ImQ2ZTc1MTE0LTQzNDgtNGQ5OC1hYWUwLTEyYTEwNjFjYWQ3YyIsInNob3dSZXN1bHRzIjp0cnVlLCJzaG93Q29ycmVjdEFuc3dlcnMiOmZhbHNlLCJ2b3RpbmdMb2NrZWQiOmZhbHNlfV0=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IxODF9"/>
  <p:tag name="SLIDO_TYPE" val="SlidoPoll"/>
  <p:tag name="SLIDO_POLL_UUID" val="072737c8-0c00-4f6f-8704-12a73dd5b35e"/>
  <p:tag name="SLIDO_TIMELINE" val="W3sicG9sbFF1ZXN0aW9uVXVpZCI6IjI3ZTcxNWY4LWQ3YjEtNDA2Yy1hN2E5LTQ0NzkxZGMwZmIwOSIsInNob3dSZXN1bHRzIjp0cnVlLCJzaG93Q29ycmVjdEFuc3dlcnMiOmZhbHNlLCJ2b3RpbmdMb2NrZWQiOmZhbHNlfV0=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IzMTJ9"/>
  <p:tag name="SLIDO_TYPE" val="SlidoPoll"/>
  <p:tag name="SLIDO_POLL_UUID" val="e2d1405d-e872-45d4-95ad-b920515124cd"/>
  <p:tag name="SLIDO_TIMELINE" val="W3sicG9sbFF1ZXN0aW9uVXVpZCI6IjMwNWIxMzc2LTQwZDgtNDFiZS05ZDVkLTY2NDRkMGU2NWVhYiIsInNob3dSZXN1bHRzIjpmYWxzZSwic2hvd0NvcnJlY3RBbnN3ZXJzIjpmYWxzZSwidm90aW5nTG9ja2VkIjpmYWxzZX0seyJwb2xsUXVlc3Rpb25VdWlkIjoiMzA1YjEzNzYtNDBkOC00MWJlLTlkNWQtNjY0NGQwZTY1ZWFiIiwic2hvd1Jlc3VsdHMiOnRydWUsInNob3dDb3JyZWN0QW5zd2VycyI6ZmFsc2UsInZvdGluZ0xvY2tlZCI6ZmFsc2V9XQ==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M0NTV9"/>
  <p:tag name="SLIDO_TYPE" val="SlidoPoll"/>
  <p:tag name="SLIDO_POLL_UUID" val="fd5df524-bc69-440e-a81c-09d915ea66f6"/>
  <p:tag name="SLIDO_TIMELINE" val="W3sicG9sbFF1ZXN0aW9uVXVpZCI6ImRmNzVhYzBkLTgwZjctNGNlOC1hZjhlLWZhOTk1OGVlYmYyNyIsInNob3dSZXN1bHRzIjp0cnVlLCJzaG93Q29ycmVjdEFuc3dlcnMiOmZhbHNlLCJ2b3RpbmdMb2NrZWQiOmZhbHNlfV0=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M2MDB9"/>
  <p:tag name="SLIDO_TYPE" val="SlidoPoll"/>
  <p:tag name="SLIDO_POLL_UUID" val="3176bc41-3aa2-4680-b590-1138cfa8a758"/>
  <p:tag name="SLIDO_TIMELINE" val="W3sicG9sbFF1ZXN0aW9uVXVpZCI6IjMxODQ2Mjg5LTM5MGItNDMwYS1hMDE3LTUwMzk0MDdlMmU2NiIsInNob3dSZXN1bHRzIjp0cnVlLCJzaG93Q29ycmVjdEFuc3dlcnMiOmZhbHNlLCJ2b3RpbmdMb2NrZWQiOmZhbHNlfV0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M3MTh9"/>
  <p:tag name="SLIDO_TYPE" val="SlidoPoll"/>
  <p:tag name="SLIDO_POLL_UUID" val="57842e39-280a-4fb9-9f40-1d4d8419c72f"/>
  <p:tag name="SLIDO_TIMELINE" val="W3sicG9sbFF1ZXN0aW9uVXVpZCI6IjIzNWQwYThmLTkzZGYtNDAwZS1iZTcxLTI3OGEzMjY3NzVlMyIsInNob3dSZXN1bHRzIjp0cnVlLCJzaG93Q29ycmVjdEFuc3dlcnMiOmZhbHNlLCJ2b3RpbmdMb2NrZWQiOmZhbHNlfV0=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M4NTh9"/>
  <p:tag name="SLIDO_TYPE" val="SlidoPoll"/>
  <p:tag name="SLIDO_POLL_UUID" val="8b4dc133-3153-4a38-a57b-293598f74b18"/>
  <p:tag name="SLIDO_TIMELINE" val="W3sicG9sbFF1ZXN0aW9uVXVpZCI6ImIzM2MwMWRiLTdhMGYtNDM5ZC1hYzUwLTJhNzkzNTcwM2UyZSIsInNob3dSZXN1bHRzIjp0cnVlLCJzaG93Q29ycmVjdEFuc3dlcnMiOmZhbHNlLCJ2b3RpbmdMb2NrZWQiOmZhbHNlfV0=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QyMTZ9"/>
  <p:tag name="SLIDO_TYPE" val="SlidoPoll"/>
  <p:tag name="SLIDO_POLL_UUID" val="ffac4d89-3e98-445c-971d-327620484ac8"/>
  <p:tag name="SLIDO_POLL_QUESTION_UUID" val="03ca3f2d-50fd-42f7-b328-5f716a14cafd"/>
  <p:tag name="SLIDO_TIMELINE" val="W3sic2NyZWVuIjoiUXVpekpvaW5pbmciLCJzaG93UmVzdWx0cyI6ZmFsc2UsInNob3dDb3JyZWN0QW5zd2VycyI6ZmFsc2UsInZvdGluZ0xvY2tlZCI6ZmFsc2V9LHsicG9sbFF1ZXN0aW9uVXVpZCI6IjAzY2EzZjJkLTUwZmQtNDJmNy1iMzI4LTVmNzE2YTE0Y2FmZCIsInNob3dSZXN1bHRzIjpmYWxzZSwic2hvd0NvcnJlY3RBbnN3ZXJzIjpmYWxzZSwidm90aW5nTG9ja2VkIjpmYWxzZX0seyJwb2xsUXVlc3Rpb25VdWlkIjoiMDNjYTNmMmQtNTBmZC00MmY3LWIzMjgtNWY3MTZhMTRjYWZkIiwic2hvd1Jlc3VsdHMiOnRydWUsInNob3dDb3JyZWN0QW5zd2VycyI6ZmFsc2UsInZvdGluZ0xvY2tlZCI6dHJ1ZX0seyJwb2xsUXVlc3Rpb25VdWlkIjoiMDNjYTNmMmQtNTBmZC00MmY3LWIzMjgtNWY3MTZhMTRjYWZkIiwic2hvd1Jlc3VsdHMiOnRydWUsInNob3dDb3JyZWN0QW5zd2VycyI6dHJ1ZSwidm90aW5nTG9ja2VkIjp0cnVlfV0=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QyMzZ9"/>
  <p:tag name="SLIDO_TYPE" val="SlidoPoll"/>
  <p:tag name="SLIDO_POLL_UUID" val="ffac4d89-3e98-445c-971d-327620484ac8"/>
  <p:tag name="SLIDO_POLL_QUESTION_UUID" val="69265a79-355c-49c6-9f72-0c3f82efce84"/>
  <p:tag name="SLIDO_TIMELINE" val="W3sicG9sbFF1ZXN0aW9uVXVpZCI6IjY5MjY1YTc5LTM1NWMtNDljNi05ZjcyLTBjM2Y4MmVmY2U4NCIsInNob3dSZXN1bHRzIjpmYWxzZSwic2hvd0NvcnJlY3RBbnN3ZXJzIjpmYWxzZSwidm90aW5nTG9ja2VkIjpmYWxzZX0seyJwb2xsUXVlc3Rpb25VdWlkIjoiNjkyNjVhNzktMzU1Yy00OWM2LTlmNzItMGMzZjgyZWZjZTg0Iiwic2hvd1Jlc3VsdHMiOnRydWUsInNob3dDb3JyZWN0QW5zd2VycyI6ZmFsc2UsInZvdGluZ0xvY2tlZCI6dHJ1ZX0seyJwb2xsUXVlc3Rpb25VdWlkIjoiNjkyNjVhNzktMzU1Yy00OWM2LTlmNzItMGMzZjgyZWZjZTg0Iiwic2hvd1Jlc3VsdHMiOnRydWUsInNob3dDb3JyZWN0QW5zd2VycyI6dHJ1ZSwidm90aW5nTG9ja2VkIjp0cnVlfV0=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QyNTN9"/>
  <p:tag name="SLIDO_TYPE" val="SlidoPoll"/>
  <p:tag name="SLIDO_POLL_UUID" val="ffac4d89-3e98-445c-971d-327620484ac8"/>
  <p:tag name="SLIDO_POLL_QUESTION_UUID" val="5de7d8d1-dbf6-459c-a892-d2eb89d0e2d5"/>
  <p:tag name="SLIDO_TIMELINE" val="W3sicG9sbFF1ZXN0aW9uVXVpZCI6IjVkZTdkOGQxLWRiZjYtNDU5Yy1hODkyLWQyZWI4OWQwZTJkNSIsInNob3dSZXN1bHRzIjpmYWxzZSwic2hvd0NvcnJlY3RBbnN3ZXJzIjpmYWxzZSwidm90aW5nTG9ja2VkIjpmYWxzZX0seyJwb2xsUXVlc3Rpb25VdWlkIjoiNWRlN2Q4ZDEtZGJmNi00NTljLWE4OTItZDJlYjg5ZDBlMmQ1Iiwic2hvd1Jlc3VsdHMiOnRydWUsInNob3dDb3JyZWN0QW5zd2VycyI6ZmFsc2UsInZvdGluZ0xvY2tlZCI6dHJ1ZX0seyJwb2xsUXVlc3Rpb25VdWlkIjoiNWRlN2Q4ZDEtZGJmNi00NTljLWE4OTItZDJlYjg5ZDBlMmQ1Iiwic2hvd1Jlc3VsdHMiOnRydWUsInNob3dDb3JyZWN0QW5zd2VycyI6dHJ1ZSwidm90aW5nTG9ja2VkIjp0cnVlfV0=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QyNzV9"/>
  <p:tag name="SLIDO_TYPE" val="SlidoPoll"/>
  <p:tag name="SLIDO_POLL_UUID" val="ffac4d89-3e98-445c-971d-327620484ac8"/>
  <p:tag name="SLIDO_POLL_QUESTION_UUID" val="c4b7ac1d-5cf8-411f-8688-c25019e7367d"/>
  <p:tag name="SLIDO_TIMELINE" val="W3sicG9sbFF1ZXN0aW9uVXVpZCI6ImM0YjdhYzFkLTVjZjgtNDExZi04Njg4LWMyNTAxOWU3MzY3ZCIsInNob3dSZXN1bHRzIjpmYWxzZSwic2hvd0NvcnJlY3RBbnN3ZXJzIjpmYWxzZSwidm90aW5nTG9ja2VkIjpmYWxzZX0seyJwb2xsUXVlc3Rpb25VdWlkIjoiYzRiN2FjMWQtNWNmOC00MTFmLTg2ODgtYzI1MDE5ZTczNjdkIiwic2hvd1Jlc3VsdHMiOnRydWUsInNob3dDb3JyZWN0QW5zd2VycyI6ZmFsc2UsInZvdGluZ0xvY2tlZCI6dHJ1ZX0seyJwb2xsUXVlc3Rpb25VdWlkIjoiYzRiN2FjMWQtNWNmOC00MTFmLTg2ODgtYzI1MDE5ZTczNjdkIiwic2hvd1Jlc3VsdHMiOnRydWUsInNob3dDb3JyZWN0QW5zd2VycyI6dHJ1ZSwidm90aW5nTG9ja2VkIjp0cnVlfV0=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Nzk3NTV9"/>
  <p:tag name="SLIDO_TYPE" val="SlidoPoll"/>
  <p:tag name="SLIDO_POLL_UUID" val="a6bbf029-0532-49f9-a923-05fea139cd4a"/>
  <p:tag name="SLIDO_TIMELINE" val="W3sicG9sbFF1ZXN0aW9uVXVpZCI6Ijc0YjQ0YzllLWM5NDMtNGE4ZS1hNDRkLWRlMmE1ZmU2Yzg2NiIsInNob3dSZXN1bHRzIjp0cnVlLCJzaG93Q29ycmVjdEFuc3dlcnMiOmZhbHNlLCJ2b3RpbmdMb2NrZWQiOmZhbHNlfV0=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QyOTV9"/>
  <p:tag name="SLIDO_TYPE" val="SlidoPoll"/>
  <p:tag name="SLIDO_POLL_UUID" val="ffac4d89-3e98-445c-971d-327620484ac8"/>
  <p:tag name="SLIDO_POLL_QUESTION_UUID" val="8368340a-131b-4544-aa7b-092053da97e8"/>
  <p:tag name="SLIDO_TIMELINE" val="W3sicG9sbFF1ZXN0aW9uVXVpZCI6IjgzNjgzNDBhLTEzMWItNDU0NC1hYTdiLTA5MjA1M2RhOTdlOCIsInNob3dSZXN1bHRzIjpmYWxzZSwic2hvd0NvcnJlY3RBbnN3ZXJzIjpmYWxzZSwidm90aW5nTG9ja2VkIjpmYWxzZX0seyJwb2xsUXVlc3Rpb25VdWlkIjoiODM2ODM0MGEtMTMxYi00NTQ0LWFhN2ItMDkyMDUzZGE5N2U4Iiwic2hvd1Jlc3VsdHMiOnRydWUsInNob3dDb3JyZWN0QW5zd2VycyI6ZmFsc2UsInZvdGluZ0xvY2tlZCI6dHJ1ZX0seyJwb2xsUXVlc3Rpb25VdWlkIjoiODM2ODM0MGEtMTMxYi00NTQ0LWFhN2ItMDkyMDUzZGE5N2U4Iiwic2hvd1Jlc3VsdHMiOnRydWUsInNob3dDb3JyZWN0QW5zd2VycyI6dHJ1ZSwidm90aW5nTG9ja2VkIjp0cnVlfSx7InNjcmVlbiI6IlF1aXpMZWFkZXJib2FyZCIsInBvbGxRdWVzdGlvblV1aWQiOiI4MzY4MzQwYS0xMzFiLTQ1NDQtYWE3Yi0wOTIwNTNkYTk3ZTgiLCJzaG93UmVzdWx0cyI6dHJ1ZSwic2hvd0NvcnJlY3RBbnN3ZXJzIjp0cnVlLCJ2b3RpbmdMb2NrZWQiOnRydWV9XQ==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ODQzNDV9"/>
  <p:tag name="SLIDO_TYPE" val="SlidoPoll"/>
  <p:tag name="SLIDO_POLL_UUID" val="37e2cdb4-6d55-4615-b827-7e94be780db2"/>
  <p:tag name="SLIDO_TIMELINE" val="W3sicG9sbFF1ZXN0aW9uVXVpZCI6ImU2OTFiNmE4LWIwNTgtNGNhMy05MWYyLTlhNjM4Y2Y3NjA3MyIsInNob3dSZXN1bHRzIjp0cnVlLCJzaG93Q29ycmVjdEFuc3dlcnMiOmZhbHNlLCJ2b3RpbmdMb2NrZWQiOmZhbHNlfV0=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TkwNzk5NzB9"/>
  <p:tag name="SLIDO_TYPE" val="SlidoPoll"/>
  <p:tag name="SLIDO_POLL_UUID" val="9384b126-dfc7-436b-b5f4-1fcc09e2729d"/>
  <p:tag name="SLIDO_TIMELINE" val="W3sicG9sbFF1ZXN0aW9uVXVpZCI6IjY3ZGMxNTk3LWJlNTUtNGQxNS1iN2E3LTUyMjIxMmEwYzY0MSIsInNob3dSZXN1bHRzIjp0cnVlLCJzaG93Q29ycmVjdEFuc3dlcnMiOmZhbHNlLCJ2b3RpbmdMb2NrZWQiOmZhbHNlfV0=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4620</Words>
  <Application>Microsoft Office PowerPoint</Application>
  <PresentationFormat>Ekran Gösterisi (4:3)</PresentationFormat>
  <Paragraphs>391</Paragraphs>
  <Slides>63</Slides>
  <Notes>57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63</vt:i4>
      </vt:variant>
    </vt:vector>
  </HeadingPairs>
  <TitlesOfParts>
    <vt:vector size="67" baseType="lpstr">
      <vt:lpstr>Aptos</vt:lpstr>
      <vt:lpstr>Arial</vt:lpstr>
      <vt:lpstr>Calibri</vt:lpstr>
      <vt:lpstr>Office Theme</vt:lpstr>
      <vt:lpstr>MÖHUK – Hafta 4 C: Yabancı Hukukun Tatbiki   D: Kamu Düzeni   E: Önsorun</vt:lpstr>
      <vt:lpstr>C) Yabancı Hukukun Tatbiki</vt:lpstr>
      <vt:lpstr>MÖHUK m.2 – Re’sen Uygulama ve Yabancı Hukukun Niteliği</vt:lpstr>
      <vt:lpstr>Bağlama Vakıaları ve İspat – Araştırma İlkesinin İstisnaları</vt:lpstr>
      <vt:lpstr>Yabancı Hukukun Temini – Başlıca Kanallar</vt:lpstr>
      <vt:lpstr>Tespit Edilemezse Ne Olur?</vt:lpstr>
      <vt:lpstr>Uygulanmama / Yanlış Uygulama – Bozma Sebebi</vt:lpstr>
      <vt:lpstr>Olay  1 — Ayni hak ve bağlama vakıasının ispatı</vt:lpstr>
      <vt:lpstr>Olay 2 — Haksız fiilde olay yeri ve ispat</vt:lpstr>
      <vt:lpstr>Olay 3 — Yabancı hukukun temini ve tespit edilememe</vt:lpstr>
      <vt:lpstr> Olay 4 — Kanunlar ihtilafının göz ardı edilmesi</vt:lpstr>
      <vt:lpstr>PowerPoint Sunusu</vt:lpstr>
      <vt:lpstr>C – Test Soru 1</vt:lpstr>
      <vt:lpstr>PowerPoint Sunusu</vt:lpstr>
      <vt:lpstr>C – Test Soru 2</vt:lpstr>
      <vt:lpstr>PowerPoint Sunusu</vt:lpstr>
      <vt:lpstr>C – Test Soru 3</vt:lpstr>
      <vt:lpstr>PowerPoint Sunusu</vt:lpstr>
      <vt:lpstr>C – Test Soru 4</vt:lpstr>
      <vt:lpstr>D) Kamu Düzeni (Publıc Polıcy)</vt:lpstr>
      <vt:lpstr>Kamu Düzeni – Tanım, Niteliği ve Rolü</vt:lpstr>
      <vt:lpstr>MÖHUK m.5 – Eşik: ‘Açıkça Aykırılık’ ve İstisnaî Nitelik</vt:lpstr>
      <vt:lpstr>Menfi/Müspet Etki ve Doğrudan Uygulanan Kurallarla İlişki</vt:lpstr>
      <vt:lpstr>Ülke ile Bağın Yoğunluğu ve Müdahale Düzeyi</vt:lpstr>
      <vt:lpstr>Kamu Düzeni vs Doğrudan Uygulanan Kurallar</vt:lpstr>
      <vt:lpstr>Olay 5 — Yakın hısımlar arasında evlilik</vt:lpstr>
      <vt:lpstr>Olay 6 — Çok eşlilik ve Türkiye ile bağın yoğunluğu</vt:lpstr>
      <vt:lpstr>Olay 7 — Tek taraflı talak kararının tanınması (A)</vt:lpstr>
      <vt:lpstr>Olay 7 — Tek taraflı talak kararının tanınması (B)</vt:lpstr>
      <vt:lpstr>Olay 8 — Boşanma sonrası ortak velayet</vt:lpstr>
      <vt:lpstr>Olay  9 — Portföy tazminatından feragat klozu</vt:lpstr>
      <vt:lpstr>PowerPoint Sunusu</vt:lpstr>
      <vt:lpstr>D – Test Soru 5</vt:lpstr>
      <vt:lpstr>PowerPoint Sunusu</vt:lpstr>
      <vt:lpstr>D – Test Soru 6</vt:lpstr>
      <vt:lpstr>PowerPoint Sunusu</vt:lpstr>
      <vt:lpstr>D – Test Soru 7</vt:lpstr>
      <vt:lpstr>PowerPoint Sunusu</vt:lpstr>
      <vt:lpstr>D – Test Soru 8</vt:lpstr>
      <vt:lpstr>E) Önsorun (Incıdental Questıon)</vt:lpstr>
      <vt:lpstr>Önsorun Kavramı ve Örnekler</vt:lpstr>
      <vt:lpstr>Yöntemler – Lex fori ve Lex causae</vt:lpstr>
      <vt:lpstr>Statü Kararları ve İspat/Tanıma</vt:lpstr>
      <vt:lpstr>Usulî Sınırlar: Görev‑Yetki ve Bekletici Mesele</vt:lpstr>
      <vt:lpstr>Lex fori vs. Lex causae –Karşılaştırma</vt:lpstr>
      <vt:lpstr>Olay 10 — Miras + Evlat edinme: lex fori / lex causae</vt:lpstr>
      <vt:lpstr>Olay 11 — Nafaka davasında yabancı nesep kararı</vt:lpstr>
      <vt:lpstr>Olay 12 — Görev ayrılığı ve bekletici mesele</vt:lpstr>
      <vt:lpstr>PowerPoint Sunusu</vt:lpstr>
      <vt:lpstr>E – Test Soru 9</vt:lpstr>
      <vt:lpstr>PowerPoint Sunusu</vt:lpstr>
      <vt:lpstr>E – Test Soru 10</vt:lpstr>
      <vt:lpstr>PowerPoint Sunusu</vt:lpstr>
      <vt:lpstr>E – Test Soru 11</vt:lpstr>
      <vt:lpstr>PowerPoint Sunusu</vt:lpstr>
      <vt:lpstr>E – Test Soru 12</vt:lpstr>
      <vt:lpstr>PowerPoint Sunusu</vt:lpstr>
      <vt:lpstr>PowerPoint Sunusu</vt:lpstr>
      <vt:lpstr>PowerPoint Sunusu</vt:lpstr>
      <vt:lpstr>PowerPoint Sunusu</vt:lpstr>
      <vt:lpstr>PowerPoint Sunusu</vt:lpstr>
      <vt:lpstr>Mevzuat ve Anahtar Atıflar 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Hp</dc:creator>
  <cp:keywords/>
  <dc:description>generated using python-pptx</dc:description>
  <cp:lastModifiedBy>Fatih Serbest</cp:lastModifiedBy>
  <cp:revision>4</cp:revision>
  <dcterms:created xsi:type="dcterms:W3CDTF">2013-01-27T09:14:16Z</dcterms:created>
  <dcterms:modified xsi:type="dcterms:W3CDTF">2025-10-07T05:41:06Z</dcterms:modified>
  <cp:category/>
</cp:coreProperties>
</file>