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4" r:id="rId13"/>
    <p:sldId id="268" r:id="rId14"/>
    <p:sldId id="269" r:id="rId15"/>
    <p:sldId id="270" r:id="rId16"/>
    <p:sldId id="271" r:id="rId17"/>
    <p:sldId id="295" r:id="rId18"/>
    <p:sldId id="273" r:id="rId19"/>
    <p:sldId id="274" r:id="rId20"/>
    <p:sldId id="275" r:id="rId21"/>
    <p:sldId id="276" r:id="rId22"/>
    <p:sldId id="277" r:id="rId23"/>
    <p:sldId id="278" r:id="rId24"/>
    <p:sldId id="296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7" r:id="rId34"/>
    <p:sldId id="289" r:id="rId35"/>
    <p:sldId id="298" r:id="rId36"/>
    <p:sldId id="291" r:id="rId37"/>
    <p:sldId id="299" r:id="rId38"/>
    <p:sldId id="300" r:id="rId39"/>
    <p:sldId id="301" r:id="rId40"/>
    <p:sldId id="302" r:id="rId41"/>
    <p:sldId id="303" r:id="rId42"/>
    <p:sldId id="304" r:id="rId43"/>
  </p:sldIdLst>
  <p:sldSz cx="9144000" cy="6858000" type="screen4x3"/>
  <p:notesSz cx="6858000" cy="9144000"/>
  <p:custDataLst>
    <p:tags r:id="rId4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74DEC2-3C27-4DC6-879E-962DFBD04B76}" v="589" dt="2025-12-20T13:53:55.1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954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10.sv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tr-TR" sz="6300"/>
              <a:t>Milletlerarası Usul Hukuku (MÖHUK)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100" dirty="0"/>
              <a:t> Milletlerarası Tebligat</a:t>
            </a:r>
          </a:p>
          <a:p>
            <a:pPr>
              <a:lnSpc>
                <a:spcPct val="90000"/>
              </a:lnSpc>
            </a:pPr>
            <a:r>
              <a:rPr lang="tr-TR" sz="1100" dirty="0"/>
              <a:t>Yabancılık Unsuru Taşıyan Uyuşmazlıklarda</a:t>
            </a:r>
          </a:p>
          <a:p>
            <a:pPr>
              <a:lnSpc>
                <a:spcPct val="90000"/>
              </a:lnSpc>
            </a:pPr>
            <a:r>
              <a:rPr lang="tr-TR" sz="1100" dirty="0"/>
              <a:t>İhtiyatî Tedbir ve İhtiyatî Haciz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1965 Lahey Tebligat Sözleşmesi – Tebligat Usulü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758" y="2018806"/>
            <a:ext cx="8444484" cy="4158157"/>
          </a:xfrm>
        </p:spPr>
        <p:txBody>
          <a:bodyPr>
            <a:normAutofit/>
          </a:bodyPr>
          <a:lstStyle/>
          <a:p>
            <a:r>
              <a:rPr lang="tr-TR" sz="2200" dirty="0"/>
              <a:t>Tebliği çıkaran makam/şahıs, talepnameyi ve belgenin asıl + suretini doğrudan muhatap devletin merkezî makamına gönderir (m.3).</a:t>
            </a:r>
          </a:p>
          <a:p>
            <a:r>
              <a:rPr lang="tr-TR" sz="2200" dirty="0"/>
              <a:t>Resmî onay veya benzeri formalitelere gerek yoktur; usul basitleştirilmiştir.</a:t>
            </a:r>
          </a:p>
          <a:p>
            <a:r>
              <a:rPr lang="tr-TR" sz="2200" dirty="0"/>
              <a:t>Merkezî makam, tebligatı kendi hukukuna göre veya kendi hukukuna aykırı olmamak şartıyla talep edilen özel usule göre yapar (m.5).</a:t>
            </a:r>
          </a:p>
          <a:p>
            <a:r>
              <a:rPr lang="tr-TR" sz="2200" dirty="0"/>
              <a:t>Adalet Bakanlığı 16.11.2011 tarihli Genelge: 1965 Sözleşmesi kapsamında mümkün olduğunda doğrudan merkezî makama başvuru.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1965 Lahey m.10(a): Doğrudan Posta Yoluyla Tebligat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276856"/>
            <a:ext cx="8321819" cy="3900107"/>
          </a:xfrm>
        </p:spPr>
        <p:txBody>
          <a:bodyPr>
            <a:normAutofit/>
          </a:bodyPr>
          <a:lstStyle/>
          <a:p>
            <a:r>
              <a:rPr lang="tr-TR" sz="2200" dirty="0"/>
              <a:t>m.10(a): “Talepte bulunulan devlet itiraz etmedikçe, Anlaşma adli belgelerin doğrudan posta vasıtası ile gönderilmesine engel teşkil etmez.”</a:t>
            </a:r>
          </a:p>
          <a:p>
            <a:r>
              <a:rPr lang="tr-TR" sz="2200" dirty="0"/>
              <a:t>Bazı devletler (ABD, Birleşik Krallık, Fransa, İtalya, Kanada vb.) 10(a) kapsamında doğrudan posta ile tebligata izin vermiştir.</a:t>
            </a:r>
          </a:p>
          <a:p>
            <a:r>
              <a:rPr lang="tr-TR" sz="2200" dirty="0"/>
              <a:t>Bu devletlerdeki kişilere, muhatabın anlayacağı dilde belge düzenlenmek kaydıyla, iadeli taahhütlü posta ile doğrudan tebligat yapılabilir.</a:t>
            </a:r>
          </a:p>
          <a:p>
            <a:r>
              <a:rPr lang="tr-TR" sz="2200" dirty="0"/>
              <a:t>Bu tebligat, Adalet Bakanlığı aracı kılınmaksızın muhatabın adresine gönderilir.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BAA06AE-3779-DCEC-3C38-8AC24854DBB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E25486C-9355-2B75-8BFE-4A2BFF362D3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Soru 1: Milletlerarası tebligatın temel amacı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CD527C4-4FE7-A4D4-3891-DD35DB6B1057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1DED542-494C-830B-9A73-776986FDF09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FB610BC-0CDB-1F3E-2363-F4A67D36C139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D96A3E8-5E4C-8869-4A00-B3F4D53B7210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4127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1954 ve 1965 Lahey Sözleşmeleri ve İkili Sözleşmelerin İlişkisi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018806"/>
            <a:ext cx="8420117" cy="4158157"/>
          </a:xfrm>
        </p:spPr>
        <p:txBody>
          <a:bodyPr>
            <a:normAutofit/>
          </a:bodyPr>
          <a:lstStyle/>
          <a:p>
            <a:r>
              <a:rPr lang="tr-TR" sz="2200" dirty="0"/>
              <a:t>Hem 1954 hem 1965 Lahey Tebligat Sözleşmesine taraf devletler bakımından, 1965 tarihli Sözleşme hükümleri uygulanır (m.22).</a:t>
            </a:r>
          </a:p>
          <a:p>
            <a:r>
              <a:rPr lang="tr-TR" sz="2200" dirty="0"/>
              <a:t>1965 m.25: Akit devletlerin kendi aralarında yaptıkları ikili sözleşmeler saklıdır; yürürlükten kaldırılmaz.</a:t>
            </a:r>
          </a:p>
          <a:p>
            <a:r>
              <a:rPr lang="tr-TR" sz="2200" dirty="0"/>
              <a:t>Uygulamada: Genel olarak çok taraflı sözleşme önceliklidir; ancak ikili sözleşmede tebligatı kolaylaştıran özel hüküm varsa o hükme öncelik verilir.</a:t>
            </a:r>
          </a:p>
          <a:p>
            <a:r>
              <a:rPr lang="tr-TR" sz="2200" dirty="0"/>
              <a:t>Tereddüt hâlinde ikili sözleşmenin uygulanabileceği, Adalet Bakanlığı Genelgesinde ifade edilmiştir.</a:t>
            </a:r>
          </a:p>
          <a:p>
            <a:r>
              <a:rPr lang="tr-TR" sz="2200" dirty="0"/>
              <a:t>Görsel önerisi: Üst üste binen üç kutu – 1965, 1954, ikili sözleşme – oklarla öncelik sırası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1 – Çok Taraflı ve İkili Sözleşme Çatışması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2121877"/>
            <a:ext cx="8375586" cy="40550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İstanbul’da açılan ticari alacak davasında davalı, Barselona’da yerleşik Alman vatandaşıdır. Türkiye ile İspanya hem 1965 Lahey Tebligat Sözleşmesine hem de doğrudan posta tebligatına izin veren özel bir ikili sözleşmeye taraftır.</a:t>
            </a:r>
          </a:p>
          <a:p>
            <a:pPr marL="0" indent="0" algn="just">
              <a:buNone/>
            </a:pPr>
            <a:endParaRPr lang="tr-TR" sz="2200" dirty="0"/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Dava dilekçesinin tebliğinde hangi sözleşme öncelikle dikkate alınmalıdır?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İkili sözleşme, 1965 Sözleşmesine göre daha pratik bir yol öngörüyorsa hangi usul seçilmelidir?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TK m.25/a ve TK m.28 – Türk Vatandaşına Tebligat ve İlanen Tebligat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5" y="2188866"/>
            <a:ext cx="8249881" cy="3695020"/>
          </a:xfrm>
        </p:spPr>
        <p:txBody>
          <a:bodyPr>
            <a:noAutofit/>
          </a:bodyPr>
          <a:lstStyle/>
          <a:p>
            <a:pPr algn="just"/>
            <a:r>
              <a:rPr lang="tr-TR" sz="2200" dirty="0"/>
              <a:t>TK m.25/a: Muhatap Türk vatandaşı ise tebligat, bulunduğu devletteki Türk siyasî memuru veya konsolosu aracılığıyla yapılabilir.</a:t>
            </a:r>
          </a:p>
          <a:p>
            <a:pPr algn="just"/>
            <a:r>
              <a:rPr lang="tr-TR" sz="2200" dirty="0"/>
              <a:t>Evrak Türkçe düzenlenir, dış temsilciliğe doğrudan gönderilir; 30 gün içinde başvurulmazsa tebligat yapılmış sayılacağı ihtarı içerir.</a:t>
            </a:r>
          </a:p>
          <a:p>
            <a:pPr algn="just"/>
            <a:r>
              <a:rPr lang="tr-TR" sz="2200" dirty="0"/>
              <a:t>Bu yol zorunlu değil, tebliği çıkaran merci diğer milletlerarası tebligat usullerini de doğrudan kullanabilir.</a:t>
            </a:r>
          </a:p>
          <a:p>
            <a:pPr algn="just"/>
            <a:r>
              <a:rPr lang="tr-TR" sz="2200" dirty="0"/>
              <a:t>TK m.28: Yurt dışındaki muhataba sayılan usullerle tebligat yapılamaması veya adresin meçhul olması hâlinde ilanen tebligat yapılır.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MÖHUK m.49/2 ve Diplomatlara Tebligat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2110154"/>
            <a:ext cx="8467436" cy="4066809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MÖHUK m.49/2: Özel hukuk ilişkilerinden doğan uyuşmazlıklar sebebiyle yabancı devlet aleyhine açılan davalarda,</a:t>
            </a:r>
          </a:p>
          <a:p>
            <a:pPr algn="just"/>
            <a:r>
              <a:rPr lang="tr-TR" sz="2200" dirty="0"/>
              <a:t>tebligat, o devletin Türkiye’deki diplomatik temsilcisine </a:t>
            </a:r>
            <a:r>
              <a:rPr lang="tr-TR" sz="2200" dirty="0" err="1"/>
              <a:t>TK’daki</a:t>
            </a:r>
            <a:r>
              <a:rPr lang="tr-TR" sz="2200" dirty="0"/>
              <a:t> mahallî tebligat usulüne göre yapılabilir.</a:t>
            </a:r>
          </a:p>
          <a:p>
            <a:pPr algn="just"/>
            <a:r>
              <a:rPr lang="tr-TR" sz="2200" dirty="0"/>
              <a:t>Bu usul zorunlu değildir; yabancı devlete diplomatik usulle veya milletlerarası sözleşmelere göre de tebligat yapılabilir.</a:t>
            </a:r>
          </a:p>
          <a:p>
            <a:pPr algn="just"/>
            <a:r>
              <a:rPr lang="tr-TR" sz="2200" dirty="0"/>
              <a:t>Yabancı diplomasi/konsolosluk temsilcileri aleyhine açılan davalarda ise Viyana Sözleşmeleri uyarınca Adalet Bakanlığı ve Dışişleri aracılığıyla tebligat yapılmalıdır.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B7A78B4-45E9-2454-59E7-0BDFF08CA31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1564B99-AADB-E302-0C77-BFB5F5B1E55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2: 1965 tarihli Lahey Tebligat Sözleşmesi bakımından Türkiye’de “merkezî makam”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DCC7EE1-26F7-6F44-C688-5FF55EDD991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24BBC5E-88B4-0D10-D5D2-54376A5B8DBD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D4352AC-2B5A-9FF2-3E48-A8C6DD7CA84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0454E02-6D9E-BE91-872D-4C4556A2AEF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3902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2 – Konsolosluk Yoluyla Tebligat (TK m.25/a)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018806"/>
            <a:ext cx="8420117" cy="41581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/>
              <a:t>Ankara’da açılan boşanma davasında davalı, Berlin’de yerleşik Türk vatandaşıdır. Mahkeme, dava dilekçesini davalıya tebliğ etmek istemektedir.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TK m.25/a’ya göre izlenebilecek konsolosluk yolu nedir?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Aynı zamanda 1965 Lahey Sözleşmesi ve m.10(a) çerçevesinde doğrudan posta imkânı da varsa, hangi yol uygulamada daha pratik olabilir?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İhtiyatî Tedbir ve İhtiyatî Haciz – Genel Bakış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10154"/>
            <a:ext cx="8366760" cy="4066809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Türk hukukunda açılmış veya açılacak davaların amacını boşa çıkarabilecek durumlarda geçici koruma tedbirleri mümkündür.</a:t>
            </a:r>
          </a:p>
          <a:p>
            <a:pPr algn="just"/>
            <a:r>
              <a:rPr lang="tr-TR" sz="2200" dirty="0"/>
              <a:t>İhtiyatî haciz ve ihtiyatî tedbir ile davalının mal ve alacaklarının devri, yurtdışına çıkarılması veya paraya çevrilmesi engellenebilir.</a:t>
            </a:r>
          </a:p>
          <a:p>
            <a:pPr algn="just"/>
            <a:r>
              <a:rPr lang="tr-TR" sz="2200" dirty="0"/>
              <a:t>Yabancılık unsuru taşıyan davalarda da, özellikle malvarlığı farklı ülkelerde olduğunda bu korumaya yoğun ihtiyaç duyulur.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Dersin Amacı ve Planı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92215"/>
            <a:ext cx="8375586" cy="39847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/>
              <a:t>MÖHUK kapsamında milletlerarası usul hukuku bakımından iki temel konu:</a:t>
            </a:r>
          </a:p>
          <a:p>
            <a:pPr marL="457200" indent="-457200">
              <a:buFont typeface="+mj-lt"/>
              <a:buAutoNum type="arabicParenR"/>
            </a:pPr>
            <a:r>
              <a:rPr lang="tr-TR" sz="2200" dirty="0"/>
              <a:t>Milletlerarası Tebligat </a:t>
            </a:r>
          </a:p>
          <a:p>
            <a:pPr marL="457200" indent="-457200">
              <a:buFont typeface="+mj-lt"/>
              <a:buAutoNum type="arabicParenR"/>
            </a:pPr>
            <a:r>
              <a:rPr lang="tr-TR" sz="2200" dirty="0"/>
              <a:t>Yabancılık unsuru taşıyan uyuşmazlıklarda ihtiyatî tedbir ve ihtiyatî haciz</a:t>
            </a:r>
          </a:p>
          <a:p>
            <a:pPr marL="0" indent="0">
              <a:buNone/>
            </a:pPr>
            <a:r>
              <a:rPr lang="tr-TR" sz="2200" b="1" dirty="0"/>
              <a:t>Amaç: </a:t>
            </a:r>
            <a:r>
              <a:rPr lang="tr-TR" sz="2200" dirty="0"/>
              <a:t>Normları öğrenmek + uygulamayı pekiştirmek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Milletlerarası Yetki ve Genel Kurallar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018806"/>
            <a:ext cx="8366760" cy="4158157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MÖHUK m.40: Yabancılık unsuru taşıyan uyuşmazlıklarda Türk mahkemelerinin milletlerarası yetkisi, iç hukuktaki yer itibariyle yetki kuralları ile belirlenir.</a:t>
            </a:r>
          </a:p>
          <a:p>
            <a:pPr algn="just"/>
            <a:r>
              <a:rPr lang="tr-TR" sz="2200" dirty="0"/>
              <a:t>Uyuşmazlığın yabancı unsurlu olması, Türk mahkemelerinin ihtiyatî tedbir veya ihtiyatî haciz kararı verebilmeleri bakımından farklılık yaratmaz.</a:t>
            </a:r>
          </a:p>
          <a:p>
            <a:pPr algn="just"/>
            <a:r>
              <a:rPr lang="tr-TR" sz="2200" dirty="0"/>
              <a:t>Türk vatandaşları ve yabancılar, şartları varsa Türk mahkemelerinden ihtiyatî tedbir veya ihtiyatî haciz isteyebilir.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İhtiyatî Haciz Şartları – İİK m.257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Autofit/>
          </a:bodyPr>
          <a:lstStyle/>
          <a:p>
            <a:r>
              <a:rPr lang="tr-TR" sz="2200" dirty="0"/>
              <a:t>İİK m.257/1: Rehinle temin edilmemiş ve vadesi gelmiş bir para alacağı için alacaklı, borçlunun mal ve alacakları üzerine ihtiyatî haciz isteyebilir.</a:t>
            </a:r>
          </a:p>
          <a:p>
            <a:r>
              <a:rPr lang="tr-TR" sz="2200" dirty="0"/>
              <a:t>İİK m.257/2: Vadesi gelmemiş borçlarda ihtiyatî haciz için ek şartlar aranır:</a:t>
            </a:r>
          </a:p>
          <a:p>
            <a:pPr lvl="1"/>
            <a:r>
              <a:rPr lang="tr-TR" sz="2200" dirty="0"/>
              <a:t>Borçlunun muayyen bir yerleşim yerinin olmaması,</a:t>
            </a:r>
          </a:p>
          <a:p>
            <a:pPr lvl="1"/>
            <a:r>
              <a:rPr lang="tr-TR" sz="2200" dirty="0"/>
              <a:t> Taahhütlerinden kurtulmak için mallarını gizlemeye/kaçırmaya veya kaçmaya hazırlanması ya da hileli işlemlerde bulunması.</a:t>
            </a:r>
          </a:p>
          <a:p>
            <a:r>
              <a:rPr lang="tr-TR" sz="2200" dirty="0"/>
              <a:t>Bu şartlar yabancı unsurlu uyuşmazlıklarda da aynen geçerlidir.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İhtiyatî Hacizde Yetki (İİK m.50) ve Gemiler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5" y="2018806"/>
            <a:ext cx="8420117" cy="4158157"/>
          </a:xfrm>
        </p:spPr>
        <p:txBody>
          <a:bodyPr>
            <a:normAutofit/>
          </a:bodyPr>
          <a:lstStyle/>
          <a:p>
            <a:r>
              <a:rPr lang="tr-TR" sz="2200" dirty="0"/>
              <a:t>İİK m.50: İhtiyatî haciz kararı, alacağın dayandığı ilişki bakımından HMK’ya göre yetkili mahkemeden istenir; ayrıca akdin yapıldığı yer mahkemesi de yetkilidir.</a:t>
            </a:r>
          </a:p>
          <a:p>
            <a:r>
              <a:rPr lang="tr-TR" sz="2200" dirty="0"/>
              <a:t>Gemi alacakları bakımından özel yetki kuralları: TTK m.1354 (Türk bayraklı gemiler) ve m.1355 (yabancı bayraklı gemiler).</a:t>
            </a:r>
          </a:p>
          <a:p>
            <a:r>
              <a:rPr lang="tr-TR" sz="2200" dirty="0"/>
              <a:t>TTK m.1356–1357: Esas hakkında hakem veya yabancı mahkeme yetkili olsa dahi, bu maddelerde sayılan Türk mahkemeleri ihtiyatî haciz kararı vermeye devam eder.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Yabancı Mahkeme/Tahkim ve Türk Mahkemelerinin Haciz Yetkisi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68769"/>
            <a:ext cx="8366760" cy="4008194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tr-TR" sz="2200" dirty="0" err="1"/>
              <a:t>İİK’da</a:t>
            </a:r>
            <a:r>
              <a:rPr lang="tr-TR" sz="2200" dirty="0"/>
              <a:t> TTK m.1356-1357’ye benzer açık bir hüküm bulunmasa da, Yargıtay içtihadı Türk mahkemelerinin yabancı davalar lehine haciz verebileceğini kabul eder.</a:t>
            </a:r>
          </a:p>
          <a:p>
            <a:pPr algn="just">
              <a:lnSpc>
                <a:spcPct val="90000"/>
              </a:lnSpc>
            </a:pPr>
            <a:r>
              <a:rPr lang="tr-TR" sz="2200" b="1" dirty="0"/>
              <a:t>Gerekçe: </a:t>
            </a:r>
            <a:r>
              <a:rPr lang="tr-TR" sz="2200" dirty="0"/>
              <a:t>Cebrî icra hukuku, devletin egemenlik ve hükümranlık yetkisinin bir parçasıdır; bu alanda Türk mahkemelerinin yetkisi kamu düzenindendir.</a:t>
            </a:r>
          </a:p>
          <a:p>
            <a:pPr algn="just">
              <a:lnSpc>
                <a:spcPct val="90000"/>
              </a:lnSpc>
            </a:pPr>
            <a:r>
              <a:rPr lang="tr-TR" sz="2200" dirty="0"/>
              <a:t>Yabancı mahkeme lehine yetki sözleşmeleri veya tahkim anlaşmaları, cebrî icra alanında Türk mahkemelerinin yetkisini ortadan kaldırmaz (HGK 06.05.1998; Y11HD 05.06.2013).</a:t>
            </a:r>
          </a:p>
          <a:p>
            <a:pPr algn="just">
              <a:lnSpc>
                <a:spcPct val="90000"/>
              </a:lnSpc>
            </a:pPr>
            <a:r>
              <a:rPr lang="tr-TR" sz="2200" b="1" dirty="0"/>
              <a:t>Sonuç: </a:t>
            </a:r>
            <a:r>
              <a:rPr lang="tr-TR" sz="2200" dirty="0"/>
              <a:t>Esas dava yabancı mahkemede/tahkimde </a:t>
            </a:r>
            <a:r>
              <a:rPr lang="tr-TR" sz="2200" dirty="0" err="1"/>
              <a:t>görülsa</a:t>
            </a:r>
            <a:r>
              <a:rPr lang="tr-TR" sz="2200" dirty="0"/>
              <a:t> bile, Türkiye’deki mallar üzerine ihtiyatî haciz için İİK m.50’ye göre yetkili Türk mahkemesine başvurulabilir.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6E24B53-771F-F93F-586B-0A57972E6C9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A4E25C-9C78-57B7-CA94-946C66AA594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3: Senaryo (kısa): Sözleşmede Frankfurt Mahkemeleri yetkili kılınmıştır. Alacaklı, borçlunun Türkiye’deki malları üzerine ihtiyatî haciz istemektedir. Soru: Aşağıdaki ifadelerden 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DD889F0-3C3A-79EC-101D-0EE37E2C9B9B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620CF3F-EA4F-9BE2-71EA-83F2595B00D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46BDCE0-F132-790A-D6BE-32CF7AA6E775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FC85413-B1AF-958A-175B-8CD28CB692E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851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3 – Yabancı Mahkeme Lehine Yetki Sözleşmesi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5" y="2018806"/>
            <a:ext cx="8420117" cy="41581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Sözleşmede Frankfurt Mahkemeleri yetkili kılınmıştır. Satıcı, alacağını tahsil için Frankfurt’ta dava açmıştır. Borçlunun Türkiye’de önemli malvarlığı vardır ve bunları devretmeye başlamıştır.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Satıcı, Türkiye’deki mallar üzerinde ihtiyatî haciz için hangi Türk mahkemesine başvurabilir (İİK m.50, HMK yetki kuralları)?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Yabancı mahkeme lehine yetki anlaşması, Türk mahkemelerinin ihtiyatî haciz yetkisini sınırlar mı?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Yabancı Mahkeme/Hakem Kararları ve “Vadesi Gelmiş Alacak”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2121877"/>
            <a:ext cx="8373300" cy="4055086"/>
          </a:xfrm>
        </p:spPr>
        <p:txBody>
          <a:bodyPr>
            <a:normAutofit/>
          </a:bodyPr>
          <a:lstStyle/>
          <a:p>
            <a:r>
              <a:rPr lang="tr-TR" sz="2200" dirty="0"/>
              <a:t>MÖHUK m.50/1: Tanıma/tenfiz kararı verilmedikçe yabancı mahkeme ve hakem kararları Türkiye’de hüküm doğurmaz.</a:t>
            </a:r>
          </a:p>
          <a:p>
            <a:r>
              <a:rPr lang="tr-TR" sz="2200" dirty="0"/>
              <a:t>Henüz tenfiz edilmemiş yabancı karar, İİK m.257/1 anlamında “vadesi gelmiş alacak” sayılmamalıdır.</a:t>
            </a:r>
          </a:p>
          <a:p>
            <a:r>
              <a:rPr lang="tr-TR" sz="2200" dirty="0"/>
              <a:t>Aksi yöndeki uygulama, tenfiz şartları incelenmeden yabancı kararın fiilen icrası anlamına gelir ve hukuk devleti ilkesine aykırı sonuçlar doğurabilir.</a:t>
            </a:r>
          </a:p>
          <a:p>
            <a:r>
              <a:rPr lang="tr-TR" sz="2200" dirty="0"/>
              <a:t>Buna karşılık, borçlunun tenfiz davasının sonucunu boşa çıkaracak şekilde mal kaçırması hâlinde İİK m.257/2’ye dayanarak ihtiyatî haciz istenebilir.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4 – Yabancı Hakem Kararı, Tenfiz Davası ve İhtiyatî Haciz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57046"/>
            <a:ext cx="8366760" cy="40199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Londra’da ICC tahkiminde alacaklı lehine tazminata hükmedilmiştir. Alacaklı, Türkiye’de borçlu aleyhine hakem kararının tenfizini istemiş; borçlu ise Türkiye’deki mallarını üçüncü kişilere devretmektedir.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Alacaklı, hangi şartlarla İİK m.257/2’ye dayanarak ihtiyatî haciz talep edebilir?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Henüz tenfiz edilmemiş hakem kararı, İİK m.257/1 bakımından “vadesi gelmiş alacak” sayılabilir mi? Neden?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İhtiyatî Tedbir Kavramı – HMK m.389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5" y="2018806"/>
            <a:ext cx="8413577" cy="4158157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HMK m.389: Mevcut durumda meydana gelebilecek bir değişme nedeniyle hakkın elde edilmesi önemli ölçüde zorlaşacak veya imkânsız hâle gelecekse,</a:t>
            </a:r>
          </a:p>
          <a:p>
            <a:pPr algn="just"/>
            <a:r>
              <a:rPr lang="tr-TR" sz="2200" dirty="0"/>
              <a:t>ya da gecikme sebebiyle bir sakınca yahut ciddi bir zarar doğma ihtimali varsa ihtiyatî tedbir kararı verilebilir.</a:t>
            </a:r>
          </a:p>
          <a:p>
            <a:pPr algn="just"/>
            <a:r>
              <a:rPr lang="tr-TR" sz="2200" dirty="0"/>
              <a:t>Tedbir, uyuşmazlık konusu üzerinde geçici bir hukuki durum yaratır; esasa ilişkin nihaî çözüm değildir.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İhtiyatî Tedbirde Yetki (HMK m.390) ve Tahkim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018806"/>
            <a:ext cx="8324105" cy="4604731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tr-TR" sz="2200" b="1" dirty="0"/>
              <a:t>HMK m.390: </a:t>
            </a:r>
            <a:r>
              <a:rPr lang="tr-TR" sz="2200" dirty="0"/>
              <a:t>Dava açılmadan önce ihtiyatî tedbir, esas hakkında görevli ve yetkili mahkemeden; dava açıldıktan sonra ise asıl davanın görüldüğü mahkemeden istenir.</a:t>
            </a:r>
          </a:p>
          <a:p>
            <a:pPr algn="just">
              <a:lnSpc>
                <a:spcPct val="90000"/>
              </a:lnSpc>
            </a:pPr>
            <a:r>
              <a:rPr lang="tr-TR" sz="2200" dirty="0"/>
              <a:t>Tarafların yabancı mahkeme veya yabancı tahkim lehine yetki anlaşması yapmaları, esas dava bakımından Türk mahkemelerinin yetkisini kaldırabilir.</a:t>
            </a:r>
          </a:p>
          <a:p>
            <a:pPr algn="just">
              <a:lnSpc>
                <a:spcPct val="90000"/>
              </a:lnSpc>
            </a:pPr>
            <a:r>
              <a:rPr lang="tr-TR" sz="2200" dirty="0"/>
              <a:t>Ancak, yabancı mahkeme/hakem tedbir kararlarının Türkiye’de icrası mümkün olmadığından, Türk mahkemelerinin koruyucu tedbir </a:t>
            </a:r>
            <a:r>
              <a:rPr lang="tr-TR" sz="2200" b="1" dirty="0"/>
              <a:t>yetkisinin tamamen ortadan kalktığı kabul edilemez.</a:t>
            </a:r>
          </a:p>
          <a:p>
            <a:pPr algn="just">
              <a:lnSpc>
                <a:spcPct val="90000"/>
              </a:lnSpc>
            </a:pPr>
            <a:r>
              <a:rPr lang="tr-TR" sz="2200" dirty="0"/>
              <a:t>MTK m.6: Tahkim anlaşması, tarafların mahkemeden ihtiyatî tedbir veya ihtiyatî haciz istemesine engel değildir; tahkim yeri Türkiye dışında olsa dahi bu hüküm uygulanır.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Milletlerarası Tebligatın Önemi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56" y="2110154"/>
            <a:ext cx="8373300" cy="4066809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Milletlerarası karakterli davalarda tebligat, mahallî davalara göre daha güç ve gecikmeye elverişlidir.</a:t>
            </a:r>
          </a:p>
          <a:p>
            <a:pPr algn="just"/>
            <a:r>
              <a:rPr lang="tr-TR" sz="2200" dirty="0"/>
              <a:t>Savunma hakkına saygı, davalıya dava dilekçesi ve usul işlemlerinin usulüne uygun tebliği ile mümkündür.</a:t>
            </a:r>
          </a:p>
          <a:p>
            <a:pPr algn="just"/>
            <a:r>
              <a:rPr lang="tr-TR" sz="2200" dirty="0"/>
              <a:t>Geçerli tebligat olmadan taraf dinlenemez, yargılama yürütülemez; verilen kararlar yokluk/bozma riski taşır.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Yargıtay Uygulaması ve HMK m.390’ın Yorumu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5" y="2018806"/>
            <a:ext cx="8413577" cy="4158157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tr-TR" sz="2200" dirty="0"/>
              <a:t>HUMK döneminde dahi, tahkim anlaşması olsa bile davacı, en az masrafla ve en çabuk karar verebilecek Türk mahkemesinden tedbir isteyebilirdi.</a:t>
            </a:r>
          </a:p>
          <a:p>
            <a:pPr algn="just">
              <a:lnSpc>
                <a:spcPct val="90000"/>
              </a:lnSpc>
            </a:pPr>
            <a:r>
              <a:rPr lang="tr-TR" sz="2200" dirty="0"/>
              <a:t>Yargıtay HGK 29.11.1995: Esas hakkında GAFTA hakem mahkemesi yetkili olsa da, Türk mahkemesinin verdiği tedbir nihai karar verilinceye kadar devam edebilir.</a:t>
            </a:r>
          </a:p>
          <a:p>
            <a:pPr algn="just">
              <a:lnSpc>
                <a:spcPct val="90000"/>
              </a:lnSpc>
            </a:pPr>
            <a:r>
              <a:rPr lang="tr-TR" sz="2200" dirty="0"/>
              <a:t>Buna karşılık, HMK m.390’ı dar yorumlayan kararlar da vardır (Şanlıurfa 3. Asliye 2012; Y11HD 2013) ve bu kararlar, yabancı mahkeme/tahkim lehine yetki varsa Türk mahkemelerinin tedbir veremeyeceği sonucuna varmıştır.</a:t>
            </a:r>
          </a:p>
          <a:p>
            <a:pPr algn="just">
              <a:lnSpc>
                <a:spcPct val="90000"/>
              </a:lnSpc>
            </a:pPr>
            <a:r>
              <a:rPr lang="tr-TR" sz="2200" dirty="0"/>
              <a:t>Öneri: HMK m.390’ın, TTK m.1356’ya benzer şekilde, yabancı mahkeme/tahkim yetkisi varlığında da Türk mahkemelerinin koruyucu tedbir verebileceği biçimde yorumlanması/ değiştirilmesi.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Tedbir ve Haczin Devamı İçin Süreler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011680"/>
            <a:ext cx="8424371" cy="4447735"/>
          </a:xfrm>
        </p:spPr>
        <p:txBody>
          <a:bodyPr>
            <a:noAutofit/>
          </a:bodyPr>
          <a:lstStyle/>
          <a:p>
            <a:pPr algn="just"/>
            <a:r>
              <a:rPr lang="tr-TR" sz="2200" dirty="0"/>
              <a:t>İhtiyatî tedbir (HMK m.397): Tedbir talep eden, tedbirin uygulanmasını talep ettiği tarihten itibaren 2 hafta içinde esas davayı açmalı ve bunu tedbiri uygulayan memura belgelendirmelidir; aksi hâlde tedbir kendiliğinden kalkar.</a:t>
            </a:r>
          </a:p>
          <a:p>
            <a:pPr algn="just"/>
            <a:r>
              <a:rPr lang="tr-TR" sz="2200" dirty="0"/>
              <a:t>Yabancı mahkeme yetkili ise: 2 hafta içinde yabancı mahkemede dava açıldığı da aynı şekilde belgelendirilmelidir.</a:t>
            </a:r>
          </a:p>
          <a:p>
            <a:pPr algn="just"/>
            <a:r>
              <a:rPr lang="tr-TR" sz="2200" dirty="0"/>
              <a:t>İhtiyatî haciz (İİK m.261, 264): Kararın verildiği tarihten itibaren 10 gün içinde icra dairesinde infaz istenmezse haciz kararı kendiliğinden kalkar;</a:t>
            </a:r>
          </a:p>
          <a:p>
            <a:pPr algn="just"/>
            <a:r>
              <a:rPr lang="tr-TR" sz="2200" dirty="0"/>
              <a:t>Haczin tatbikinden (veya gıyapta ise tutanağın tebliğinden) itibaren 7 gün içinde takip talebinde bulunulmaz veya dava açılmazsa ihtiyatî haciz hükümsüz kalır.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Tahkimde Süre – MTK m.10(A)(2)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018806"/>
            <a:ext cx="8417831" cy="4158157"/>
          </a:xfrm>
        </p:spPr>
        <p:txBody>
          <a:bodyPr>
            <a:normAutofit/>
          </a:bodyPr>
          <a:lstStyle/>
          <a:p>
            <a:r>
              <a:rPr lang="tr-TR" sz="2200" dirty="0"/>
              <a:t>Esas dava bakımından tahkim mahkemeleri yetkili ise, ihtiyatî haciz veya tedbir kararının verilmesinden itibaren 30 gün içinde tahkim davası açılmalıdır.</a:t>
            </a:r>
          </a:p>
          <a:p>
            <a:r>
              <a:rPr lang="tr-TR" sz="2200" dirty="0"/>
              <a:t>Bu süre içinde tahkim davası açılmazsa ihtiyatî haciz veya tedbir kendiliğinden düşer.</a:t>
            </a:r>
          </a:p>
          <a:p>
            <a:r>
              <a:rPr lang="tr-TR" sz="2200" dirty="0"/>
              <a:t>Ayrıca, tahkim davası açıldıktan sonra HMK m.397’de öngörülen bildirim prosedürleri de yerine getirilmelidir; aksi hâlde tedbir yine düşer.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F4865C5-7B88-17D8-06B7-DEAA33C3432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018F93A-76FA-5114-C65C-6E8A6E36586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4: İhtiyatî haciz kararı veren mahkemeden alınan kararın, icra dairesinde infazının istenmesi için öngörülen süre aşağıdakilerden hangisidir? (İİK m.261)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CD41484-8ADF-F2CB-6956-930266F73621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89A66F1-C3D5-E6AD-F8D0-B2504C7A6C0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C041A4A-85BE-FF47-1336-53A489D6D47B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5DEF4BA-0F02-214B-CBC6-ED88497940B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6731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5 – Sürelerin Kaçırılması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276856"/>
            <a:ext cx="8321819" cy="39001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Alacaklı, İstanbul’da ihtiyatî haciz kararı almıştır. Karar verildikten 15 gün sonra icra dairesine başvurmuştur. Ayrıca haczin tatbikinden itibaren 10 gün içinde takip talebinde bulunmamıştır.</a:t>
            </a:r>
          </a:p>
          <a:p>
            <a:pPr marL="0" indent="0" algn="just">
              <a:buNone/>
            </a:pPr>
            <a:endParaRPr lang="tr-TR" sz="2200" dirty="0"/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İİK m.261 ve m.264 uyarınca ihtiyatî haciz kararının ve uygulanan haczin akıbeti ne olur?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Eğer esas dava bir tahkim davası olsaydı ve 45. günde açılmış olsaydı, MTK m.10(A)(2) bakımından sonuç ne olurdu?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1A6BB17-064A-C486-0E59-DC01CBA76FB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1B67270-9EDE-16AD-57F4-B816F92455E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5: Taraflar arasındaki uyuşmazlıkta geçerli bir milletlerarası tahkim anlaşması bulunmaktadır. Aşağıdaki ifadelerden hangisi HMK ve MTK hükümleri çerçevesinde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8B23E3D-0436-BDF7-AA3F-604A48E19FE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BFCA90E-8CAC-8F1F-B22F-DA4641A4B47E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2FE4AE5-20C7-F45E-1BD4-F3581EDE0DF0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C057142-7B72-AC61-CF08-E4EFEE48DCAE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423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Ders Özeti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370" y="2276856"/>
            <a:ext cx="8375586" cy="4405297"/>
          </a:xfrm>
        </p:spPr>
        <p:txBody>
          <a:bodyPr>
            <a:noAutofit/>
          </a:bodyPr>
          <a:lstStyle/>
          <a:p>
            <a:pPr algn="just"/>
            <a:r>
              <a:rPr lang="tr-TR" sz="2200" dirty="0"/>
              <a:t>Her somut olayda önce uygulanacak rejimi (Lahey sözleşmeleri, ikili sözleşmeler, TK, MÖHUK, HMK, İİK, MTK) doğru tespit edin.</a:t>
            </a:r>
          </a:p>
          <a:p>
            <a:pPr algn="just"/>
            <a:r>
              <a:rPr lang="tr-TR" sz="2200" dirty="0"/>
              <a:t>Yabancılık unsuru bulunan uyuşmazlıklarda, davalının malvarlığının bulunduğu yer mahkemesinden ihtiyatî haciz/tedbir imkânını erkenden değerlendirin.</a:t>
            </a:r>
          </a:p>
          <a:p>
            <a:pPr algn="just"/>
            <a:r>
              <a:rPr lang="tr-TR" sz="2200" dirty="0"/>
              <a:t>Yetki veya tahkim anlaşması var diye Türk mahkemelerinin cebrî icra alanındaki kamu düzeninden kaynaklanan yetkilerinin ortadan kalktığını varsaymayın.</a:t>
            </a:r>
          </a:p>
          <a:p>
            <a:pPr algn="just"/>
            <a:r>
              <a:rPr lang="tr-TR" sz="2200" dirty="0"/>
              <a:t>Tedbir ve haciz sonrası süreleri kaçırmamak için (2 hafta, 10 gün, 7 gün, 30 gün) sistematik bir takip mekanizması kurun.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1A236D7-BD17-16F0-5BFF-F89AA7D3E9F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A8C6976-F90C-4662-1151-A0BB212A972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000" b="1">
                <a:solidFill>
                  <a:srgbClr val="000000"/>
                </a:solidFill>
              </a:rPr>
              <a:t>Soru 1:
Aşağıdakilerden hangisi 1965 Lahey Tebligat Sözleşmesi’nin sağladığı kolaylıklardan biridir?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B2AFF94-8714-211E-C0A0-C522CD041EE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CF15303-FEE8-3EAF-B542-5D6CB9A413E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10FA8B9-844A-DE4A-3BD1-B6D7B15B3E6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1730DC7-C98E-F87F-05BD-C0E8514FB2B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3534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3E0FA65-DA05-6CB0-A2ED-EB7C936B712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33169B9-97AE-CCE8-3269-A1494758934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100" b="1">
                <a:solidFill>
                  <a:srgbClr val="000000"/>
                </a:solidFill>
              </a:rPr>
              <a:t>Türkiye ile tebligat yapılacak devlet arasında hiçbir sözleşme yoksa temel başvuru yolu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2F0EA4A-8274-3061-D612-7E582DE83E89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09C3B0C-B5AB-40A7-8DAE-4A55181933A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2A9C9CD-F350-A563-6000-BA720438DCCB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CDD3081-523A-177F-C5BD-656CA6A0ACC5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3356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8A83393-48CD-2B74-C961-C38283A74D1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7498551-09BA-8588-DE33-2A316BFF4C7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3: TK m.25/a uyarınca yurt dışındaki Türk vatandaşına yapılacak tebligat bakımından aşağıdakilerden hangisi yanlıştır?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050101E-6664-5408-2F7D-F792EC45381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B6B552D-A8DE-38E0-BD0C-83FBE83B352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9594F7D-4EED-FFAA-B754-5B61DBFC2E39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BF552D5-7F78-5FD0-9ED4-34ADD9DF1061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1224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Türk Hukukunda Milletlerarası Tebligatın Çerçevesi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2400" dirty="0"/>
              <a:t>Tebligat Kanunu m.10: Tebligat, muhatabın bilinen en son adresinde yapılır.</a:t>
            </a:r>
          </a:p>
          <a:p>
            <a:r>
              <a:rPr lang="tr-TR" sz="2400" dirty="0"/>
              <a:t>Adres yabancı devlette ise milletlerarası tebligat usullerinin uygulanması gerekir.</a:t>
            </a:r>
          </a:p>
          <a:p>
            <a:r>
              <a:rPr lang="tr-TR" sz="2400" b="1" dirty="0"/>
              <a:t>Kaynaklar: </a:t>
            </a:r>
            <a:r>
              <a:rPr lang="tr-TR" sz="2400" dirty="0"/>
              <a:t>Tebligat Kanunu m.25–28, Tebligat Yönetmeliği m.38–47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724DFB5-D440-8199-6652-0B38E6AEB83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EF31671-C9E4-A414-8DBE-A0BB42923D2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4: Aşağıdakilerden hangisi İİK m.257/2 kapsamında vadesi gelmemiş borçlarda ihtiyatî haciz sebebi değildir?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896899D-65AE-E90F-141E-984AC827262B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1E8C3FF-7C9E-641C-E59F-7D2CBCF587B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75E6C4B-3BA2-7875-354A-74A498BAE228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63B721A-CC42-6B8C-9CFB-AE455766C8D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8510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C917AD9-CB85-5775-FCBF-140BFEDE447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B999BFE-6D0A-13D9-E456-D6682BBA15F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500" b="1">
                <a:solidFill>
                  <a:srgbClr val="000000"/>
                </a:solidFill>
              </a:rPr>
              <a:t>HMK m.389 uyarınca ihtiyatî tedbir kararı verilebilmesi için aranan şartlardan biri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20994C6-5007-1D4E-34B7-C2DC0873112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BD198B0-0133-6B14-B156-E7433E3A8D9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B689008-0FE2-5714-B9B0-52B441188C53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67D3717-7C0E-8604-92A7-9071406C506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3121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D994C7B-4401-0904-A1B3-C60C43803CB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1C64AD4-4721-75CF-7F5E-5CD666FBF2D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 dirty="0">
                <a:solidFill>
                  <a:srgbClr val="000000"/>
                </a:solidFill>
              </a:rPr>
              <a:t> Derse Katılan Öğrenciler
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BC541DF-428A-0D3C-1D41-1D7568D390A1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8C35B31-E92C-31E3-40C3-7C8F5213674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8427D0D-2453-0748-916A-03214DF86A04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E8E759E-EDBE-3A2C-7952-D03CB49E63D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6024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Milletlerarası Tebligatın Kaynakları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2200" dirty="0"/>
              <a:t>Tebligat Kanunu ve Tebligat Kanununun Uygulanmasına Dair Yönetmelik </a:t>
            </a:r>
          </a:p>
          <a:p>
            <a:r>
              <a:rPr lang="tr-TR" sz="2200" dirty="0"/>
              <a:t>Adalet Bakanlığı Tebliğ ve Genelgeleri (özellikle 16.11.2011 tarihli 63/3 sayılı Genelge).</a:t>
            </a:r>
          </a:p>
          <a:p>
            <a:r>
              <a:rPr lang="tr-TR" sz="2200" dirty="0"/>
              <a:t>Türkiye’nin taraf olduğu iki ve çok taraflı milletlerarası tebligat sözleşmeleri.</a:t>
            </a:r>
          </a:p>
          <a:p>
            <a:r>
              <a:rPr lang="tr-TR" sz="2200" dirty="0"/>
              <a:t>Her somut olayda: Önce uygulanacak sözleşmeyi/kanunu tespit et, sonra usulü seç.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Sözleşme Yoksa: TK m.25 – Diplomatik Yol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2200" dirty="0"/>
              <a:t>Türkiye ile tebligat yapılacak devlet arasında sözleşme yoksa TK m.25 uygulanır.</a:t>
            </a:r>
          </a:p>
          <a:p>
            <a:r>
              <a:rPr lang="tr-TR" sz="2200" dirty="0"/>
              <a:t>Tebliğ evrakı: Tebligatı çıkaran merci → bağlı Bakanlık → Dışişleri Bakanlığı → ilgili elçilik/konsolosluk.</a:t>
            </a:r>
          </a:p>
          <a:p>
            <a:r>
              <a:rPr lang="tr-TR" sz="2200" dirty="0"/>
              <a:t>Elçilik/konsolosluk, bulunduğu devletin makamları aracılığıyla ve nezaket kuralları çerçevesinde tebligatı yaptırır.</a:t>
            </a:r>
          </a:p>
          <a:p>
            <a:r>
              <a:rPr lang="tr-TR" sz="2200" dirty="0"/>
              <a:t>Klasik usul ağır işler; milletlerarası davaların uzamasına sebep olur.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1954 Hukuk Usulüne Dair Lahey Sözleşmesi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Türkiye’nin taraf olduğu ilk Lahey Sözleşmesi; istinabe, teminat, adli yardım yanında tebligatı da kapsar.</a:t>
            </a:r>
          </a:p>
          <a:p>
            <a:pPr algn="just"/>
            <a:r>
              <a:rPr lang="tr-TR" sz="2200" b="1" dirty="0"/>
              <a:t>Esas usul: </a:t>
            </a:r>
            <a:r>
              <a:rPr lang="tr-TR" sz="2200" dirty="0"/>
              <a:t>Talep eden devletin konsolosu, muhatap devlette tayin edilen yetkili makama tebligat talebini iletir (m.1).</a:t>
            </a:r>
          </a:p>
          <a:p>
            <a:pPr algn="just"/>
            <a:r>
              <a:rPr lang="tr-TR" sz="2200" dirty="0"/>
              <a:t>Sözleşme, taraf devletler arasında özel anlaşmalarla daha basit usullere kapı aralar (m.6).</a:t>
            </a:r>
          </a:p>
          <a:p>
            <a:pPr algn="just"/>
            <a:r>
              <a:rPr lang="tr-TR" sz="2200" dirty="0"/>
              <a:t>Bu usul de çoğu zaman diplomatik usule benzer şekilde yavaştır.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1954 Lahey Sözleşmesi – Alternatif Tebligat Usulleri (m.6)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5" y="2145323"/>
            <a:ext cx="8375586" cy="4031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/>
              <a:t>Talepte bulunulan devletin itiraz etmemesi veya özel anlaşma bulunması hâlinde:</a:t>
            </a:r>
          </a:p>
          <a:p>
            <a:pPr lvl="1"/>
            <a:r>
              <a:rPr lang="tr-TR" sz="2200" dirty="0"/>
              <a:t>Doğrudan posta yolu ile tebligat</a:t>
            </a:r>
          </a:p>
          <a:p>
            <a:pPr lvl="1"/>
            <a:r>
              <a:rPr lang="tr-TR" sz="2200" dirty="0"/>
              <a:t>Talepte bulunulan devletin noterleri veya yetkili memurları aracılığıyla tebligat</a:t>
            </a:r>
          </a:p>
          <a:p>
            <a:pPr lvl="1"/>
            <a:r>
              <a:rPr lang="tr-TR" sz="2200" dirty="0"/>
              <a:t>Diplomasi memurları veya konsoloslar vasıtasıyla tebligat</a:t>
            </a:r>
          </a:p>
          <a:p>
            <a:r>
              <a:rPr lang="tr-TR" sz="2200" dirty="0"/>
              <a:t>Bu esneklik, taraf devletler arasında daha pratik modellerin kurulmasını sağlar.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1965 Lahey Tebligat Sözleşmesi – Merkezî Makam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33600"/>
            <a:ext cx="8366760" cy="4043363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Hukukî ve ticari konularda adlî ve gayri adlî belgelerin yabancı ülkelerde tebliği için özel sözleşme.</a:t>
            </a:r>
          </a:p>
          <a:p>
            <a:pPr algn="just"/>
            <a:r>
              <a:rPr lang="tr-TR" sz="2200" dirty="0"/>
              <a:t>Her akit devlet, diğer devletlerden gelecek tebliğ taleplerini yerine getirmek üzere bir merkezî makam belirler (m.2).</a:t>
            </a:r>
          </a:p>
          <a:p>
            <a:pPr algn="just"/>
            <a:r>
              <a:rPr lang="tr-TR" sz="2200" dirty="0"/>
              <a:t>Türkiye bakımından merkezî makam: Adalet Bakanlığı Dış İlişkiler ve Avrupa Birliği Genel Müdürlüğü.</a:t>
            </a:r>
          </a:p>
          <a:p>
            <a:pPr algn="just"/>
            <a:r>
              <a:rPr lang="tr-TR" sz="2200" dirty="0"/>
              <a:t>Merkezî makamların ad ve adresleri, Adalet Bakanlığı tebliğleri ve genelgelerinde ilan edilmiştir.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9.0.7022"/>
  <p:tag name="SLIDO_PRESENTATION_ID" val="7127f4dd-5024-43ad-a28d-e6a464dba22e"/>
  <p:tag name="SLIDO_EVENT_UUID" val="f9ee7e7b-fe14-4c6d-a9e8-a953475e47fe"/>
  <p:tag name="SLIDO_EVENT_SECTION_UUID" val="a25a81ae-ed70-4c16-80c0-d7c4dc35f2f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UwOTl9"/>
  <p:tag name="SLIDO_TYPE" val="SlidoPoll"/>
  <p:tag name="SLIDO_POLL_UUID" val="a0e94cbb-9470-4533-b722-e5b33bd34098"/>
  <p:tag name="SLIDO_TIMELINE" val="W3sicG9sbFF1ZXN0aW9uVXVpZCI6IjNhMjhkNWQ1LTIzN2MtNGY0NC1iZTNjLTc4NTk5ZmRhOWVhOSIsInNob3dSZXN1bHRzIjpmYWxzZSwic2hvd0NvcnJlY3RBbnN3ZXJzIjpmYWxzZSwidm90aW5nTG9ja2VkIjpmYWxzZX0seyJwb2xsUXVlc3Rpb25VdWlkIjoiM2EyOGQ1ZDUtMjM3Yy00ZjQ0LWJlM2MtNzg1OTlmZGE5ZWE5Iiwic2hvd1Jlc3VsdHMiOnRydWUsInNob3dDb3JyZWN0QW5zd2VycyI6dHJ1ZSwidm90aW5nTG9ja2VkIjpmYWxzZX1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UxNjF9"/>
  <p:tag name="SLIDO_TYPE" val="SlidoPoll"/>
  <p:tag name="SLIDO_POLL_UUID" val="1be62cd8-e7e5-416e-82f9-272c07cf423a"/>
  <p:tag name="SLIDO_TIMELINE" val="W3sicG9sbFF1ZXN0aW9uVXVpZCI6IjMyMGIzNmY5LWVhNWUtNDQ5YS05MjUwLTgxYmU3NDc4ZTFhNCIsInNob3dSZXN1bHRzIjpmYWxzZSwic2hvd0NvcnJlY3RBbnN3ZXJzIjpmYWxzZSwidm90aW5nTG9ja2VkIjpmYWxzZX0seyJwb2xsUXVlc3Rpb25VdWlkIjoiMzIwYjM2ZjktZWE1ZS00NDlhLTkyNTAtODFiZTc0NzhlMWE0Iiwic2hvd1Jlc3VsdHMiOnRydWUsInNob3dDb3JyZWN0QW5zd2VycyI6dHJ1ZSwidm90aW5nTG9ja2VkIjpmYWxzZX1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U0MzR9"/>
  <p:tag name="SLIDO_TYPE" val="SlidoPoll"/>
  <p:tag name="SLIDO_POLL_UUID" val="12433d15-50e8-4cfb-b7c2-679b6336d817"/>
  <p:tag name="SLIDO_POLL_QUESTION_UUID" val="886bca0c-03a9-4b25-b1c6-a942d77f8631"/>
  <p:tag name="SLIDO_TIMELINE" val="W3sic2NyZWVuIjoiUXVpekpvaW5pbmciLCJzaG93UmVzdWx0cyI6ZmFsc2UsInNob3dDb3JyZWN0QW5zd2VycyI6ZmFsc2UsInZvdGluZ0xvY2tlZCI6ZmFsc2V9LHsicG9sbFF1ZXN0aW9uVXVpZCI6Ijg4NmJjYTBjLTAzYTktNGIyNS1iMWM2LWE5NDJkNzdmODYzMSIsInNob3dSZXN1bHRzIjpmYWxzZSwic2hvd0NvcnJlY3RBbnN3ZXJzIjpmYWxzZSwidm90aW5nTG9ja2VkIjpmYWxzZX0seyJwb2xsUXVlc3Rpb25VdWlkIjoiODg2YmNhMGMtMDNhOS00YjI1LWIxYzYtYTk0MmQ3N2Y4NjMxIiwic2hvd1Jlc3VsdHMiOnRydWUsInNob3dDb3JyZWN0QW5zd2VycyI6ZmFsc2UsInZvdGluZ0xvY2tlZCI6dHJ1ZX0seyJwb2xsUXVlc3Rpb25VdWlkIjoiODg2YmNhMGMtMDNhOS00YjI1LWIxYzYtYTk0MmQ3N2Y4NjMxIiwic2hvd1Jlc3VsdHMiOnRydWUsInNob3dDb3JyZWN0QW5zd2VycyI6dHJ1ZSwidm90aW5nTG9ja2VkIjp0cnV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M5MTh9"/>
  <p:tag name="SLIDO_TYPE" val="SlidoPoll"/>
  <p:tag name="SLIDO_POLL_UUID" val="26b873dd-0c15-449f-8b84-8601367215e2"/>
  <p:tag name="SLIDO_TIMELINE" val="W3sicG9sbFF1ZXN0aW9uVXVpZCI6IjkxYTUxODBjLTZjMzItNDkyNy1hMTA5LWM0YjJlZmE4OTY2OCIsInNob3dSZXN1bHRzIjpmYWxzZSwic2hvd0NvcnJlY3RBbnN3ZXJzIjpmYWxzZSwidm90aW5nTG9ja2VkIjpmYWxzZX0seyJwb2xsUXVlc3Rpb25VdWlkIjoiOTFhNTE4MGMtNmMzMi00OTI3LWExMDktYzRiMmVmYTg5NjY4Iiwic2hvd1Jlc3VsdHMiOnRydWUsInNob3dDb3JyZWN0QW5zd2VycyI6dHJ1ZSwidm90aW5nTG9ja2VkIjpmYWxzZX1d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U0Mzh9"/>
  <p:tag name="SLIDO_TYPE" val="SlidoPoll"/>
  <p:tag name="SLIDO_POLL_UUID" val="12433d15-50e8-4cfb-b7c2-679b6336d817"/>
  <p:tag name="SLIDO_POLL_QUESTION_UUID" val="baf0fd7b-3d1b-4f91-9db3-60237b2ec53c"/>
  <p:tag name="SLIDO_TIMELINE" val="W3sicG9sbFF1ZXN0aW9uVXVpZCI6ImJhZjBmZDdiLTNkMWItNGY5MS05ZGIzLTYwMjM3YjJlYzUzYyIsInNob3dSZXN1bHRzIjpmYWxzZSwic2hvd0NvcnJlY3RBbnN3ZXJzIjpmYWxzZSwidm90aW5nTG9ja2VkIjpmYWxzZX0seyJwb2xsUXVlc3Rpb25VdWlkIjoiYmFmMGZkN2ItM2QxYi00ZjkxLTlkYjMtNjAyMzdiMmVjNTNjIiwic2hvd1Jlc3VsdHMiOnRydWUsInNob3dDb3JyZWN0QW5zd2VycyI6ZmFsc2UsInZvdGluZ0xvY2tlZCI6dHJ1ZX0seyJwb2xsUXVlc3Rpb25VdWlkIjoiYmFmMGZkN2ItM2QxYi00ZjkxLTlkYjMtNjAyMzdiMmVjNTNjIiwic2hvd1Jlc3VsdHMiOnRydWUsInNob3dDb3JyZWN0QW5zd2VycyI6dHJ1ZSwidm90aW5nTG9ja2VkIjp0cnV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U0NDB9"/>
  <p:tag name="SLIDO_TYPE" val="SlidoPoll"/>
  <p:tag name="SLIDO_POLL_UUID" val="12433d15-50e8-4cfb-b7c2-679b6336d817"/>
  <p:tag name="SLIDO_POLL_QUESTION_UUID" val="3686a944-a43b-4103-980c-e32e583022dc"/>
  <p:tag name="SLIDO_TIMELINE" val="W3sicG9sbFF1ZXN0aW9uVXVpZCI6IjM2ODZhOTQ0LWE0M2ItNDEwMy05ODBjLWUzMmU1ODMwMjJkYyIsInNob3dSZXN1bHRzIjpmYWxzZSwic2hvd0NvcnJlY3RBbnN3ZXJzIjpmYWxzZSwidm90aW5nTG9ja2VkIjpmYWxzZX0seyJwb2xsUXVlc3Rpb25VdWlkIjoiMzY4NmE5NDQtYTQzYi00MTAzLTk4MGMtZTMyZTU4MzAyMmRjIiwic2hvd1Jlc3VsdHMiOnRydWUsInNob3dDb3JyZWN0QW5zd2VycyI6ZmFsc2UsInZvdGluZ0xvY2tlZCI6dHJ1ZX0seyJwb2xsUXVlc3Rpb25VdWlkIjoiMzY4NmE5NDQtYTQzYi00MTAzLTk4MGMtZTMyZTU4MzAyMmRjIiwic2hvd1Jlc3VsdHMiOnRydWUsInNob3dDb3JyZWN0QW5zd2VycyI6dHJ1ZSwidm90aW5nTG9ja2VkIjp0cnVlfV0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U0NDN9"/>
  <p:tag name="SLIDO_TYPE" val="SlidoPoll"/>
  <p:tag name="SLIDO_POLL_UUID" val="12433d15-50e8-4cfb-b7c2-679b6336d817"/>
  <p:tag name="SLIDO_POLL_QUESTION_UUID" val="91ba10f1-83e5-4441-afb6-e5abc71b1a74"/>
  <p:tag name="SLIDO_TIMELINE" val="W3sicG9sbFF1ZXN0aW9uVXVpZCI6IjkxYmExMGYxLTgzZTUtNDQ0MS1hZmI2LWU1YWJjNzFiMWE3NCIsInNob3dSZXN1bHRzIjpmYWxzZSwic2hvd0NvcnJlY3RBbnN3ZXJzIjpmYWxzZSwidm90aW5nTG9ja2VkIjpmYWxzZX0seyJwb2xsUXVlc3Rpb25VdWlkIjoiOTFiYTEwZjEtODNlNS00NDQxLWFmYjYtZTVhYmM3MWIxYTc0Iiwic2hvd1Jlc3VsdHMiOnRydWUsInNob3dDb3JyZWN0QW5zd2VycyI6ZmFsc2UsInZvdGluZ0xvY2tlZCI6dHJ1ZX0seyJwb2xsUXVlc3Rpb25VdWlkIjoiOTFiYTEwZjEtODNlNS00NDQxLWFmYjYtZTVhYmM3MWIxYTc0Iiwic2hvd1Jlc3VsdHMiOnRydWUsInNob3dDb3JyZWN0QW5zd2VycyI6dHJ1ZSwidm90aW5nTG9ja2VkIjp0cnV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U0NDZ9"/>
  <p:tag name="SLIDO_TYPE" val="SlidoPoll"/>
  <p:tag name="SLIDO_POLL_UUID" val="12433d15-50e8-4cfb-b7c2-679b6336d817"/>
  <p:tag name="SLIDO_POLL_QUESTION_UUID" val="f9704f47-bf52-4382-a308-9bad41b08b06"/>
  <p:tag name="SLIDO_TIMELINE" val="W3sicG9sbFF1ZXN0aW9uVXVpZCI6ImY5NzA0ZjQ3LWJmNTItNDM4Mi1hMzA4LTliYWQ0MWIwOGIwNiIsInNob3dSZXN1bHRzIjpmYWxzZSwic2hvd0NvcnJlY3RBbnN3ZXJzIjpmYWxzZSwidm90aW5nTG9ja2VkIjpmYWxzZX0seyJwb2xsUXVlc3Rpb25VdWlkIjoiZjk3MDRmNDctYmY1Mi00MzgyLWEzMDgtOWJhZDQxYjA4YjA2Iiwic2hvd1Jlc3VsdHMiOnRydWUsInNob3dDb3JyZWN0QW5zd2VycyI6ZmFsc2UsInZvdGluZ0xvY2tlZCI6dHJ1ZX0seyJwb2xsUXVlc3Rpb25VdWlkIjoiZjk3MDRmNDctYmY1Mi00MzgyLWEzMDgtOWJhZDQxYjA4YjA2Iiwic2hvd1Jlc3VsdHMiOnRydWUsInNob3dDb3JyZWN0QW5zd2VycyI6dHJ1ZSwidm90aW5nTG9ja2VkIjp0cnVlfSx7InNjcmVlbiI6IlF1aXpMZWFkZXJib2FyZCIsInBvbGxRdWVzdGlvblV1aWQiOiJmOTcwNGY0Ny1iZjUyLTQzODItYTMwOC05YmFkNDFiMDhiMDYiLCJzaG93UmVzdWx0cyI6dHJ1ZSwic2hvd0NvcnJlY3RBbnN3ZXJzIjp0cnVlLCJ2b3RpbmdMb2NrZWQiOnRydWV9XQ=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U0NjB9"/>
  <p:tag name="SLIDO_TYPE" val="SlidoPoll"/>
  <p:tag name="SLIDO_POLL_UUID" val="cdd9becf-8a5d-432f-ad2b-76070a457cc7"/>
  <p:tag name="SLIDO_TIMELINE" val="W3sicG9sbFF1ZXN0aW9uVXVpZCI6IjNhM2M0YjMyLWYyY2QtNDEwYS04NzRiLWFjYjRjMmIwZjg1NSIsInNob3dSZXN1bHRzIjp0cnVlLCJzaG93Q29ycmVjdEFuc3dlcnMiOmZhbHNlLCJ2b3RpbmdMb2NrZWQiOmZhbHN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QzNDd9"/>
  <p:tag name="SLIDO_TYPE" val="SlidoPoll"/>
  <p:tag name="SLIDO_POLL_UUID" val="1d3273f4-b59a-4913-be3e-19eba5a66e97"/>
  <p:tag name="SLIDO_TIMELINE" val="W3sicG9sbFF1ZXN0aW9uVXVpZCI6IjAxYTY0NTg3LWE5MTgtNGE3NC1iZWE0LTQxMmFiYjRkZGE3ZCIsInNob3dSZXN1bHRzIjpmYWxzZSwic2hvd0NvcnJlY3RBbnN3ZXJzIjpmYWxzZSwidm90aW5nTG9ja2VkIjpmYWxzZX0seyJwb2xsUXVlc3Rpb25VdWlkIjoiMDFhNjQ1ODctYTkxOC00YTc0LWJlYTQtNDEyYWJiNGRkYTdkIiwic2hvd1Jlc3VsdHMiOnRydWUsInNob3dDb3JyZWN0QW5zd2VycyI6dHJ1ZSwidm90aW5nTG9ja2VkIjpmYWxzZX1d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xMzQ3MDZ9"/>
  <p:tag name="SLIDO_TYPE" val="SlidoPoll"/>
  <p:tag name="SLIDO_POLL_UUID" val="61eee570-9c7d-418e-ae52-afe70c568330"/>
  <p:tag name="SLIDO_TIMELINE" val="W3sicG9sbFF1ZXN0aW9uVXVpZCI6ImJmZTNmOGNmLWRkYTktNDU5OS05ODJjLTAxMWNjMjE0MWZhYyIsInNob3dSZXN1bHRzIjpmYWxzZSwic2hvd0NvcnJlY3RBbnN3ZXJzIjpmYWxzZSwidm90aW5nTG9ja2VkIjpmYWxzZX0seyJwb2xsUXVlc3Rpb25VdWlkIjoiYmZlM2Y4Y2YtZGRhOS00NTk5LTk4MmMtMDExY2MyMTQxZmFjIiwic2hvd1Jlc3VsdHMiOnRydWUsInNob3dDb3JyZWN0QW5zd2VycyI6dHJ1ZSwidm90aW5nTG9ja2VkIjpmYWxzZX1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2762</Words>
  <Application>Microsoft Office PowerPoint</Application>
  <PresentationFormat>Ekran Gösterisi (4:3)</PresentationFormat>
  <Paragraphs>180</Paragraphs>
  <Slides>42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5" baseType="lpstr">
      <vt:lpstr>Arial</vt:lpstr>
      <vt:lpstr>Calibri</vt:lpstr>
      <vt:lpstr>Office Theme</vt:lpstr>
      <vt:lpstr>Milletlerarası Usul Hukuku (MÖHUK)</vt:lpstr>
      <vt:lpstr>Dersin Amacı ve Planı</vt:lpstr>
      <vt:lpstr>Milletlerarası Tebligatın Önemi</vt:lpstr>
      <vt:lpstr>Türk Hukukunda Milletlerarası Tebligatın Çerçevesi</vt:lpstr>
      <vt:lpstr>Milletlerarası Tebligatın Kaynakları</vt:lpstr>
      <vt:lpstr>Sözleşme Yoksa: TK m.25 – Diplomatik Yol</vt:lpstr>
      <vt:lpstr>1954 Hukuk Usulüne Dair Lahey Sözleşmesi</vt:lpstr>
      <vt:lpstr>1954 Lahey Sözleşmesi – Alternatif Tebligat Usulleri (m.6)</vt:lpstr>
      <vt:lpstr>1965 Lahey Tebligat Sözleşmesi – Merkezî Makam</vt:lpstr>
      <vt:lpstr>1965 Lahey Tebligat Sözleşmesi – Tebligat Usulü</vt:lpstr>
      <vt:lpstr>1965 Lahey m.10(a): Doğrudan Posta Yoluyla Tebligat</vt:lpstr>
      <vt:lpstr>PowerPoint Sunusu</vt:lpstr>
      <vt:lpstr>1954 ve 1965 Lahey Sözleşmeleri ve İkili Sözleşmelerin İlişkisi</vt:lpstr>
      <vt:lpstr>Olay 1 – Çok Taraflı ve İkili Sözleşme Çatışması</vt:lpstr>
      <vt:lpstr>TK m.25/a ve TK m.28 – Türk Vatandaşına Tebligat ve İlanen Tebligat</vt:lpstr>
      <vt:lpstr>MÖHUK m.49/2 ve Diplomatlara Tebligat</vt:lpstr>
      <vt:lpstr>PowerPoint Sunusu</vt:lpstr>
      <vt:lpstr>Olay 2 – Konsolosluk Yoluyla Tebligat (TK m.25/a)</vt:lpstr>
      <vt:lpstr>İhtiyatî Tedbir ve İhtiyatî Haciz – Genel Bakış</vt:lpstr>
      <vt:lpstr>Milletlerarası Yetki ve Genel Kurallar</vt:lpstr>
      <vt:lpstr>İhtiyatî Haciz Şartları – İİK m.257</vt:lpstr>
      <vt:lpstr>İhtiyatî Hacizde Yetki (İİK m.50) ve Gemiler</vt:lpstr>
      <vt:lpstr>Yabancı Mahkeme/Tahkim ve Türk Mahkemelerinin Haciz Yetkisi</vt:lpstr>
      <vt:lpstr>PowerPoint Sunusu</vt:lpstr>
      <vt:lpstr>Olay 3 – Yabancı Mahkeme Lehine Yetki Sözleşmesi</vt:lpstr>
      <vt:lpstr>Yabancı Mahkeme/Hakem Kararları ve “Vadesi Gelmiş Alacak”</vt:lpstr>
      <vt:lpstr>Olay 4 – Yabancı Hakem Kararı, Tenfiz Davası ve İhtiyatî Haciz</vt:lpstr>
      <vt:lpstr>İhtiyatî Tedbir Kavramı – HMK m.389</vt:lpstr>
      <vt:lpstr>İhtiyatî Tedbirde Yetki (HMK m.390) ve Tahkim</vt:lpstr>
      <vt:lpstr>Yargıtay Uygulaması ve HMK m.390’ın Yorumu</vt:lpstr>
      <vt:lpstr>Tedbir ve Haczin Devamı İçin Süreler</vt:lpstr>
      <vt:lpstr>Tahkimde Süre – MTK m.10(A)(2)</vt:lpstr>
      <vt:lpstr>PowerPoint Sunusu</vt:lpstr>
      <vt:lpstr>Olay 5 – Sürelerin Kaçırılması</vt:lpstr>
      <vt:lpstr>PowerPoint Sunusu</vt:lpstr>
      <vt:lpstr>Ders Özeti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Fatih Serbest</cp:lastModifiedBy>
  <cp:revision>2</cp:revision>
  <dcterms:created xsi:type="dcterms:W3CDTF">2013-01-27T09:14:16Z</dcterms:created>
  <dcterms:modified xsi:type="dcterms:W3CDTF">2025-12-20T13:54:54Z</dcterms:modified>
  <cp:category/>
</cp:coreProperties>
</file>