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4"/>
  </p:notesMasterIdLst>
  <p:sldIdLst>
    <p:sldId id="256" r:id="rId2"/>
    <p:sldId id="257" r:id="rId3"/>
    <p:sldId id="259" r:id="rId4"/>
    <p:sldId id="260" r:id="rId5"/>
    <p:sldId id="261" r:id="rId6"/>
    <p:sldId id="262" r:id="rId7"/>
    <p:sldId id="263" r:id="rId8"/>
    <p:sldId id="264" r:id="rId9"/>
    <p:sldId id="293" r:id="rId10"/>
    <p:sldId id="265" r:id="rId11"/>
    <p:sldId id="294" r:id="rId12"/>
    <p:sldId id="266" r:id="rId13"/>
    <p:sldId id="295" r:id="rId14"/>
    <p:sldId id="267" r:id="rId15"/>
    <p:sldId id="296" r:id="rId16"/>
    <p:sldId id="268" r:id="rId17"/>
    <p:sldId id="297" r:id="rId18"/>
    <p:sldId id="269" r:id="rId19"/>
    <p:sldId id="298" r:id="rId20"/>
    <p:sldId id="270" r:id="rId21"/>
    <p:sldId id="318" r:id="rId22"/>
    <p:sldId id="271" r:id="rId23"/>
    <p:sldId id="272" r:id="rId24"/>
    <p:sldId id="273" r:id="rId25"/>
    <p:sldId id="274" r:id="rId26"/>
    <p:sldId id="275" r:id="rId27"/>
    <p:sldId id="299" r:id="rId28"/>
    <p:sldId id="276" r:id="rId29"/>
    <p:sldId id="300" r:id="rId30"/>
    <p:sldId id="277" r:id="rId31"/>
    <p:sldId id="301" r:id="rId32"/>
    <p:sldId id="278" r:id="rId33"/>
    <p:sldId id="302" r:id="rId34"/>
    <p:sldId id="279" r:id="rId35"/>
    <p:sldId id="303" r:id="rId36"/>
    <p:sldId id="280" r:id="rId37"/>
    <p:sldId id="304" r:id="rId38"/>
    <p:sldId id="281" r:id="rId39"/>
    <p:sldId id="305" r:id="rId40"/>
    <p:sldId id="282" r:id="rId41"/>
    <p:sldId id="306" r:id="rId42"/>
    <p:sldId id="283" r:id="rId43"/>
    <p:sldId id="307" r:id="rId44"/>
    <p:sldId id="284" r:id="rId45"/>
    <p:sldId id="308" r:id="rId46"/>
    <p:sldId id="285" r:id="rId47"/>
    <p:sldId id="309" r:id="rId48"/>
    <p:sldId id="286" r:id="rId49"/>
    <p:sldId id="310" r:id="rId50"/>
    <p:sldId id="287" r:id="rId51"/>
    <p:sldId id="311" r:id="rId52"/>
    <p:sldId id="288" r:id="rId53"/>
    <p:sldId id="312" r:id="rId54"/>
    <p:sldId id="289" r:id="rId55"/>
    <p:sldId id="290" r:id="rId56"/>
    <p:sldId id="291" r:id="rId57"/>
    <p:sldId id="313" r:id="rId58"/>
    <p:sldId id="314" r:id="rId59"/>
    <p:sldId id="315" r:id="rId60"/>
    <p:sldId id="316" r:id="rId61"/>
    <p:sldId id="317" r:id="rId62"/>
    <p:sldId id="292" r:id="rId63"/>
  </p:sldIdLst>
  <p:sldSz cx="9144000" cy="6858000" type="screen4x3"/>
  <p:notesSz cx="6858000" cy="9144000"/>
  <p:custDataLst>
    <p:tags r:id="rId6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539" autoAdjust="0"/>
  </p:normalViewPr>
  <p:slideViewPr>
    <p:cSldViewPr snapToGrid="0" snapToObjects="1">
      <p:cViewPr varScale="1">
        <p:scale>
          <a:sx n="47" d="100"/>
          <a:sy n="47" d="100"/>
        </p:scale>
        <p:origin x="797" y="269"/>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D4C544-05AB-4043-840D-37F642C0CF92}" type="doc">
      <dgm:prSet loTypeId="urn:microsoft.com/office/officeart/2008/layout/LinedList" loCatId="list" qsTypeId="urn:microsoft.com/office/officeart/2005/8/quickstyle/simple1" qsCatId="simple" csTypeId="urn:microsoft.com/office/officeart/2005/8/colors/accent2_2" csCatId="accent2"/>
      <dgm:spPr/>
      <dgm:t>
        <a:bodyPr/>
        <a:lstStyle/>
        <a:p>
          <a:endParaRPr lang="en-US"/>
        </a:p>
      </dgm:t>
    </dgm:pt>
    <dgm:pt modelId="{2D0197AC-9805-4992-AE14-E423737C7263}">
      <dgm:prSet/>
      <dgm:spPr/>
      <dgm:t>
        <a:bodyPr/>
        <a:lstStyle/>
        <a:p>
          <a:r>
            <a:rPr lang="en-US"/>
            <a:t>Hak ve fiil ehliyeti, nişanlanma, evlenme, boşanma, nafaka, velayet,</a:t>
          </a:r>
        </a:p>
      </dgm:t>
    </dgm:pt>
    <dgm:pt modelId="{EE492A13-0DD7-4259-8F07-4556F46C830F}" type="parTrans" cxnId="{D6D09E19-B0AB-4FD6-A00C-CF01FD03CEBC}">
      <dgm:prSet/>
      <dgm:spPr/>
      <dgm:t>
        <a:bodyPr/>
        <a:lstStyle/>
        <a:p>
          <a:endParaRPr lang="en-US"/>
        </a:p>
      </dgm:t>
    </dgm:pt>
    <dgm:pt modelId="{3D08F65E-A5C2-4BAD-B6F3-A63AB9383F9C}" type="sibTrans" cxnId="{D6D09E19-B0AB-4FD6-A00C-CF01FD03CEBC}">
      <dgm:prSet/>
      <dgm:spPr/>
      <dgm:t>
        <a:bodyPr/>
        <a:lstStyle/>
        <a:p>
          <a:endParaRPr lang="en-US"/>
        </a:p>
      </dgm:t>
    </dgm:pt>
    <dgm:pt modelId="{6A46C471-7A2B-4468-8DE2-5C0DD261A9A0}">
      <dgm:prSet/>
      <dgm:spPr/>
      <dgm:t>
        <a:bodyPr/>
        <a:lstStyle/>
        <a:p>
          <a:r>
            <a:rPr lang="tr-TR"/>
            <a:t>M</a:t>
          </a:r>
          <a:r>
            <a:rPr lang="en-US"/>
            <a:t>enkul miras, gayrimenkul miras, özel borç akitleri, haksız fiiller, sebepsiz zenginleşme.</a:t>
          </a:r>
        </a:p>
      </dgm:t>
    </dgm:pt>
    <dgm:pt modelId="{D48D3F85-499B-4AF0-8E53-ACD7C6337AED}" type="parTrans" cxnId="{AC427712-0FB0-4871-BE36-7571559EC54D}">
      <dgm:prSet/>
      <dgm:spPr/>
      <dgm:t>
        <a:bodyPr/>
        <a:lstStyle/>
        <a:p>
          <a:endParaRPr lang="en-US"/>
        </a:p>
      </dgm:t>
    </dgm:pt>
    <dgm:pt modelId="{4D7C8B03-A50E-4E62-97ED-C678A23CAFF2}" type="sibTrans" cxnId="{AC427712-0FB0-4871-BE36-7571559EC54D}">
      <dgm:prSet/>
      <dgm:spPr/>
      <dgm:t>
        <a:bodyPr/>
        <a:lstStyle/>
        <a:p>
          <a:endParaRPr lang="en-US"/>
        </a:p>
      </dgm:t>
    </dgm:pt>
    <dgm:pt modelId="{AACAABA9-DF08-4AC7-9CD4-8C9C45176B19}" type="pres">
      <dgm:prSet presAssocID="{12D4C544-05AB-4043-840D-37F642C0CF92}" presName="vert0" presStyleCnt="0">
        <dgm:presLayoutVars>
          <dgm:dir/>
          <dgm:animOne val="branch"/>
          <dgm:animLvl val="lvl"/>
        </dgm:presLayoutVars>
      </dgm:prSet>
      <dgm:spPr/>
    </dgm:pt>
    <dgm:pt modelId="{DBFAA4E6-1FAC-4547-B3BB-D86589752184}" type="pres">
      <dgm:prSet presAssocID="{2D0197AC-9805-4992-AE14-E423737C7263}" presName="thickLine" presStyleLbl="alignNode1" presStyleIdx="0" presStyleCnt="2"/>
      <dgm:spPr/>
    </dgm:pt>
    <dgm:pt modelId="{C6A8F99B-315E-4C0B-B762-4F2CF9982DE9}" type="pres">
      <dgm:prSet presAssocID="{2D0197AC-9805-4992-AE14-E423737C7263}" presName="horz1" presStyleCnt="0"/>
      <dgm:spPr/>
    </dgm:pt>
    <dgm:pt modelId="{61C86F7F-1F47-483B-B103-78A6FC464453}" type="pres">
      <dgm:prSet presAssocID="{2D0197AC-9805-4992-AE14-E423737C7263}" presName="tx1" presStyleLbl="revTx" presStyleIdx="0" presStyleCnt="2"/>
      <dgm:spPr/>
    </dgm:pt>
    <dgm:pt modelId="{0C7CE3E8-E253-4657-991A-24743A1C0D50}" type="pres">
      <dgm:prSet presAssocID="{2D0197AC-9805-4992-AE14-E423737C7263}" presName="vert1" presStyleCnt="0"/>
      <dgm:spPr/>
    </dgm:pt>
    <dgm:pt modelId="{41A09101-499A-4526-AD19-5D2909E26DA7}" type="pres">
      <dgm:prSet presAssocID="{6A46C471-7A2B-4468-8DE2-5C0DD261A9A0}" presName="thickLine" presStyleLbl="alignNode1" presStyleIdx="1" presStyleCnt="2"/>
      <dgm:spPr/>
    </dgm:pt>
    <dgm:pt modelId="{C8F6AF25-0F7A-4579-9169-60F52454D062}" type="pres">
      <dgm:prSet presAssocID="{6A46C471-7A2B-4468-8DE2-5C0DD261A9A0}" presName="horz1" presStyleCnt="0"/>
      <dgm:spPr/>
    </dgm:pt>
    <dgm:pt modelId="{EB73A402-2657-400E-97AE-2EA93B04FFA5}" type="pres">
      <dgm:prSet presAssocID="{6A46C471-7A2B-4468-8DE2-5C0DD261A9A0}" presName="tx1" presStyleLbl="revTx" presStyleIdx="1" presStyleCnt="2"/>
      <dgm:spPr/>
    </dgm:pt>
    <dgm:pt modelId="{B8A7B807-9B71-4C28-96E1-3CC9972D0D20}" type="pres">
      <dgm:prSet presAssocID="{6A46C471-7A2B-4468-8DE2-5C0DD261A9A0}" presName="vert1" presStyleCnt="0"/>
      <dgm:spPr/>
    </dgm:pt>
  </dgm:ptLst>
  <dgm:cxnLst>
    <dgm:cxn modelId="{AC427712-0FB0-4871-BE36-7571559EC54D}" srcId="{12D4C544-05AB-4043-840D-37F642C0CF92}" destId="{6A46C471-7A2B-4468-8DE2-5C0DD261A9A0}" srcOrd="1" destOrd="0" parTransId="{D48D3F85-499B-4AF0-8E53-ACD7C6337AED}" sibTransId="{4D7C8B03-A50E-4E62-97ED-C678A23CAFF2}"/>
    <dgm:cxn modelId="{D6D09E19-B0AB-4FD6-A00C-CF01FD03CEBC}" srcId="{12D4C544-05AB-4043-840D-37F642C0CF92}" destId="{2D0197AC-9805-4992-AE14-E423737C7263}" srcOrd="0" destOrd="0" parTransId="{EE492A13-0DD7-4259-8F07-4556F46C830F}" sibTransId="{3D08F65E-A5C2-4BAD-B6F3-A63AB9383F9C}"/>
    <dgm:cxn modelId="{B132733B-C8DC-4161-A5CC-7AC8E1CC7669}" type="presOf" srcId="{6A46C471-7A2B-4468-8DE2-5C0DD261A9A0}" destId="{EB73A402-2657-400E-97AE-2EA93B04FFA5}" srcOrd="0" destOrd="0" presId="urn:microsoft.com/office/officeart/2008/layout/LinedList"/>
    <dgm:cxn modelId="{18C5A956-8DE8-4FF1-B65F-2CA413AA5D9F}" type="presOf" srcId="{12D4C544-05AB-4043-840D-37F642C0CF92}" destId="{AACAABA9-DF08-4AC7-9CD4-8C9C45176B19}" srcOrd="0" destOrd="0" presId="urn:microsoft.com/office/officeart/2008/layout/LinedList"/>
    <dgm:cxn modelId="{980DFDD9-AEAE-4A6B-B7C1-CDD416914BB8}" type="presOf" srcId="{2D0197AC-9805-4992-AE14-E423737C7263}" destId="{61C86F7F-1F47-483B-B103-78A6FC464453}" srcOrd="0" destOrd="0" presId="urn:microsoft.com/office/officeart/2008/layout/LinedList"/>
    <dgm:cxn modelId="{641DBBAA-3ABD-420D-8D89-7FC0BFC3F1BE}" type="presParOf" srcId="{AACAABA9-DF08-4AC7-9CD4-8C9C45176B19}" destId="{DBFAA4E6-1FAC-4547-B3BB-D86589752184}" srcOrd="0" destOrd="0" presId="urn:microsoft.com/office/officeart/2008/layout/LinedList"/>
    <dgm:cxn modelId="{E75BE367-B8A4-4096-A80F-C7E148EC5212}" type="presParOf" srcId="{AACAABA9-DF08-4AC7-9CD4-8C9C45176B19}" destId="{C6A8F99B-315E-4C0B-B762-4F2CF9982DE9}" srcOrd="1" destOrd="0" presId="urn:microsoft.com/office/officeart/2008/layout/LinedList"/>
    <dgm:cxn modelId="{9875DDD0-F24C-43F7-BC96-2D29FBD8D449}" type="presParOf" srcId="{C6A8F99B-315E-4C0B-B762-4F2CF9982DE9}" destId="{61C86F7F-1F47-483B-B103-78A6FC464453}" srcOrd="0" destOrd="0" presId="urn:microsoft.com/office/officeart/2008/layout/LinedList"/>
    <dgm:cxn modelId="{022D6432-21E3-4802-8A05-0B92532CBB76}" type="presParOf" srcId="{C6A8F99B-315E-4C0B-B762-4F2CF9982DE9}" destId="{0C7CE3E8-E253-4657-991A-24743A1C0D50}" srcOrd="1" destOrd="0" presId="urn:microsoft.com/office/officeart/2008/layout/LinedList"/>
    <dgm:cxn modelId="{A4624C92-2F02-4EE2-8E40-DD9DE5C6A985}" type="presParOf" srcId="{AACAABA9-DF08-4AC7-9CD4-8C9C45176B19}" destId="{41A09101-499A-4526-AD19-5D2909E26DA7}" srcOrd="2" destOrd="0" presId="urn:microsoft.com/office/officeart/2008/layout/LinedList"/>
    <dgm:cxn modelId="{B27B0325-9ABF-49A0-A9B5-765E2FDBAB55}" type="presParOf" srcId="{AACAABA9-DF08-4AC7-9CD4-8C9C45176B19}" destId="{C8F6AF25-0F7A-4579-9169-60F52454D062}" srcOrd="3" destOrd="0" presId="urn:microsoft.com/office/officeart/2008/layout/LinedList"/>
    <dgm:cxn modelId="{3379FB3E-9E3B-45AD-B6FD-AD07B3844685}" type="presParOf" srcId="{C8F6AF25-0F7A-4579-9169-60F52454D062}" destId="{EB73A402-2657-400E-97AE-2EA93B04FFA5}" srcOrd="0" destOrd="0" presId="urn:microsoft.com/office/officeart/2008/layout/LinedList"/>
    <dgm:cxn modelId="{D539F1DB-E2E4-410F-BCEB-C94D38DCB136}" type="presParOf" srcId="{C8F6AF25-0F7A-4579-9169-60F52454D062}" destId="{B8A7B807-9B71-4C28-96E1-3CC9972D0D2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FAA4E6-1FAC-4547-B3BB-D86589752184}">
      <dsp:nvSpPr>
        <dsp:cNvPr id="0" name=""/>
        <dsp:cNvSpPr/>
      </dsp:nvSpPr>
      <dsp:spPr>
        <a:xfrm>
          <a:off x="0" y="0"/>
          <a:ext cx="5122926"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C86F7F-1F47-483B-B103-78A6FC464453}">
      <dsp:nvSpPr>
        <dsp:cNvPr id="0" name=""/>
        <dsp:cNvSpPr/>
      </dsp:nvSpPr>
      <dsp:spPr>
        <a:xfrm>
          <a:off x="0" y="0"/>
          <a:ext cx="5122926" cy="2720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US" sz="3700" kern="1200"/>
            <a:t>Hak ve fiil ehliyeti, nişanlanma, evlenme, boşanma, nafaka, velayet,</a:t>
          </a:r>
        </a:p>
      </dsp:txBody>
      <dsp:txXfrm>
        <a:off x="0" y="0"/>
        <a:ext cx="5122926" cy="2720340"/>
      </dsp:txXfrm>
    </dsp:sp>
    <dsp:sp modelId="{41A09101-499A-4526-AD19-5D2909E26DA7}">
      <dsp:nvSpPr>
        <dsp:cNvPr id="0" name=""/>
        <dsp:cNvSpPr/>
      </dsp:nvSpPr>
      <dsp:spPr>
        <a:xfrm>
          <a:off x="0" y="2720340"/>
          <a:ext cx="5122926"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73A402-2657-400E-97AE-2EA93B04FFA5}">
      <dsp:nvSpPr>
        <dsp:cNvPr id="0" name=""/>
        <dsp:cNvSpPr/>
      </dsp:nvSpPr>
      <dsp:spPr>
        <a:xfrm>
          <a:off x="0" y="2720340"/>
          <a:ext cx="5122926" cy="2720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tr-TR" sz="3700" kern="1200"/>
            <a:t>M</a:t>
          </a:r>
          <a:r>
            <a:rPr lang="en-US" sz="3700" kern="1200"/>
            <a:t>enkul miras, gayrimenkul miras, özel borç akitleri, haksız fiiller, sebepsiz zenginleşme.</a:t>
          </a:r>
        </a:p>
      </dsp:txBody>
      <dsp:txXfrm>
        <a:off x="0" y="2720340"/>
        <a:ext cx="5122926" cy="272034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1785E8-345A-4261-80A5-8BA1537E8A85}" type="datetimeFigureOut">
              <a:rPr lang="tr-TR" smtClean="0"/>
              <a:t>7.10.2025</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787DA6-EC30-466C-84F9-A63CB7F4DDC5}" type="slidenum">
              <a:rPr lang="tr-TR" smtClean="0"/>
              <a:t>‹#›</a:t>
            </a:fld>
            <a:endParaRPr lang="tr-TR"/>
          </a:p>
        </p:txBody>
      </p:sp>
    </p:spTree>
    <p:extLst>
      <p:ext uri="{BB962C8B-B14F-4D97-AF65-F5344CB8AC3E}">
        <p14:creationId xmlns:p14="http://schemas.microsoft.com/office/powerpoint/2010/main" val="302581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İpucu/Not: MÖHUK m.12 (nişanlanmanın hüküm ve sonuçları) / MÖHUK m.34 (haksız fiil).</a:t>
            </a:r>
          </a:p>
          <a:p>
            <a:endParaRPr lang="tr-TR" dirty="0"/>
          </a:p>
          <a:p>
            <a:r>
              <a:rPr lang="tr-TR" dirty="0"/>
              <a:t>Kısa çözüm-iskelet:</a:t>
            </a:r>
          </a:p>
          <a:p>
            <a:r>
              <a:rPr lang="tr-TR" dirty="0"/>
              <a:t>1- Bağlama konusu: nişanın bozulmasının hukuki sonuçları/tazminat.</a:t>
            </a:r>
          </a:p>
          <a:p>
            <a:r>
              <a:rPr lang="tr-TR" dirty="0"/>
              <a:t>2- </a:t>
            </a:r>
            <a:r>
              <a:rPr lang="tr-TR" dirty="0" err="1"/>
              <a:t>Lex</a:t>
            </a:r>
            <a:r>
              <a:rPr lang="tr-TR" dirty="0"/>
              <a:t> </a:t>
            </a:r>
            <a:r>
              <a:rPr lang="tr-TR" dirty="0" err="1"/>
              <a:t>fori</a:t>
            </a:r>
            <a:r>
              <a:rPr lang="tr-TR" dirty="0"/>
              <a:t>: aile hukuku → m.12 → müşterek milli hukuk (Fransız hukuku).</a:t>
            </a:r>
          </a:p>
          <a:p>
            <a:r>
              <a:rPr lang="tr-TR" dirty="0"/>
              <a:t>3- </a:t>
            </a:r>
            <a:r>
              <a:rPr lang="tr-TR" dirty="0" err="1"/>
              <a:t>Lex</a:t>
            </a:r>
            <a:r>
              <a:rPr lang="tr-TR" dirty="0"/>
              <a:t> </a:t>
            </a:r>
            <a:r>
              <a:rPr lang="tr-TR" dirty="0" err="1"/>
              <a:t>causae</a:t>
            </a:r>
            <a:r>
              <a:rPr lang="tr-TR" dirty="0"/>
              <a:t>: FR vasfı ‘haksız fiil’ → m.34 → haksız fiilin işlendiği yer hukuku (Türk hukuku).</a:t>
            </a:r>
          </a:p>
          <a:p>
            <a:r>
              <a:rPr lang="tr-TR" dirty="0"/>
              <a:t>4- Tercih edilen vasıflandırma tekniği sonucu belirler.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9</a:t>
            </a:fld>
            <a:endParaRPr lang="tr-TR"/>
          </a:p>
        </p:txBody>
      </p:sp>
    </p:spTree>
    <p:extLst>
      <p:ext uri="{BB962C8B-B14F-4D97-AF65-F5344CB8AC3E}">
        <p14:creationId xmlns:p14="http://schemas.microsoft.com/office/powerpoint/2010/main" val="32097002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err="1"/>
              <a:t>Cevap</a:t>
            </a:r>
            <a:r>
              <a:rPr dirty="0"/>
              <a:t>: B</a:t>
            </a:r>
          </a:p>
          <a:p>
            <a:r>
              <a:rPr dirty="0" err="1"/>
              <a:t>Gerekçe</a:t>
            </a:r>
            <a:r>
              <a:rPr dirty="0"/>
              <a:t>: </a:t>
            </a:r>
            <a:r>
              <a:rPr dirty="0" err="1"/>
              <a:t>Fransız</a:t>
            </a:r>
            <a:r>
              <a:rPr dirty="0"/>
              <a:t> </a:t>
            </a:r>
            <a:r>
              <a:rPr dirty="0" err="1"/>
              <a:t>hukuku</a:t>
            </a:r>
            <a:r>
              <a:rPr dirty="0"/>
              <a:t> </a:t>
            </a:r>
            <a:r>
              <a:rPr dirty="0" err="1"/>
              <a:t>konuyu</a:t>
            </a:r>
            <a:r>
              <a:rPr dirty="0"/>
              <a:t> </a:t>
            </a:r>
            <a:r>
              <a:rPr dirty="0" err="1"/>
              <a:t>haksız</a:t>
            </a:r>
            <a:r>
              <a:rPr dirty="0"/>
              <a:t> </a:t>
            </a:r>
            <a:r>
              <a:rPr dirty="0" err="1"/>
              <a:t>fiil</a:t>
            </a:r>
            <a:r>
              <a:rPr dirty="0"/>
              <a:t> </a:t>
            </a:r>
            <a:r>
              <a:rPr dirty="0" err="1"/>
              <a:t>saydığından</a:t>
            </a:r>
            <a:r>
              <a:rPr dirty="0"/>
              <a:t> m.34 </a:t>
            </a:r>
            <a:r>
              <a:rPr dirty="0" err="1"/>
              <a:t>gereği</a:t>
            </a:r>
            <a:r>
              <a:rPr dirty="0"/>
              <a:t> </a:t>
            </a:r>
            <a:r>
              <a:rPr dirty="0" err="1"/>
              <a:t>fiilin</a:t>
            </a:r>
            <a:r>
              <a:rPr dirty="0"/>
              <a:t> </a:t>
            </a:r>
            <a:r>
              <a:rPr dirty="0" err="1"/>
              <a:t>işlendiği</a:t>
            </a:r>
            <a:r>
              <a:rPr dirty="0"/>
              <a:t> </a:t>
            </a:r>
            <a:r>
              <a:rPr dirty="0" err="1"/>
              <a:t>yer</a:t>
            </a:r>
            <a:r>
              <a:rPr dirty="0"/>
              <a:t> </a:t>
            </a:r>
            <a:r>
              <a:rPr dirty="0" err="1"/>
              <a:t>hukuku</a:t>
            </a:r>
            <a:r>
              <a:rPr dirty="0"/>
              <a:t> (Türk </a:t>
            </a:r>
            <a:r>
              <a:rPr dirty="0" err="1"/>
              <a:t>hukuku</a:t>
            </a:r>
            <a:r>
              <a:rPr dirty="0"/>
              <a:t>) </a:t>
            </a:r>
            <a:r>
              <a:rPr dirty="0" err="1"/>
              <a:t>uygulanır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Cevap: C</a:t>
            </a:r>
          </a:p>
          <a:p>
            <a:r>
              <a:rPr lang="tr-TR" dirty="0"/>
              <a:t>Gerekçe: Vasıflandırma tekniğine göre farklı sonuç doğar; MÖHUK m.8 zamanaşımını esasa uygulanan hukuka bağlar.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19</a:t>
            </a:fld>
            <a:endParaRPr lang="tr-TR"/>
          </a:p>
        </p:txBody>
      </p:sp>
    </p:spTree>
    <p:extLst>
      <p:ext uri="{BB962C8B-B14F-4D97-AF65-F5344CB8AC3E}">
        <p14:creationId xmlns:p14="http://schemas.microsoft.com/office/powerpoint/2010/main" val="18345799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err="1"/>
              <a:t>Cevap</a:t>
            </a:r>
            <a:r>
              <a:rPr dirty="0"/>
              <a:t>: C</a:t>
            </a:r>
          </a:p>
          <a:p>
            <a:r>
              <a:rPr dirty="0" err="1"/>
              <a:t>Gerekçe</a:t>
            </a:r>
            <a:r>
              <a:rPr dirty="0"/>
              <a:t>: </a:t>
            </a:r>
            <a:r>
              <a:rPr dirty="0" err="1"/>
              <a:t>Vasıflandırma</a:t>
            </a:r>
            <a:r>
              <a:rPr dirty="0"/>
              <a:t> </a:t>
            </a:r>
            <a:r>
              <a:rPr dirty="0" err="1"/>
              <a:t>tekniğine</a:t>
            </a:r>
            <a:r>
              <a:rPr dirty="0"/>
              <a:t> </a:t>
            </a:r>
            <a:r>
              <a:rPr dirty="0" err="1"/>
              <a:t>göre</a:t>
            </a:r>
            <a:r>
              <a:rPr dirty="0"/>
              <a:t> </a:t>
            </a:r>
            <a:r>
              <a:rPr dirty="0" err="1"/>
              <a:t>farklı</a:t>
            </a:r>
            <a:r>
              <a:rPr dirty="0"/>
              <a:t> </a:t>
            </a:r>
            <a:r>
              <a:rPr dirty="0" err="1"/>
              <a:t>sonuç</a:t>
            </a:r>
            <a:r>
              <a:rPr dirty="0"/>
              <a:t> </a:t>
            </a:r>
            <a:r>
              <a:rPr dirty="0" err="1"/>
              <a:t>doğar</a:t>
            </a:r>
            <a:r>
              <a:rPr dirty="0"/>
              <a:t>; MÖHUK m.8 </a:t>
            </a:r>
            <a:r>
              <a:rPr dirty="0" err="1"/>
              <a:t>zamanaşımını</a:t>
            </a:r>
            <a:r>
              <a:rPr dirty="0"/>
              <a:t> </a:t>
            </a:r>
            <a:r>
              <a:rPr dirty="0" err="1"/>
              <a:t>esasa</a:t>
            </a:r>
            <a:r>
              <a:rPr dirty="0"/>
              <a:t> </a:t>
            </a:r>
            <a:r>
              <a:rPr dirty="0" err="1"/>
              <a:t>uygulanan</a:t>
            </a:r>
            <a:r>
              <a:rPr dirty="0"/>
              <a:t> </a:t>
            </a:r>
            <a:r>
              <a:rPr dirty="0" err="1"/>
              <a:t>hukuka</a:t>
            </a:r>
            <a:r>
              <a:rPr dirty="0"/>
              <a:t> </a:t>
            </a:r>
            <a:r>
              <a:rPr dirty="0" err="1"/>
              <a:t>bağlar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23</a:t>
            </a:fld>
            <a:endParaRPr lang="tr-TR"/>
          </a:p>
        </p:txBody>
      </p:sp>
    </p:spTree>
    <p:extLst>
      <p:ext uri="{BB962C8B-B14F-4D97-AF65-F5344CB8AC3E}">
        <p14:creationId xmlns:p14="http://schemas.microsoft.com/office/powerpoint/2010/main" val="602461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24</a:t>
            </a:fld>
            <a:endParaRPr lang="tr-TR"/>
          </a:p>
        </p:txBody>
      </p:sp>
    </p:spTree>
    <p:extLst>
      <p:ext uri="{BB962C8B-B14F-4D97-AF65-F5344CB8AC3E}">
        <p14:creationId xmlns:p14="http://schemas.microsoft.com/office/powerpoint/2010/main" val="7007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İpucu/Not: MÖHUK m.2/3: kişinin hukuku ve aile hukuku alanlarında atıf dikkate alınır.</a:t>
            </a:r>
          </a:p>
          <a:p>
            <a:endParaRPr lang="tr-TR" dirty="0"/>
          </a:p>
          <a:p>
            <a:r>
              <a:rPr lang="tr-TR" dirty="0"/>
              <a:t>Kısa çözüm-iskelet:</a:t>
            </a:r>
          </a:p>
          <a:p>
            <a:r>
              <a:rPr lang="tr-TR" dirty="0"/>
              <a:t>1- İlk yetkili hukuk: İngiliz hukuku (milli hukuk).</a:t>
            </a:r>
          </a:p>
          <a:p>
            <a:r>
              <a:rPr lang="tr-TR" dirty="0"/>
              <a:t>2- İngiliz Kİ kuralları → ikametgâh: Türkiye.</a:t>
            </a:r>
          </a:p>
          <a:p>
            <a:r>
              <a:rPr lang="tr-TR" dirty="0"/>
              <a:t>3- İade atıf kabul → Türk MADDI hukuku (TMK) uygulanır.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27</a:t>
            </a:fld>
            <a:endParaRPr lang="tr-TR"/>
          </a:p>
        </p:txBody>
      </p:sp>
    </p:spTree>
    <p:extLst>
      <p:ext uri="{BB962C8B-B14F-4D97-AF65-F5344CB8AC3E}">
        <p14:creationId xmlns:p14="http://schemas.microsoft.com/office/powerpoint/2010/main" val="34186837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a:t>İpucu/Not: MÖHUK m.2/3: </a:t>
            </a:r>
            <a:r>
              <a:rPr dirty="0" err="1"/>
              <a:t>kişinin</a:t>
            </a:r>
            <a:r>
              <a:rPr dirty="0"/>
              <a:t> </a:t>
            </a:r>
            <a:r>
              <a:rPr dirty="0" err="1"/>
              <a:t>hukuku</a:t>
            </a:r>
            <a:r>
              <a:rPr dirty="0"/>
              <a:t> </a:t>
            </a:r>
            <a:r>
              <a:rPr dirty="0" err="1"/>
              <a:t>ve</a:t>
            </a:r>
            <a:r>
              <a:rPr dirty="0"/>
              <a:t> </a:t>
            </a:r>
            <a:r>
              <a:rPr dirty="0" err="1"/>
              <a:t>aile</a:t>
            </a:r>
            <a:r>
              <a:rPr dirty="0"/>
              <a:t> </a:t>
            </a:r>
            <a:r>
              <a:rPr dirty="0" err="1"/>
              <a:t>hukuku</a:t>
            </a:r>
            <a:r>
              <a:rPr dirty="0"/>
              <a:t> </a:t>
            </a:r>
            <a:r>
              <a:rPr dirty="0" err="1"/>
              <a:t>alanlarında</a:t>
            </a:r>
            <a:r>
              <a:rPr dirty="0"/>
              <a:t> </a:t>
            </a:r>
            <a:r>
              <a:rPr dirty="0" err="1"/>
              <a:t>atıf</a:t>
            </a:r>
            <a:r>
              <a:rPr dirty="0"/>
              <a:t> </a:t>
            </a:r>
            <a:r>
              <a:rPr dirty="0" err="1"/>
              <a:t>dikkate</a:t>
            </a:r>
            <a:r>
              <a:rPr dirty="0"/>
              <a:t> </a:t>
            </a:r>
            <a:r>
              <a:rPr dirty="0" err="1"/>
              <a:t>alınır</a:t>
            </a:r>
            <a:r>
              <a:rPr dirty="0"/>
              <a:t>.</a:t>
            </a:r>
          </a:p>
          <a:p>
            <a:endParaRPr dirty="0"/>
          </a:p>
          <a:p>
            <a:r>
              <a:rPr dirty="0" err="1"/>
              <a:t>Kısa</a:t>
            </a:r>
            <a:r>
              <a:rPr dirty="0"/>
              <a:t> </a:t>
            </a:r>
            <a:r>
              <a:rPr dirty="0" err="1"/>
              <a:t>çözüm-iskelet</a:t>
            </a:r>
            <a:r>
              <a:rPr dirty="0"/>
              <a:t>:</a:t>
            </a:r>
          </a:p>
          <a:p>
            <a:r>
              <a:rPr lang="tr-TR" dirty="0"/>
              <a:t>1</a:t>
            </a:r>
            <a:r>
              <a:rPr dirty="0"/>
              <a:t>- İlk </a:t>
            </a:r>
            <a:r>
              <a:rPr dirty="0" err="1"/>
              <a:t>yetkili</a:t>
            </a:r>
            <a:r>
              <a:rPr dirty="0"/>
              <a:t> </a:t>
            </a:r>
            <a:r>
              <a:rPr dirty="0" err="1"/>
              <a:t>hukuk</a:t>
            </a:r>
            <a:r>
              <a:rPr dirty="0"/>
              <a:t>: </a:t>
            </a:r>
            <a:r>
              <a:rPr dirty="0" err="1"/>
              <a:t>İngiliz</a:t>
            </a:r>
            <a:r>
              <a:rPr dirty="0"/>
              <a:t> </a:t>
            </a:r>
            <a:r>
              <a:rPr dirty="0" err="1"/>
              <a:t>hukuku</a:t>
            </a:r>
            <a:r>
              <a:rPr dirty="0"/>
              <a:t> (milli </a:t>
            </a:r>
            <a:r>
              <a:rPr dirty="0" err="1"/>
              <a:t>hukuk</a:t>
            </a:r>
            <a:r>
              <a:rPr dirty="0"/>
              <a:t>).</a:t>
            </a:r>
          </a:p>
          <a:p>
            <a:r>
              <a:rPr lang="tr-TR" dirty="0"/>
              <a:t>2</a:t>
            </a:r>
            <a:r>
              <a:rPr dirty="0"/>
              <a:t>- </a:t>
            </a:r>
            <a:r>
              <a:rPr dirty="0" err="1"/>
              <a:t>İngiliz</a:t>
            </a:r>
            <a:r>
              <a:rPr dirty="0"/>
              <a:t> Kİ </a:t>
            </a:r>
            <a:r>
              <a:rPr dirty="0" err="1"/>
              <a:t>kuralları</a:t>
            </a:r>
            <a:r>
              <a:rPr dirty="0"/>
              <a:t> → </a:t>
            </a:r>
            <a:r>
              <a:rPr dirty="0" err="1"/>
              <a:t>ikametgâh</a:t>
            </a:r>
            <a:r>
              <a:rPr dirty="0"/>
              <a:t>: Türkiye.</a:t>
            </a:r>
          </a:p>
          <a:p>
            <a:r>
              <a:rPr lang="tr-TR" dirty="0"/>
              <a:t>3</a:t>
            </a:r>
            <a:r>
              <a:rPr dirty="0"/>
              <a:t>- </a:t>
            </a:r>
            <a:r>
              <a:rPr dirty="0" err="1"/>
              <a:t>İade</a:t>
            </a:r>
            <a:r>
              <a:rPr dirty="0"/>
              <a:t> </a:t>
            </a:r>
            <a:r>
              <a:rPr dirty="0" err="1"/>
              <a:t>atıf</a:t>
            </a:r>
            <a:r>
              <a:rPr dirty="0"/>
              <a:t> </a:t>
            </a:r>
            <a:r>
              <a:rPr dirty="0" err="1"/>
              <a:t>kabul</a:t>
            </a:r>
            <a:r>
              <a:rPr dirty="0"/>
              <a:t> → Türk MADDI </a:t>
            </a:r>
            <a:r>
              <a:rPr dirty="0" err="1"/>
              <a:t>hukuku</a:t>
            </a:r>
            <a:r>
              <a:rPr dirty="0"/>
              <a:t> (TMK) </a:t>
            </a:r>
            <a:r>
              <a:rPr dirty="0" err="1"/>
              <a:t>uygulanır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İpucu/Not: Aile hukukunda atıf dikkate alınır. ABD Kİ kuralları ikametgâh hukukunu yetkili kılabilir.</a:t>
            </a:r>
          </a:p>
          <a:p>
            <a:endParaRPr lang="tr-TR" dirty="0"/>
          </a:p>
          <a:p>
            <a:r>
              <a:rPr lang="tr-TR" dirty="0"/>
              <a:t>Kısa çözüm-iskelet:</a:t>
            </a:r>
          </a:p>
          <a:p>
            <a:r>
              <a:rPr lang="tr-TR" dirty="0"/>
              <a:t>1- İlk yetkili hukuk: müşterek milli hukuk (ABD).</a:t>
            </a:r>
          </a:p>
          <a:p>
            <a:r>
              <a:rPr lang="tr-TR" dirty="0"/>
              <a:t>2- ABD Kİ kuralları → ikametgâh (Türkiye).</a:t>
            </a:r>
          </a:p>
          <a:p>
            <a:r>
              <a:rPr lang="tr-TR" dirty="0"/>
              <a:t>3- İade atıf → Türk </a:t>
            </a:r>
            <a:r>
              <a:rPr lang="tr-TR" dirty="0" err="1"/>
              <a:t>MADDi</a:t>
            </a:r>
            <a:r>
              <a:rPr lang="tr-TR" dirty="0"/>
              <a:t> hukuku uygulanır.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29</a:t>
            </a:fld>
            <a:endParaRPr lang="tr-TR"/>
          </a:p>
        </p:txBody>
      </p:sp>
    </p:spTree>
    <p:extLst>
      <p:ext uri="{BB962C8B-B14F-4D97-AF65-F5344CB8AC3E}">
        <p14:creationId xmlns:p14="http://schemas.microsoft.com/office/powerpoint/2010/main" val="18040638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a:t>İpucu/Not: Aile </a:t>
            </a:r>
            <a:r>
              <a:rPr dirty="0" err="1"/>
              <a:t>hukukunda</a:t>
            </a:r>
            <a:r>
              <a:rPr dirty="0"/>
              <a:t> </a:t>
            </a:r>
            <a:r>
              <a:rPr dirty="0" err="1"/>
              <a:t>atıf</a:t>
            </a:r>
            <a:r>
              <a:rPr dirty="0"/>
              <a:t> </a:t>
            </a:r>
            <a:r>
              <a:rPr dirty="0" err="1"/>
              <a:t>dikkate</a:t>
            </a:r>
            <a:r>
              <a:rPr dirty="0"/>
              <a:t> </a:t>
            </a:r>
            <a:r>
              <a:rPr dirty="0" err="1"/>
              <a:t>alınır</a:t>
            </a:r>
            <a:r>
              <a:rPr dirty="0"/>
              <a:t>. ABD Kİ </a:t>
            </a:r>
            <a:r>
              <a:rPr dirty="0" err="1"/>
              <a:t>kuralları</a:t>
            </a:r>
            <a:r>
              <a:rPr dirty="0"/>
              <a:t> </a:t>
            </a:r>
            <a:r>
              <a:rPr dirty="0" err="1"/>
              <a:t>ikametgâh</a:t>
            </a:r>
            <a:r>
              <a:rPr dirty="0"/>
              <a:t> </a:t>
            </a:r>
            <a:r>
              <a:rPr dirty="0" err="1"/>
              <a:t>hukukunu</a:t>
            </a:r>
            <a:r>
              <a:rPr dirty="0"/>
              <a:t> </a:t>
            </a:r>
            <a:r>
              <a:rPr dirty="0" err="1"/>
              <a:t>yetkili</a:t>
            </a:r>
            <a:r>
              <a:rPr dirty="0"/>
              <a:t> </a:t>
            </a:r>
            <a:r>
              <a:rPr dirty="0" err="1"/>
              <a:t>kılabilir</a:t>
            </a:r>
            <a:r>
              <a:rPr dirty="0"/>
              <a:t>.</a:t>
            </a:r>
          </a:p>
          <a:p>
            <a:endParaRPr dirty="0"/>
          </a:p>
          <a:p>
            <a:r>
              <a:rPr dirty="0" err="1"/>
              <a:t>Kısa</a:t>
            </a:r>
            <a:r>
              <a:rPr dirty="0"/>
              <a:t> </a:t>
            </a:r>
            <a:r>
              <a:rPr dirty="0" err="1"/>
              <a:t>çözüm-iskelet</a:t>
            </a:r>
            <a:r>
              <a:rPr dirty="0"/>
              <a:t>:</a:t>
            </a:r>
          </a:p>
          <a:p>
            <a:r>
              <a:rPr lang="tr-TR" dirty="0"/>
              <a:t>1</a:t>
            </a:r>
            <a:r>
              <a:rPr dirty="0"/>
              <a:t>- İlk </a:t>
            </a:r>
            <a:r>
              <a:rPr dirty="0" err="1"/>
              <a:t>yetkili</a:t>
            </a:r>
            <a:r>
              <a:rPr dirty="0"/>
              <a:t> </a:t>
            </a:r>
            <a:r>
              <a:rPr dirty="0" err="1"/>
              <a:t>hukuk</a:t>
            </a:r>
            <a:r>
              <a:rPr dirty="0"/>
              <a:t>: </a:t>
            </a:r>
            <a:r>
              <a:rPr dirty="0" err="1"/>
              <a:t>müşterek</a:t>
            </a:r>
            <a:r>
              <a:rPr dirty="0"/>
              <a:t> milli </a:t>
            </a:r>
            <a:r>
              <a:rPr dirty="0" err="1"/>
              <a:t>hukuk</a:t>
            </a:r>
            <a:r>
              <a:rPr dirty="0"/>
              <a:t> (ABD).</a:t>
            </a:r>
          </a:p>
          <a:p>
            <a:r>
              <a:rPr lang="tr-TR" dirty="0"/>
              <a:t>2</a:t>
            </a:r>
            <a:r>
              <a:rPr dirty="0"/>
              <a:t>- ABD Kİ </a:t>
            </a:r>
            <a:r>
              <a:rPr dirty="0" err="1"/>
              <a:t>kuralları</a:t>
            </a:r>
            <a:r>
              <a:rPr dirty="0"/>
              <a:t> → </a:t>
            </a:r>
            <a:r>
              <a:rPr dirty="0" err="1"/>
              <a:t>ikametgâh</a:t>
            </a:r>
            <a:r>
              <a:rPr dirty="0"/>
              <a:t> (Türkiye).</a:t>
            </a:r>
          </a:p>
          <a:p>
            <a:r>
              <a:rPr lang="tr-TR" dirty="0"/>
              <a:t>3</a:t>
            </a:r>
            <a:r>
              <a:rPr dirty="0"/>
              <a:t>- </a:t>
            </a:r>
            <a:r>
              <a:rPr dirty="0" err="1"/>
              <a:t>İade</a:t>
            </a:r>
            <a:r>
              <a:rPr dirty="0"/>
              <a:t> </a:t>
            </a:r>
            <a:r>
              <a:rPr dirty="0" err="1"/>
              <a:t>atıf</a:t>
            </a:r>
            <a:r>
              <a:rPr dirty="0"/>
              <a:t> → Türk MADDI </a:t>
            </a:r>
            <a:r>
              <a:rPr dirty="0" err="1"/>
              <a:t>hukuku</a:t>
            </a:r>
            <a:r>
              <a:rPr dirty="0"/>
              <a:t> </a:t>
            </a:r>
            <a:r>
              <a:rPr dirty="0" err="1"/>
              <a:t>uygulanır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İpucu/Not: MÖHUK m.2/3 devam eden atfı da kapsar.</a:t>
            </a:r>
          </a:p>
          <a:p>
            <a:endParaRPr lang="tr-TR" dirty="0"/>
          </a:p>
          <a:p>
            <a:r>
              <a:rPr lang="tr-TR" dirty="0"/>
              <a:t>Kısa çözüm-iskelet:</a:t>
            </a:r>
          </a:p>
          <a:p>
            <a:r>
              <a:rPr lang="tr-TR" dirty="0"/>
              <a:t>1- İlk yetkili hukuk: ABD.</a:t>
            </a:r>
          </a:p>
          <a:p>
            <a:r>
              <a:rPr lang="tr-TR" dirty="0"/>
              <a:t>2- ABD Kİ kuralları → ikametgâh (İspanya).</a:t>
            </a:r>
          </a:p>
          <a:p>
            <a:r>
              <a:rPr lang="tr-TR" dirty="0"/>
              <a:t>3- Devam eden atıf → İspanyol MADDI hukuku uygulanır.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31</a:t>
            </a:fld>
            <a:endParaRPr lang="tr-TR"/>
          </a:p>
        </p:txBody>
      </p:sp>
    </p:spTree>
    <p:extLst>
      <p:ext uri="{BB962C8B-B14F-4D97-AF65-F5344CB8AC3E}">
        <p14:creationId xmlns:p14="http://schemas.microsoft.com/office/powerpoint/2010/main" val="2972164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a:t>İpucu/Not: MÖHUK m.12 (</a:t>
            </a:r>
            <a:r>
              <a:rPr dirty="0" err="1"/>
              <a:t>nişanlanmanın</a:t>
            </a:r>
            <a:r>
              <a:rPr dirty="0"/>
              <a:t> </a:t>
            </a:r>
            <a:r>
              <a:rPr dirty="0" err="1"/>
              <a:t>hüküm</a:t>
            </a:r>
            <a:r>
              <a:rPr dirty="0"/>
              <a:t> </a:t>
            </a:r>
            <a:r>
              <a:rPr dirty="0" err="1"/>
              <a:t>ve</a:t>
            </a:r>
            <a:r>
              <a:rPr dirty="0"/>
              <a:t> </a:t>
            </a:r>
            <a:r>
              <a:rPr dirty="0" err="1"/>
              <a:t>sonuçları</a:t>
            </a:r>
            <a:r>
              <a:rPr dirty="0"/>
              <a:t>) / MÖHUK m.34 (</a:t>
            </a:r>
            <a:r>
              <a:rPr dirty="0" err="1"/>
              <a:t>haksız</a:t>
            </a:r>
            <a:r>
              <a:rPr dirty="0"/>
              <a:t> </a:t>
            </a:r>
            <a:r>
              <a:rPr dirty="0" err="1"/>
              <a:t>fiil</a:t>
            </a:r>
            <a:r>
              <a:rPr dirty="0"/>
              <a:t>).</a:t>
            </a:r>
          </a:p>
          <a:p>
            <a:endParaRPr lang="tr-TR" dirty="0"/>
          </a:p>
          <a:p>
            <a:r>
              <a:rPr dirty="0" err="1"/>
              <a:t>Kısa</a:t>
            </a:r>
            <a:r>
              <a:rPr dirty="0"/>
              <a:t> </a:t>
            </a:r>
            <a:r>
              <a:rPr dirty="0" err="1"/>
              <a:t>çözüm-iskelet</a:t>
            </a:r>
            <a:r>
              <a:rPr dirty="0"/>
              <a:t>:</a:t>
            </a:r>
          </a:p>
          <a:p>
            <a:r>
              <a:rPr lang="tr-TR" dirty="0"/>
              <a:t>1</a:t>
            </a:r>
            <a:r>
              <a:rPr dirty="0"/>
              <a:t>- </a:t>
            </a:r>
            <a:r>
              <a:rPr dirty="0" err="1"/>
              <a:t>Bağlama</a:t>
            </a:r>
            <a:r>
              <a:rPr dirty="0"/>
              <a:t> </a:t>
            </a:r>
            <a:r>
              <a:rPr dirty="0" err="1"/>
              <a:t>konusu</a:t>
            </a:r>
            <a:r>
              <a:rPr dirty="0"/>
              <a:t>: </a:t>
            </a:r>
            <a:r>
              <a:rPr dirty="0" err="1"/>
              <a:t>nişanın</a:t>
            </a:r>
            <a:r>
              <a:rPr dirty="0"/>
              <a:t> </a:t>
            </a:r>
            <a:r>
              <a:rPr dirty="0" err="1"/>
              <a:t>bozulmasının</a:t>
            </a:r>
            <a:r>
              <a:rPr dirty="0"/>
              <a:t> </a:t>
            </a:r>
            <a:r>
              <a:rPr dirty="0" err="1"/>
              <a:t>hukuki</a:t>
            </a:r>
            <a:r>
              <a:rPr dirty="0"/>
              <a:t> </a:t>
            </a:r>
            <a:r>
              <a:rPr dirty="0" err="1"/>
              <a:t>sonuçları</a:t>
            </a:r>
            <a:r>
              <a:rPr dirty="0"/>
              <a:t>/</a:t>
            </a:r>
            <a:r>
              <a:rPr dirty="0" err="1"/>
              <a:t>tazminat</a:t>
            </a:r>
            <a:r>
              <a:rPr dirty="0"/>
              <a:t>.</a:t>
            </a:r>
          </a:p>
          <a:p>
            <a:r>
              <a:rPr lang="tr-TR" dirty="0"/>
              <a:t>2</a:t>
            </a:r>
            <a:r>
              <a:rPr dirty="0"/>
              <a:t>- Lex </a:t>
            </a:r>
            <a:r>
              <a:rPr dirty="0" err="1"/>
              <a:t>fori</a:t>
            </a:r>
            <a:r>
              <a:rPr dirty="0"/>
              <a:t>: </a:t>
            </a:r>
            <a:r>
              <a:rPr dirty="0" err="1"/>
              <a:t>aile</a:t>
            </a:r>
            <a:r>
              <a:rPr dirty="0"/>
              <a:t> </a:t>
            </a:r>
            <a:r>
              <a:rPr dirty="0" err="1"/>
              <a:t>hukuku</a:t>
            </a:r>
            <a:r>
              <a:rPr dirty="0"/>
              <a:t> → m.12 → </a:t>
            </a:r>
            <a:r>
              <a:rPr dirty="0" err="1"/>
              <a:t>müşterek</a:t>
            </a:r>
            <a:r>
              <a:rPr dirty="0"/>
              <a:t> milli </a:t>
            </a:r>
            <a:r>
              <a:rPr dirty="0" err="1"/>
              <a:t>hukuk</a:t>
            </a:r>
            <a:r>
              <a:rPr dirty="0"/>
              <a:t> (</a:t>
            </a:r>
            <a:r>
              <a:rPr dirty="0" err="1"/>
              <a:t>Fransız</a:t>
            </a:r>
            <a:r>
              <a:rPr dirty="0"/>
              <a:t> </a:t>
            </a:r>
            <a:r>
              <a:rPr dirty="0" err="1"/>
              <a:t>hukuku</a:t>
            </a:r>
            <a:r>
              <a:rPr dirty="0"/>
              <a:t>).</a:t>
            </a:r>
          </a:p>
          <a:p>
            <a:r>
              <a:rPr lang="tr-TR" dirty="0"/>
              <a:t>3</a:t>
            </a:r>
            <a:r>
              <a:rPr dirty="0"/>
              <a:t>- Lex </a:t>
            </a:r>
            <a:r>
              <a:rPr dirty="0" err="1"/>
              <a:t>causae</a:t>
            </a:r>
            <a:r>
              <a:rPr dirty="0"/>
              <a:t>: FR </a:t>
            </a:r>
            <a:r>
              <a:rPr dirty="0" err="1"/>
              <a:t>vasfı</a:t>
            </a:r>
            <a:r>
              <a:rPr dirty="0"/>
              <a:t> ‘</a:t>
            </a:r>
            <a:r>
              <a:rPr dirty="0" err="1"/>
              <a:t>haksız</a:t>
            </a:r>
            <a:r>
              <a:rPr dirty="0"/>
              <a:t> </a:t>
            </a:r>
            <a:r>
              <a:rPr dirty="0" err="1"/>
              <a:t>fiil</a:t>
            </a:r>
            <a:r>
              <a:rPr dirty="0"/>
              <a:t>’ → m.34 → </a:t>
            </a:r>
            <a:r>
              <a:rPr dirty="0" err="1"/>
              <a:t>haksız</a:t>
            </a:r>
            <a:r>
              <a:rPr dirty="0"/>
              <a:t> </a:t>
            </a:r>
            <a:r>
              <a:rPr dirty="0" err="1"/>
              <a:t>fiilin</a:t>
            </a:r>
            <a:r>
              <a:rPr dirty="0"/>
              <a:t> </a:t>
            </a:r>
            <a:r>
              <a:rPr dirty="0" err="1"/>
              <a:t>işlendiği</a:t>
            </a:r>
            <a:r>
              <a:rPr dirty="0"/>
              <a:t> </a:t>
            </a:r>
            <a:r>
              <a:rPr dirty="0" err="1"/>
              <a:t>yer</a:t>
            </a:r>
            <a:r>
              <a:rPr dirty="0"/>
              <a:t> </a:t>
            </a:r>
            <a:r>
              <a:rPr dirty="0" err="1"/>
              <a:t>hukuku</a:t>
            </a:r>
            <a:r>
              <a:rPr dirty="0"/>
              <a:t> (Türk </a:t>
            </a:r>
            <a:r>
              <a:rPr dirty="0" err="1"/>
              <a:t>hukuku</a:t>
            </a:r>
            <a:r>
              <a:rPr dirty="0"/>
              <a:t>).</a:t>
            </a:r>
          </a:p>
          <a:p>
            <a:r>
              <a:rPr lang="tr-TR" dirty="0"/>
              <a:t>4</a:t>
            </a:r>
            <a:r>
              <a:rPr dirty="0"/>
              <a:t>- </a:t>
            </a:r>
            <a:r>
              <a:rPr dirty="0" err="1"/>
              <a:t>Tercih</a:t>
            </a:r>
            <a:r>
              <a:rPr dirty="0"/>
              <a:t> </a:t>
            </a:r>
            <a:r>
              <a:rPr dirty="0" err="1"/>
              <a:t>edilen</a:t>
            </a:r>
            <a:r>
              <a:rPr dirty="0"/>
              <a:t> </a:t>
            </a:r>
            <a:r>
              <a:rPr dirty="0" err="1"/>
              <a:t>vasıflandırma</a:t>
            </a:r>
            <a:r>
              <a:rPr dirty="0"/>
              <a:t> </a:t>
            </a:r>
            <a:r>
              <a:rPr dirty="0" err="1"/>
              <a:t>tekniği</a:t>
            </a:r>
            <a:r>
              <a:rPr dirty="0"/>
              <a:t> </a:t>
            </a:r>
            <a:r>
              <a:rPr dirty="0" err="1"/>
              <a:t>sonucu</a:t>
            </a:r>
            <a:r>
              <a:rPr dirty="0"/>
              <a:t> </a:t>
            </a:r>
            <a:r>
              <a:rPr dirty="0" err="1"/>
              <a:t>belirler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a:t>İpucu/Not: MÖHUK m.2/3 </a:t>
            </a:r>
            <a:r>
              <a:rPr dirty="0" err="1"/>
              <a:t>devam</a:t>
            </a:r>
            <a:r>
              <a:rPr dirty="0"/>
              <a:t> </a:t>
            </a:r>
            <a:r>
              <a:rPr dirty="0" err="1"/>
              <a:t>eden</a:t>
            </a:r>
            <a:r>
              <a:rPr dirty="0"/>
              <a:t> </a:t>
            </a:r>
            <a:r>
              <a:rPr dirty="0" err="1"/>
              <a:t>atfı</a:t>
            </a:r>
            <a:r>
              <a:rPr dirty="0"/>
              <a:t> da </a:t>
            </a:r>
            <a:r>
              <a:rPr dirty="0" err="1"/>
              <a:t>kapsar</a:t>
            </a:r>
            <a:r>
              <a:rPr dirty="0"/>
              <a:t>.</a:t>
            </a:r>
          </a:p>
          <a:p>
            <a:endParaRPr dirty="0"/>
          </a:p>
          <a:p>
            <a:r>
              <a:rPr dirty="0" err="1"/>
              <a:t>Kısa</a:t>
            </a:r>
            <a:r>
              <a:rPr dirty="0"/>
              <a:t> </a:t>
            </a:r>
            <a:r>
              <a:rPr dirty="0" err="1"/>
              <a:t>çözüm-iskelet</a:t>
            </a:r>
            <a:r>
              <a:rPr dirty="0"/>
              <a:t>:</a:t>
            </a:r>
          </a:p>
          <a:p>
            <a:r>
              <a:rPr lang="tr-TR" dirty="0"/>
              <a:t>1</a:t>
            </a:r>
            <a:r>
              <a:rPr dirty="0"/>
              <a:t>- İlk </a:t>
            </a:r>
            <a:r>
              <a:rPr dirty="0" err="1"/>
              <a:t>yetkili</a:t>
            </a:r>
            <a:r>
              <a:rPr dirty="0"/>
              <a:t> </a:t>
            </a:r>
            <a:r>
              <a:rPr dirty="0" err="1"/>
              <a:t>hukuk</a:t>
            </a:r>
            <a:r>
              <a:rPr dirty="0"/>
              <a:t>: ABD.</a:t>
            </a:r>
          </a:p>
          <a:p>
            <a:r>
              <a:rPr lang="tr-TR" dirty="0"/>
              <a:t>2</a:t>
            </a:r>
            <a:r>
              <a:rPr dirty="0"/>
              <a:t>- ABD Kİ </a:t>
            </a:r>
            <a:r>
              <a:rPr dirty="0" err="1"/>
              <a:t>kuralları</a:t>
            </a:r>
            <a:r>
              <a:rPr dirty="0"/>
              <a:t> → </a:t>
            </a:r>
            <a:r>
              <a:rPr dirty="0" err="1"/>
              <a:t>ikametgâh</a:t>
            </a:r>
            <a:r>
              <a:rPr dirty="0"/>
              <a:t> (</a:t>
            </a:r>
            <a:r>
              <a:rPr dirty="0" err="1"/>
              <a:t>İspanya</a:t>
            </a:r>
            <a:r>
              <a:rPr dirty="0"/>
              <a:t>).</a:t>
            </a:r>
          </a:p>
          <a:p>
            <a:r>
              <a:rPr lang="tr-TR" dirty="0"/>
              <a:t>3</a:t>
            </a:r>
            <a:r>
              <a:rPr dirty="0"/>
              <a:t>- Devam </a:t>
            </a:r>
            <a:r>
              <a:rPr dirty="0" err="1"/>
              <a:t>eden</a:t>
            </a:r>
            <a:r>
              <a:rPr dirty="0"/>
              <a:t> </a:t>
            </a:r>
            <a:r>
              <a:rPr dirty="0" err="1"/>
              <a:t>atıf</a:t>
            </a:r>
            <a:r>
              <a:rPr dirty="0"/>
              <a:t> → </a:t>
            </a:r>
            <a:r>
              <a:rPr dirty="0" err="1"/>
              <a:t>İspanyol</a:t>
            </a:r>
            <a:r>
              <a:rPr dirty="0"/>
              <a:t> MADDI </a:t>
            </a:r>
            <a:r>
              <a:rPr dirty="0" err="1"/>
              <a:t>hukuku</a:t>
            </a:r>
            <a:r>
              <a:rPr dirty="0"/>
              <a:t> </a:t>
            </a:r>
            <a:r>
              <a:rPr dirty="0" err="1"/>
              <a:t>uygulanır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İpucu/Not: TTK m.766 (bono/çek için m.778, m.818): atıf açıkça kabul; gönderilen hukukun MADDI hükümleri uygulanır.</a:t>
            </a:r>
          </a:p>
          <a:p>
            <a:endParaRPr lang="tr-TR" dirty="0"/>
          </a:p>
          <a:p>
            <a:r>
              <a:rPr lang="tr-TR" dirty="0"/>
              <a:t>Kısa çözüm-iskelet:</a:t>
            </a:r>
          </a:p>
          <a:p>
            <a:r>
              <a:rPr lang="tr-TR" dirty="0"/>
              <a:t>- İlk yetkili hukuk: Alman hukuku (milli hukuk).</a:t>
            </a:r>
          </a:p>
          <a:p>
            <a:r>
              <a:rPr lang="tr-TR" dirty="0"/>
              <a:t>- Alman Kİ kuralları → İsviçre ise: İsviçre MADDI hukuku uygulanır.</a:t>
            </a:r>
          </a:p>
          <a:p>
            <a:r>
              <a:rPr lang="tr-TR" dirty="0"/>
              <a:t>- Atıf kabul; gönderilen hukukun MADDI hükümleri geçerlidir.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33</a:t>
            </a:fld>
            <a:endParaRPr lang="tr-TR"/>
          </a:p>
        </p:txBody>
      </p:sp>
    </p:spTree>
    <p:extLst>
      <p:ext uri="{BB962C8B-B14F-4D97-AF65-F5344CB8AC3E}">
        <p14:creationId xmlns:p14="http://schemas.microsoft.com/office/powerpoint/2010/main" val="42163041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a:t>İpucu/Not: TTK m.766 (bono/</a:t>
            </a:r>
            <a:r>
              <a:rPr dirty="0" err="1"/>
              <a:t>çek</a:t>
            </a:r>
            <a:r>
              <a:rPr dirty="0"/>
              <a:t> </a:t>
            </a:r>
            <a:r>
              <a:rPr dirty="0" err="1"/>
              <a:t>için</a:t>
            </a:r>
            <a:r>
              <a:rPr dirty="0"/>
              <a:t> m.778, m.818): </a:t>
            </a:r>
            <a:r>
              <a:rPr dirty="0" err="1"/>
              <a:t>atıf</a:t>
            </a:r>
            <a:r>
              <a:rPr dirty="0"/>
              <a:t> </a:t>
            </a:r>
            <a:r>
              <a:rPr dirty="0" err="1"/>
              <a:t>açıkça</a:t>
            </a:r>
            <a:r>
              <a:rPr dirty="0"/>
              <a:t> </a:t>
            </a:r>
            <a:r>
              <a:rPr dirty="0" err="1"/>
              <a:t>kabul</a:t>
            </a:r>
            <a:r>
              <a:rPr dirty="0"/>
              <a:t>; </a:t>
            </a:r>
            <a:r>
              <a:rPr dirty="0" err="1"/>
              <a:t>gönderilen</a:t>
            </a:r>
            <a:r>
              <a:rPr dirty="0"/>
              <a:t> </a:t>
            </a:r>
            <a:r>
              <a:rPr dirty="0" err="1"/>
              <a:t>hukukun</a:t>
            </a:r>
            <a:r>
              <a:rPr dirty="0"/>
              <a:t> MADDI </a:t>
            </a:r>
            <a:r>
              <a:rPr dirty="0" err="1"/>
              <a:t>hükümleri</a:t>
            </a:r>
            <a:r>
              <a:rPr dirty="0"/>
              <a:t> </a:t>
            </a:r>
            <a:r>
              <a:rPr dirty="0" err="1"/>
              <a:t>uygulanır</a:t>
            </a:r>
            <a:r>
              <a:rPr dirty="0"/>
              <a:t>.</a:t>
            </a:r>
          </a:p>
          <a:p>
            <a:endParaRPr dirty="0"/>
          </a:p>
          <a:p>
            <a:r>
              <a:rPr dirty="0" err="1"/>
              <a:t>Kısa</a:t>
            </a:r>
            <a:r>
              <a:rPr dirty="0"/>
              <a:t> </a:t>
            </a:r>
            <a:r>
              <a:rPr dirty="0" err="1"/>
              <a:t>çözüm-iskelet</a:t>
            </a:r>
            <a:r>
              <a:rPr dirty="0"/>
              <a:t>:</a:t>
            </a:r>
          </a:p>
          <a:p>
            <a:r>
              <a:rPr lang="tr-TR" dirty="0"/>
              <a:t>1</a:t>
            </a:r>
            <a:r>
              <a:rPr dirty="0"/>
              <a:t>- İlk </a:t>
            </a:r>
            <a:r>
              <a:rPr dirty="0" err="1"/>
              <a:t>yetkili</a:t>
            </a:r>
            <a:r>
              <a:rPr dirty="0"/>
              <a:t> </a:t>
            </a:r>
            <a:r>
              <a:rPr dirty="0" err="1"/>
              <a:t>hukuk</a:t>
            </a:r>
            <a:r>
              <a:rPr dirty="0"/>
              <a:t>: Alman </a:t>
            </a:r>
            <a:r>
              <a:rPr dirty="0" err="1"/>
              <a:t>hukuku</a:t>
            </a:r>
            <a:r>
              <a:rPr dirty="0"/>
              <a:t> (milli </a:t>
            </a:r>
            <a:r>
              <a:rPr dirty="0" err="1"/>
              <a:t>hukuk</a:t>
            </a:r>
            <a:r>
              <a:rPr dirty="0"/>
              <a:t>).</a:t>
            </a:r>
          </a:p>
          <a:p>
            <a:r>
              <a:rPr lang="tr-TR" dirty="0"/>
              <a:t>2</a:t>
            </a:r>
            <a:r>
              <a:rPr dirty="0"/>
              <a:t>- Alman Kİ </a:t>
            </a:r>
            <a:r>
              <a:rPr dirty="0" err="1"/>
              <a:t>kuralları</a:t>
            </a:r>
            <a:r>
              <a:rPr dirty="0"/>
              <a:t> → </a:t>
            </a:r>
            <a:r>
              <a:rPr dirty="0" err="1"/>
              <a:t>İsviçre</a:t>
            </a:r>
            <a:r>
              <a:rPr dirty="0"/>
              <a:t> </a:t>
            </a:r>
            <a:r>
              <a:rPr dirty="0" err="1"/>
              <a:t>ise</a:t>
            </a:r>
            <a:r>
              <a:rPr dirty="0"/>
              <a:t>: </a:t>
            </a:r>
            <a:r>
              <a:rPr dirty="0" err="1"/>
              <a:t>İsviçre</a:t>
            </a:r>
            <a:r>
              <a:rPr dirty="0"/>
              <a:t> MADD</a:t>
            </a:r>
            <a:r>
              <a:rPr lang="tr-TR" dirty="0"/>
              <a:t>İ</a:t>
            </a:r>
            <a:r>
              <a:rPr dirty="0"/>
              <a:t> </a:t>
            </a:r>
            <a:r>
              <a:rPr dirty="0" err="1"/>
              <a:t>hukuku</a:t>
            </a:r>
            <a:r>
              <a:rPr dirty="0"/>
              <a:t> </a:t>
            </a:r>
            <a:r>
              <a:rPr dirty="0" err="1"/>
              <a:t>uygulanır</a:t>
            </a:r>
            <a:r>
              <a:rPr dirty="0"/>
              <a:t>.</a:t>
            </a:r>
          </a:p>
          <a:p>
            <a:r>
              <a:rPr lang="tr-TR" dirty="0"/>
              <a:t>3</a:t>
            </a:r>
            <a:r>
              <a:rPr dirty="0"/>
              <a:t>- </a:t>
            </a:r>
            <a:r>
              <a:rPr dirty="0" err="1"/>
              <a:t>Atıf</a:t>
            </a:r>
            <a:r>
              <a:rPr dirty="0"/>
              <a:t> </a:t>
            </a:r>
            <a:r>
              <a:rPr dirty="0" err="1"/>
              <a:t>kabul</a:t>
            </a:r>
            <a:r>
              <a:rPr dirty="0"/>
              <a:t>; </a:t>
            </a:r>
            <a:r>
              <a:rPr dirty="0" err="1"/>
              <a:t>gönderilen</a:t>
            </a:r>
            <a:r>
              <a:rPr dirty="0"/>
              <a:t> </a:t>
            </a:r>
            <a:r>
              <a:rPr dirty="0" err="1"/>
              <a:t>hukukun</a:t>
            </a:r>
            <a:r>
              <a:rPr dirty="0"/>
              <a:t> MADD</a:t>
            </a:r>
            <a:r>
              <a:rPr lang="tr-TR" dirty="0"/>
              <a:t>İ</a:t>
            </a:r>
            <a:r>
              <a:rPr dirty="0"/>
              <a:t> </a:t>
            </a:r>
            <a:r>
              <a:rPr dirty="0" err="1"/>
              <a:t>hükümleri</a:t>
            </a:r>
            <a:r>
              <a:rPr dirty="0"/>
              <a:t> </a:t>
            </a:r>
            <a:r>
              <a:rPr dirty="0" err="1"/>
              <a:t>geçerlidir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İpucu/Not: MÖHUK m.2/4: aksi açıkça kararlaştırılmadıkça seçilen hukukun MADDİ hükümleri uygulanır.</a:t>
            </a:r>
          </a:p>
          <a:p>
            <a:endParaRPr lang="tr-TR" dirty="0"/>
          </a:p>
          <a:p>
            <a:r>
              <a:rPr lang="tr-TR" dirty="0"/>
              <a:t>Kısa çözüm-iskelet:</a:t>
            </a:r>
          </a:p>
          <a:p>
            <a:r>
              <a:rPr lang="tr-TR" dirty="0"/>
              <a:t>1- Hukuk seçimi → kural olarak MADDİ hukuk seçimi.</a:t>
            </a:r>
          </a:p>
          <a:p>
            <a:r>
              <a:rPr lang="tr-TR" dirty="0"/>
              <a:t>2- Atıf zımnen reddedilir; Kaliforniya’nın MADDI hükümleri uygulanır.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35</a:t>
            </a:fld>
            <a:endParaRPr lang="tr-TR"/>
          </a:p>
        </p:txBody>
      </p:sp>
    </p:spTree>
    <p:extLst>
      <p:ext uri="{BB962C8B-B14F-4D97-AF65-F5344CB8AC3E}">
        <p14:creationId xmlns:p14="http://schemas.microsoft.com/office/powerpoint/2010/main" val="6926245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a:t>İpucu/Not: MÖHUK m.2/4: </a:t>
            </a:r>
            <a:r>
              <a:rPr dirty="0" err="1"/>
              <a:t>aksi</a:t>
            </a:r>
            <a:r>
              <a:rPr dirty="0"/>
              <a:t> </a:t>
            </a:r>
            <a:r>
              <a:rPr dirty="0" err="1"/>
              <a:t>açıkça</a:t>
            </a:r>
            <a:r>
              <a:rPr dirty="0"/>
              <a:t> </a:t>
            </a:r>
            <a:r>
              <a:rPr dirty="0" err="1"/>
              <a:t>kararlaştırılmadıkça</a:t>
            </a:r>
            <a:r>
              <a:rPr dirty="0"/>
              <a:t> </a:t>
            </a:r>
            <a:r>
              <a:rPr dirty="0" err="1"/>
              <a:t>seçilen</a:t>
            </a:r>
            <a:r>
              <a:rPr dirty="0"/>
              <a:t> </a:t>
            </a:r>
            <a:r>
              <a:rPr dirty="0" err="1"/>
              <a:t>hukukun</a:t>
            </a:r>
            <a:r>
              <a:rPr dirty="0"/>
              <a:t> MADD</a:t>
            </a:r>
            <a:r>
              <a:rPr lang="tr-TR" dirty="0"/>
              <a:t>İ</a:t>
            </a:r>
            <a:r>
              <a:rPr dirty="0"/>
              <a:t> </a:t>
            </a:r>
            <a:r>
              <a:rPr dirty="0" err="1"/>
              <a:t>hükümleri</a:t>
            </a:r>
            <a:r>
              <a:rPr dirty="0"/>
              <a:t> </a:t>
            </a:r>
            <a:r>
              <a:rPr dirty="0" err="1"/>
              <a:t>uygulanır</a:t>
            </a:r>
            <a:r>
              <a:rPr dirty="0"/>
              <a:t>.</a:t>
            </a:r>
          </a:p>
          <a:p>
            <a:endParaRPr dirty="0"/>
          </a:p>
          <a:p>
            <a:r>
              <a:rPr dirty="0" err="1"/>
              <a:t>Kısa</a:t>
            </a:r>
            <a:r>
              <a:rPr dirty="0"/>
              <a:t> </a:t>
            </a:r>
            <a:r>
              <a:rPr dirty="0" err="1"/>
              <a:t>çözüm-iskelet</a:t>
            </a:r>
            <a:r>
              <a:rPr dirty="0"/>
              <a:t>:</a:t>
            </a:r>
          </a:p>
          <a:p>
            <a:r>
              <a:rPr lang="tr-TR" dirty="0"/>
              <a:t>1</a:t>
            </a:r>
            <a:r>
              <a:rPr dirty="0"/>
              <a:t>- </a:t>
            </a:r>
            <a:r>
              <a:rPr dirty="0" err="1"/>
              <a:t>Hukuk</a:t>
            </a:r>
            <a:r>
              <a:rPr dirty="0"/>
              <a:t> </a:t>
            </a:r>
            <a:r>
              <a:rPr dirty="0" err="1"/>
              <a:t>seçimi</a:t>
            </a:r>
            <a:r>
              <a:rPr dirty="0"/>
              <a:t> → </a:t>
            </a:r>
            <a:r>
              <a:rPr dirty="0" err="1"/>
              <a:t>kural</a:t>
            </a:r>
            <a:r>
              <a:rPr dirty="0"/>
              <a:t> </a:t>
            </a:r>
            <a:r>
              <a:rPr dirty="0" err="1"/>
              <a:t>olarak</a:t>
            </a:r>
            <a:r>
              <a:rPr dirty="0"/>
              <a:t> MADDI </a:t>
            </a:r>
            <a:r>
              <a:rPr dirty="0" err="1"/>
              <a:t>hukuk</a:t>
            </a:r>
            <a:r>
              <a:rPr dirty="0"/>
              <a:t> </a:t>
            </a:r>
            <a:r>
              <a:rPr dirty="0" err="1"/>
              <a:t>seçimi</a:t>
            </a:r>
            <a:r>
              <a:rPr dirty="0"/>
              <a:t>.</a:t>
            </a:r>
          </a:p>
          <a:p>
            <a:r>
              <a:rPr lang="tr-TR" dirty="0"/>
              <a:t>2</a:t>
            </a:r>
            <a:r>
              <a:rPr dirty="0"/>
              <a:t>- </a:t>
            </a:r>
            <a:r>
              <a:rPr dirty="0" err="1"/>
              <a:t>Atıf</a:t>
            </a:r>
            <a:r>
              <a:rPr dirty="0"/>
              <a:t> </a:t>
            </a:r>
            <a:r>
              <a:rPr dirty="0" err="1"/>
              <a:t>zımnen</a:t>
            </a:r>
            <a:r>
              <a:rPr dirty="0"/>
              <a:t> </a:t>
            </a:r>
            <a:r>
              <a:rPr dirty="0" err="1"/>
              <a:t>reddedilir</a:t>
            </a:r>
            <a:r>
              <a:rPr dirty="0"/>
              <a:t>; </a:t>
            </a:r>
            <a:r>
              <a:rPr dirty="0" err="1"/>
              <a:t>Kaliforniya’nın</a:t>
            </a:r>
            <a:r>
              <a:rPr dirty="0"/>
              <a:t> MADDI </a:t>
            </a:r>
            <a:r>
              <a:rPr dirty="0" err="1"/>
              <a:t>hükümleri</a:t>
            </a:r>
            <a:r>
              <a:rPr dirty="0"/>
              <a:t> </a:t>
            </a:r>
            <a:r>
              <a:rPr dirty="0" err="1"/>
              <a:t>uygulanır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İpucu/Not: Basamaklı kuralların amacı maddi çözüme ulaşmaktır.</a:t>
            </a:r>
          </a:p>
          <a:p>
            <a:endParaRPr lang="tr-TR" dirty="0"/>
          </a:p>
          <a:p>
            <a:r>
              <a:rPr lang="tr-TR" dirty="0"/>
              <a:t>Kısa çözüm-iskelet:</a:t>
            </a:r>
          </a:p>
          <a:p>
            <a:r>
              <a:rPr lang="tr-TR" dirty="0"/>
              <a:t>1- Atıf zımnen reddedilir.</a:t>
            </a:r>
          </a:p>
          <a:p>
            <a:r>
              <a:rPr lang="tr-TR" dirty="0"/>
              <a:t>2- Maddi çözüme ulaşınca durulur; Kİ kuralları devreye sokulmaz.</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37</a:t>
            </a:fld>
            <a:endParaRPr lang="tr-TR"/>
          </a:p>
        </p:txBody>
      </p:sp>
    </p:spTree>
    <p:extLst>
      <p:ext uri="{BB962C8B-B14F-4D97-AF65-F5344CB8AC3E}">
        <p14:creationId xmlns:p14="http://schemas.microsoft.com/office/powerpoint/2010/main" val="6791035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a:t>İpucu/Not: </a:t>
            </a:r>
            <a:r>
              <a:rPr dirty="0" err="1"/>
              <a:t>Basamaklı</a:t>
            </a:r>
            <a:r>
              <a:rPr dirty="0"/>
              <a:t> </a:t>
            </a:r>
            <a:r>
              <a:rPr dirty="0" err="1"/>
              <a:t>kuralların</a:t>
            </a:r>
            <a:r>
              <a:rPr dirty="0"/>
              <a:t> </a:t>
            </a:r>
            <a:r>
              <a:rPr dirty="0" err="1"/>
              <a:t>amacı</a:t>
            </a:r>
            <a:r>
              <a:rPr dirty="0"/>
              <a:t> </a:t>
            </a:r>
            <a:r>
              <a:rPr dirty="0" err="1"/>
              <a:t>maddi</a:t>
            </a:r>
            <a:r>
              <a:rPr dirty="0"/>
              <a:t> </a:t>
            </a:r>
            <a:r>
              <a:rPr dirty="0" err="1"/>
              <a:t>çözüme</a:t>
            </a:r>
            <a:r>
              <a:rPr dirty="0"/>
              <a:t> </a:t>
            </a:r>
            <a:r>
              <a:rPr dirty="0" err="1"/>
              <a:t>ulaşmaktır</a:t>
            </a:r>
            <a:r>
              <a:rPr dirty="0"/>
              <a:t>.</a:t>
            </a:r>
          </a:p>
          <a:p>
            <a:endParaRPr dirty="0"/>
          </a:p>
          <a:p>
            <a:r>
              <a:rPr dirty="0" err="1"/>
              <a:t>Kısa</a:t>
            </a:r>
            <a:r>
              <a:rPr dirty="0"/>
              <a:t> </a:t>
            </a:r>
            <a:r>
              <a:rPr dirty="0" err="1"/>
              <a:t>çözüm-iskelet</a:t>
            </a:r>
            <a:r>
              <a:rPr dirty="0"/>
              <a:t>:</a:t>
            </a:r>
          </a:p>
          <a:p>
            <a:r>
              <a:rPr lang="tr-TR" dirty="0"/>
              <a:t>1</a:t>
            </a:r>
            <a:r>
              <a:rPr dirty="0"/>
              <a:t>- </a:t>
            </a:r>
            <a:r>
              <a:rPr dirty="0" err="1"/>
              <a:t>Atıf</a:t>
            </a:r>
            <a:r>
              <a:rPr dirty="0"/>
              <a:t> </a:t>
            </a:r>
            <a:r>
              <a:rPr dirty="0" err="1"/>
              <a:t>zımnen</a:t>
            </a:r>
            <a:r>
              <a:rPr dirty="0"/>
              <a:t> </a:t>
            </a:r>
            <a:r>
              <a:rPr dirty="0" err="1"/>
              <a:t>reddedilir</a:t>
            </a:r>
            <a:r>
              <a:rPr dirty="0"/>
              <a:t>.</a:t>
            </a:r>
          </a:p>
          <a:p>
            <a:r>
              <a:rPr lang="tr-TR" dirty="0"/>
              <a:t>2</a:t>
            </a:r>
            <a:r>
              <a:rPr dirty="0"/>
              <a:t>- Maddi </a:t>
            </a:r>
            <a:r>
              <a:rPr dirty="0" err="1"/>
              <a:t>çözüme</a:t>
            </a:r>
            <a:r>
              <a:rPr dirty="0"/>
              <a:t> </a:t>
            </a:r>
            <a:r>
              <a:rPr dirty="0" err="1"/>
              <a:t>ulaşınca</a:t>
            </a:r>
            <a:r>
              <a:rPr dirty="0"/>
              <a:t> </a:t>
            </a:r>
            <a:r>
              <a:rPr dirty="0" err="1"/>
              <a:t>durulur</a:t>
            </a:r>
            <a:r>
              <a:rPr dirty="0"/>
              <a:t>; Kİ </a:t>
            </a:r>
            <a:r>
              <a:rPr dirty="0" err="1"/>
              <a:t>kuralları</a:t>
            </a:r>
            <a:r>
              <a:rPr dirty="0"/>
              <a:t> </a:t>
            </a:r>
            <a:r>
              <a:rPr dirty="0" err="1"/>
              <a:t>devreye</a:t>
            </a:r>
            <a:r>
              <a:rPr dirty="0"/>
              <a:t> </a:t>
            </a:r>
            <a:r>
              <a:rPr dirty="0" err="1"/>
              <a:t>sokulmaz</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İpucu/Not: Sözleşme ‘iç hukuk/maddi hukuk’ vurgusu ile atfı dışlar (ör. m.4, m.9).</a:t>
            </a:r>
          </a:p>
          <a:p>
            <a:endParaRPr lang="tr-TR" dirty="0"/>
          </a:p>
          <a:p>
            <a:r>
              <a:rPr lang="tr-TR" dirty="0"/>
              <a:t>Kısa çözüm-iskelet:</a:t>
            </a:r>
          </a:p>
          <a:p>
            <a:r>
              <a:rPr lang="tr-TR" dirty="0"/>
              <a:t>1- Uygulanacak hukuk = ilgili devletin MADDI hukuku.</a:t>
            </a:r>
          </a:p>
          <a:p>
            <a:r>
              <a:rPr lang="tr-TR" dirty="0"/>
              <a:t>2- </a:t>
            </a:r>
            <a:r>
              <a:rPr lang="tr-TR" dirty="0" err="1"/>
              <a:t>Renvoi</a:t>
            </a:r>
            <a:r>
              <a:rPr lang="tr-TR" dirty="0"/>
              <a:t> işletilmez.</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39</a:t>
            </a:fld>
            <a:endParaRPr lang="tr-TR"/>
          </a:p>
        </p:txBody>
      </p:sp>
    </p:spTree>
    <p:extLst>
      <p:ext uri="{BB962C8B-B14F-4D97-AF65-F5344CB8AC3E}">
        <p14:creationId xmlns:p14="http://schemas.microsoft.com/office/powerpoint/2010/main" val="15284569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a:t>İpucu/Not: </a:t>
            </a:r>
            <a:r>
              <a:rPr dirty="0" err="1"/>
              <a:t>Sözleşme</a:t>
            </a:r>
            <a:r>
              <a:rPr dirty="0"/>
              <a:t> ‘</a:t>
            </a:r>
            <a:r>
              <a:rPr dirty="0" err="1"/>
              <a:t>iç</a:t>
            </a:r>
            <a:r>
              <a:rPr dirty="0"/>
              <a:t> </a:t>
            </a:r>
            <a:r>
              <a:rPr dirty="0" err="1"/>
              <a:t>hukuk</a:t>
            </a:r>
            <a:r>
              <a:rPr dirty="0"/>
              <a:t>/</a:t>
            </a:r>
            <a:r>
              <a:rPr dirty="0" err="1"/>
              <a:t>maddi</a:t>
            </a:r>
            <a:r>
              <a:rPr dirty="0"/>
              <a:t> </a:t>
            </a:r>
            <a:r>
              <a:rPr dirty="0" err="1"/>
              <a:t>hukuk</a:t>
            </a:r>
            <a:r>
              <a:rPr dirty="0"/>
              <a:t>’ </a:t>
            </a:r>
            <a:r>
              <a:rPr dirty="0" err="1"/>
              <a:t>vurgusu</a:t>
            </a:r>
            <a:r>
              <a:rPr dirty="0"/>
              <a:t> </a:t>
            </a:r>
            <a:r>
              <a:rPr dirty="0" err="1"/>
              <a:t>ile</a:t>
            </a:r>
            <a:r>
              <a:rPr dirty="0"/>
              <a:t> </a:t>
            </a:r>
            <a:r>
              <a:rPr dirty="0" err="1"/>
              <a:t>atfı</a:t>
            </a:r>
            <a:r>
              <a:rPr dirty="0"/>
              <a:t> </a:t>
            </a:r>
            <a:r>
              <a:rPr dirty="0" err="1"/>
              <a:t>dışlar</a:t>
            </a:r>
            <a:r>
              <a:rPr dirty="0"/>
              <a:t> (</a:t>
            </a:r>
            <a:r>
              <a:rPr dirty="0" err="1"/>
              <a:t>ör</a:t>
            </a:r>
            <a:r>
              <a:rPr dirty="0"/>
              <a:t>. m.4, m.9).</a:t>
            </a:r>
          </a:p>
          <a:p>
            <a:endParaRPr dirty="0"/>
          </a:p>
          <a:p>
            <a:r>
              <a:rPr dirty="0" err="1"/>
              <a:t>Kısa</a:t>
            </a:r>
            <a:r>
              <a:rPr dirty="0"/>
              <a:t> </a:t>
            </a:r>
            <a:r>
              <a:rPr dirty="0" err="1"/>
              <a:t>çözüm-iskelet</a:t>
            </a:r>
            <a:r>
              <a:rPr dirty="0"/>
              <a:t>:</a:t>
            </a:r>
          </a:p>
          <a:p>
            <a:r>
              <a:rPr dirty="0"/>
              <a:t>- </a:t>
            </a:r>
            <a:r>
              <a:rPr dirty="0" err="1"/>
              <a:t>Uygulanacak</a:t>
            </a:r>
            <a:r>
              <a:rPr dirty="0"/>
              <a:t> </a:t>
            </a:r>
            <a:r>
              <a:rPr dirty="0" err="1"/>
              <a:t>hukuk</a:t>
            </a:r>
            <a:r>
              <a:rPr dirty="0"/>
              <a:t> = </a:t>
            </a:r>
            <a:r>
              <a:rPr dirty="0" err="1"/>
              <a:t>ilgili</a:t>
            </a:r>
            <a:r>
              <a:rPr dirty="0"/>
              <a:t> </a:t>
            </a:r>
            <a:r>
              <a:rPr dirty="0" err="1"/>
              <a:t>devletin</a:t>
            </a:r>
            <a:r>
              <a:rPr dirty="0"/>
              <a:t> MADDI </a:t>
            </a:r>
            <a:r>
              <a:rPr dirty="0" err="1"/>
              <a:t>hukuku</a:t>
            </a:r>
            <a:r>
              <a:rPr dirty="0"/>
              <a:t>.</a:t>
            </a:r>
          </a:p>
          <a:p>
            <a:r>
              <a:rPr dirty="0"/>
              <a:t>- Renvoi </a:t>
            </a:r>
            <a:r>
              <a:rPr dirty="0" err="1"/>
              <a:t>işletilmez</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İpucu/Not: Menkul tereke: ölenin milli hukuku; taşınmaz: </a:t>
            </a:r>
            <a:r>
              <a:rPr lang="tr-TR" dirty="0" err="1"/>
              <a:t>lex</a:t>
            </a:r>
            <a:r>
              <a:rPr lang="tr-TR" dirty="0"/>
              <a:t> </a:t>
            </a:r>
            <a:r>
              <a:rPr lang="tr-TR" dirty="0" err="1"/>
              <a:t>rei</a:t>
            </a:r>
            <a:r>
              <a:rPr lang="tr-TR" dirty="0"/>
              <a:t> </a:t>
            </a:r>
            <a:r>
              <a:rPr lang="tr-TR" dirty="0" err="1"/>
              <a:t>sitae</a:t>
            </a:r>
            <a:r>
              <a:rPr lang="tr-TR" dirty="0"/>
              <a:t>. Atıf, şahsın/aile hukuku alanı dışındadır.</a:t>
            </a:r>
          </a:p>
          <a:p>
            <a:endParaRPr lang="tr-TR" dirty="0"/>
          </a:p>
          <a:p>
            <a:r>
              <a:rPr lang="tr-TR" dirty="0"/>
              <a:t>Kısa çözüm-iskelet:</a:t>
            </a:r>
          </a:p>
          <a:p>
            <a:r>
              <a:rPr lang="tr-TR" dirty="0"/>
              <a:t>1- Menkul tereke → İngiliz hukuku (MADDI); </a:t>
            </a:r>
            <a:r>
              <a:rPr lang="tr-TR" dirty="0" err="1"/>
              <a:t>renvoi</a:t>
            </a:r>
            <a:r>
              <a:rPr lang="tr-TR" dirty="0"/>
              <a:t> uygulanmaz.</a:t>
            </a:r>
          </a:p>
          <a:p>
            <a:r>
              <a:rPr lang="tr-TR" dirty="0"/>
              <a:t>2- Taşınmaz tereke → Fransız hukuku (MADDI); </a:t>
            </a:r>
            <a:r>
              <a:rPr lang="tr-TR" dirty="0" err="1"/>
              <a:t>renvoi</a:t>
            </a:r>
            <a:r>
              <a:rPr lang="tr-TR" dirty="0"/>
              <a:t> uygulanmaz.</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41</a:t>
            </a:fld>
            <a:endParaRPr lang="tr-TR"/>
          </a:p>
        </p:txBody>
      </p:sp>
    </p:spTree>
    <p:extLst>
      <p:ext uri="{BB962C8B-B14F-4D97-AF65-F5344CB8AC3E}">
        <p14:creationId xmlns:p14="http://schemas.microsoft.com/office/powerpoint/2010/main" val="1241170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İpucu/Not: TR’de geleneksel olarak ‘maddi’, İngiliz hukukunda çoğu bağlamda ‘</a:t>
            </a:r>
            <a:r>
              <a:rPr lang="tr-TR" dirty="0" err="1"/>
              <a:t>usuli</a:t>
            </a:r>
            <a:r>
              <a:rPr lang="tr-TR" dirty="0"/>
              <a:t>’. MÖHUK m.8 zamanaşımını esasa uygulanan hukuka bağlar.</a:t>
            </a:r>
          </a:p>
          <a:p>
            <a:endParaRPr lang="tr-TR" dirty="0"/>
          </a:p>
          <a:p>
            <a:r>
              <a:rPr lang="tr-TR" dirty="0"/>
              <a:t>Kısa çözüm-iskelet:</a:t>
            </a:r>
          </a:p>
          <a:p>
            <a:r>
              <a:rPr lang="tr-TR" dirty="0"/>
              <a:t>1- </a:t>
            </a:r>
            <a:r>
              <a:rPr lang="tr-TR" dirty="0" err="1"/>
              <a:t>Lex</a:t>
            </a:r>
            <a:r>
              <a:rPr lang="tr-TR" dirty="0"/>
              <a:t> </a:t>
            </a:r>
            <a:r>
              <a:rPr lang="tr-TR" dirty="0" err="1"/>
              <a:t>fori</a:t>
            </a:r>
            <a:r>
              <a:rPr lang="tr-TR" dirty="0"/>
              <a:t> (TR maddi): esasa uygulanacak hukuk İngiliz ise zamanaşımı da İngiliz.</a:t>
            </a:r>
          </a:p>
          <a:p>
            <a:r>
              <a:rPr lang="tr-TR" dirty="0"/>
              <a:t>2- </a:t>
            </a:r>
            <a:r>
              <a:rPr lang="tr-TR" dirty="0" err="1"/>
              <a:t>Lex</a:t>
            </a:r>
            <a:r>
              <a:rPr lang="tr-TR" dirty="0"/>
              <a:t> </a:t>
            </a:r>
            <a:r>
              <a:rPr lang="tr-TR" dirty="0" err="1"/>
              <a:t>causae</a:t>
            </a:r>
            <a:r>
              <a:rPr lang="tr-TR" dirty="0"/>
              <a:t> (UK </a:t>
            </a:r>
            <a:r>
              <a:rPr lang="tr-TR" dirty="0" err="1"/>
              <a:t>usuli</a:t>
            </a:r>
            <a:r>
              <a:rPr lang="tr-TR" dirty="0"/>
              <a:t>): usul </a:t>
            </a:r>
            <a:r>
              <a:rPr lang="tr-TR" dirty="0" err="1"/>
              <a:t>lex</a:t>
            </a:r>
            <a:r>
              <a:rPr lang="tr-TR" dirty="0"/>
              <a:t> </a:t>
            </a:r>
            <a:r>
              <a:rPr lang="tr-TR" dirty="0" err="1"/>
              <a:t>fori</a:t>
            </a:r>
            <a:r>
              <a:rPr lang="tr-TR" dirty="0"/>
              <a:t> → Türk zamanaşımı.</a:t>
            </a:r>
          </a:p>
          <a:p>
            <a:r>
              <a:rPr lang="tr-TR" dirty="0"/>
              <a:t>3- MÖHUK m.8: zamanaşımı esasa uygulanan hukuka tabidir (İngiliz hukuku).</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11</a:t>
            </a:fld>
            <a:endParaRPr lang="tr-TR"/>
          </a:p>
        </p:txBody>
      </p:sp>
    </p:spTree>
    <p:extLst>
      <p:ext uri="{BB962C8B-B14F-4D97-AF65-F5344CB8AC3E}">
        <p14:creationId xmlns:p14="http://schemas.microsoft.com/office/powerpoint/2010/main" val="41884625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a:t>İpucu/Not: </a:t>
            </a:r>
            <a:r>
              <a:rPr dirty="0" err="1"/>
              <a:t>Menkul</a:t>
            </a:r>
            <a:r>
              <a:rPr dirty="0"/>
              <a:t> </a:t>
            </a:r>
            <a:r>
              <a:rPr dirty="0" err="1"/>
              <a:t>tereke</a:t>
            </a:r>
            <a:r>
              <a:rPr dirty="0"/>
              <a:t>: </a:t>
            </a:r>
            <a:r>
              <a:rPr dirty="0" err="1"/>
              <a:t>ölenin</a:t>
            </a:r>
            <a:r>
              <a:rPr dirty="0"/>
              <a:t> milli </a:t>
            </a:r>
            <a:r>
              <a:rPr dirty="0" err="1"/>
              <a:t>hukuku</a:t>
            </a:r>
            <a:r>
              <a:rPr dirty="0"/>
              <a:t>; </a:t>
            </a:r>
            <a:r>
              <a:rPr dirty="0" err="1"/>
              <a:t>taşınmaz</a:t>
            </a:r>
            <a:r>
              <a:rPr dirty="0"/>
              <a:t>: lex rei </a:t>
            </a:r>
            <a:r>
              <a:rPr dirty="0" err="1"/>
              <a:t>sitae</a:t>
            </a:r>
            <a:r>
              <a:rPr dirty="0"/>
              <a:t>. </a:t>
            </a:r>
            <a:r>
              <a:rPr dirty="0" err="1"/>
              <a:t>Atıf</a:t>
            </a:r>
            <a:r>
              <a:rPr dirty="0"/>
              <a:t>, </a:t>
            </a:r>
            <a:r>
              <a:rPr dirty="0" err="1"/>
              <a:t>şahsın</a:t>
            </a:r>
            <a:r>
              <a:rPr dirty="0"/>
              <a:t>/</a:t>
            </a:r>
            <a:r>
              <a:rPr dirty="0" err="1"/>
              <a:t>aile</a:t>
            </a:r>
            <a:r>
              <a:rPr dirty="0"/>
              <a:t> </a:t>
            </a:r>
            <a:r>
              <a:rPr dirty="0" err="1"/>
              <a:t>hukuku</a:t>
            </a:r>
            <a:r>
              <a:rPr dirty="0"/>
              <a:t> </a:t>
            </a:r>
            <a:r>
              <a:rPr dirty="0" err="1"/>
              <a:t>alanı</a:t>
            </a:r>
            <a:r>
              <a:rPr dirty="0"/>
              <a:t> </a:t>
            </a:r>
            <a:r>
              <a:rPr dirty="0" err="1"/>
              <a:t>dışındadır</a:t>
            </a:r>
            <a:r>
              <a:rPr dirty="0"/>
              <a:t>.</a:t>
            </a:r>
          </a:p>
          <a:p>
            <a:endParaRPr dirty="0"/>
          </a:p>
          <a:p>
            <a:r>
              <a:rPr dirty="0" err="1"/>
              <a:t>Kısa</a:t>
            </a:r>
            <a:r>
              <a:rPr dirty="0"/>
              <a:t> </a:t>
            </a:r>
            <a:r>
              <a:rPr dirty="0" err="1"/>
              <a:t>çözüm-iskelet</a:t>
            </a:r>
            <a:r>
              <a:rPr dirty="0"/>
              <a:t>:</a:t>
            </a:r>
          </a:p>
          <a:p>
            <a:r>
              <a:rPr lang="tr-TR" dirty="0"/>
              <a:t>1</a:t>
            </a:r>
            <a:r>
              <a:rPr dirty="0"/>
              <a:t>- </a:t>
            </a:r>
            <a:r>
              <a:rPr dirty="0" err="1"/>
              <a:t>Menkul</a:t>
            </a:r>
            <a:r>
              <a:rPr dirty="0"/>
              <a:t> </a:t>
            </a:r>
            <a:r>
              <a:rPr dirty="0" err="1"/>
              <a:t>tereke</a:t>
            </a:r>
            <a:r>
              <a:rPr dirty="0"/>
              <a:t> → </a:t>
            </a:r>
            <a:r>
              <a:rPr dirty="0" err="1"/>
              <a:t>İngiliz</a:t>
            </a:r>
            <a:r>
              <a:rPr dirty="0"/>
              <a:t> </a:t>
            </a:r>
            <a:r>
              <a:rPr dirty="0" err="1"/>
              <a:t>hukuku</a:t>
            </a:r>
            <a:r>
              <a:rPr dirty="0"/>
              <a:t> (MADDI); renvoi </a:t>
            </a:r>
            <a:r>
              <a:rPr dirty="0" err="1"/>
              <a:t>uygulanmaz</a:t>
            </a:r>
            <a:r>
              <a:rPr dirty="0"/>
              <a:t>.</a:t>
            </a:r>
          </a:p>
          <a:p>
            <a:r>
              <a:rPr lang="tr-TR" dirty="0"/>
              <a:t>2</a:t>
            </a:r>
            <a:r>
              <a:rPr dirty="0"/>
              <a:t>- </a:t>
            </a:r>
            <a:r>
              <a:rPr dirty="0" err="1"/>
              <a:t>Taşınmaz</a:t>
            </a:r>
            <a:r>
              <a:rPr dirty="0"/>
              <a:t> </a:t>
            </a:r>
            <a:r>
              <a:rPr dirty="0" err="1"/>
              <a:t>tereke</a:t>
            </a:r>
            <a:r>
              <a:rPr dirty="0"/>
              <a:t> → </a:t>
            </a:r>
            <a:r>
              <a:rPr dirty="0" err="1"/>
              <a:t>Fransız</a:t>
            </a:r>
            <a:r>
              <a:rPr dirty="0"/>
              <a:t> </a:t>
            </a:r>
            <a:r>
              <a:rPr dirty="0" err="1"/>
              <a:t>hukuku</a:t>
            </a:r>
            <a:r>
              <a:rPr dirty="0"/>
              <a:t> (MADDI); renvoi </a:t>
            </a:r>
            <a:r>
              <a:rPr dirty="0" err="1"/>
              <a:t>uygulanmaz</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Cevap: B</a:t>
            </a:r>
          </a:p>
          <a:p>
            <a:r>
              <a:rPr lang="tr-TR" dirty="0"/>
              <a:t>Gerekçe: İade atıf geri dönüş; devam eden atıf üçüncü devlete gönderir. ‘Atıf’ genel çerçevedir.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43</a:t>
            </a:fld>
            <a:endParaRPr lang="tr-TR"/>
          </a:p>
        </p:txBody>
      </p:sp>
    </p:spTree>
    <p:extLst>
      <p:ext uri="{BB962C8B-B14F-4D97-AF65-F5344CB8AC3E}">
        <p14:creationId xmlns:p14="http://schemas.microsoft.com/office/powerpoint/2010/main" val="10856166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err="1"/>
              <a:t>Cevap</a:t>
            </a:r>
            <a:r>
              <a:rPr dirty="0"/>
              <a:t>: B</a:t>
            </a:r>
          </a:p>
          <a:p>
            <a:r>
              <a:rPr dirty="0" err="1"/>
              <a:t>Gerekçe</a:t>
            </a:r>
            <a:r>
              <a:rPr dirty="0"/>
              <a:t>: </a:t>
            </a:r>
            <a:r>
              <a:rPr dirty="0" err="1"/>
              <a:t>İade</a:t>
            </a:r>
            <a:r>
              <a:rPr dirty="0"/>
              <a:t> </a:t>
            </a:r>
            <a:r>
              <a:rPr dirty="0" err="1"/>
              <a:t>atıf</a:t>
            </a:r>
            <a:r>
              <a:rPr dirty="0"/>
              <a:t> </a:t>
            </a:r>
            <a:r>
              <a:rPr dirty="0" err="1"/>
              <a:t>geri</a:t>
            </a:r>
            <a:r>
              <a:rPr dirty="0"/>
              <a:t> </a:t>
            </a:r>
            <a:r>
              <a:rPr dirty="0" err="1"/>
              <a:t>dönüş</a:t>
            </a:r>
            <a:r>
              <a:rPr dirty="0"/>
              <a:t>; </a:t>
            </a:r>
            <a:r>
              <a:rPr dirty="0" err="1"/>
              <a:t>devam</a:t>
            </a:r>
            <a:r>
              <a:rPr dirty="0"/>
              <a:t> </a:t>
            </a:r>
            <a:r>
              <a:rPr dirty="0" err="1"/>
              <a:t>eden</a:t>
            </a:r>
            <a:r>
              <a:rPr dirty="0"/>
              <a:t> </a:t>
            </a:r>
            <a:r>
              <a:rPr dirty="0" err="1"/>
              <a:t>atıf</a:t>
            </a:r>
            <a:r>
              <a:rPr dirty="0"/>
              <a:t> </a:t>
            </a:r>
            <a:r>
              <a:rPr dirty="0" err="1"/>
              <a:t>üçüncü</a:t>
            </a:r>
            <a:r>
              <a:rPr dirty="0"/>
              <a:t> </a:t>
            </a:r>
            <a:r>
              <a:rPr dirty="0" err="1"/>
              <a:t>devlete</a:t>
            </a:r>
            <a:r>
              <a:rPr dirty="0"/>
              <a:t> </a:t>
            </a:r>
            <a:r>
              <a:rPr dirty="0" err="1"/>
              <a:t>gönderir</a:t>
            </a:r>
            <a:r>
              <a:rPr dirty="0"/>
              <a:t>. ‘</a:t>
            </a:r>
            <a:r>
              <a:rPr dirty="0" err="1"/>
              <a:t>Atıf</a:t>
            </a:r>
            <a:r>
              <a:rPr dirty="0"/>
              <a:t>’ </a:t>
            </a:r>
            <a:r>
              <a:rPr dirty="0" err="1"/>
              <a:t>genel</a:t>
            </a:r>
            <a:r>
              <a:rPr dirty="0"/>
              <a:t> </a:t>
            </a:r>
            <a:r>
              <a:rPr dirty="0" err="1"/>
              <a:t>çerçevedir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Cevap: B</a:t>
            </a:r>
          </a:p>
          <a:p>
            <a:r>
              <a:rPr lang="tr-TR" dirty="0"/>
              <a:t>Gerekçe: Kanun metni gereği atıf sadece kişinin hukuku ve aile hukuku alanlarında dikkate alınır.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45</a:t>
            </a:fld>
            <a:endParaRPr lang="tr-TR"/>
          </a:p>
        </p:txBody>
      </p:sp>
    </p:spTree>
    <p:extLst>
      <p:ext uri="{BB962C8B-B14F-4D97-AF65-F5344CB8AC3E}">
        <p14:creationId xmlns:p14="http://schemas.microsoft.com/office/powerpoint/2010/main" val="36779181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err="1"/>
              <a:t>Cevap</a:t>
            </a:r>
            <a:r>
              <a:rPr dirty="0"/>
              <a:t>: B</a:t>
            </a:r>
          </a:p>
          <a:p>
            <a:r>
              <a:rPr dirty="0" err="1"/>
              <a:t>Gerekçe</a:t>
            </a:r>
            <a:r>
              <a:rPr dirty="0"/>
              <a:t>: Kanun </a:t>
            </a:r>
            <a:r>
              <a:rPr dirty="0" err="1"/>
              <a:t>metni</a:t>
            </a:r>
            <a:r>
              <a:rPr dirty="0"/>
              <a:t> </a:t>
            </a:r>
            <a:r>
              <a:rPr dirty="0" err="1"/>
              <a:t>gereği</a:t>
            </a:r>
            <a:r>
              <a:rPr dirty="0"/>
              <a:t> </a:t>
            </a:r>
            <a:r>
              <a:rPr dirty="0" err="1"/>
              <a:t>atıf</a:t>
            </a:r>
            <a:r>
              <a:rPr dirty="0"/>
              <a:t> </a:t>
            </a:r>
            <a:r>
              <a:rPr dirty="0" err="1"/>
              <a:t>sadece</a:t>
            </a:r>
            <a:r>
              <a:rPr dirty="0"/>
              <a:t> </a:t>
            </a:r>
            <a:r>
              <a:rPr dirty="0" err="1"/>
              <a:t>kişinin</a:t>
            </a:r>
            <a:r>
              <a:rPr dirty="0"/>
              <a:t> </a:t>
            </a:r>
            <a:r>
              <a:rPr dirty="0" err="1"/>
              <a:t>hukuku</a:t>
            </a:r>
            <a:r>
              <a:rPr dirty="0"/>
              <a:t> </a:t>
            </a:r>
            <a:r>
              <a:rPr dirty="0" err="1"/>
              <a:t>ve</a:t>
            </a:r>
            <a:r>
              <a:rPr dirty="0"/>
              <a:t> </a:t>
            </a:r>
            <a:r>
              <a:rPr dirty="0" err="1"/>
              <a:t>aile</a:t>
            </a:r>
            <a:r>
              <a:rPr dirty="0"/>
              <a:t> </a:t>
            </a:r>
            <a:r>
              <a:rPr dirty="0" err="1"/>
              <a:t>hukuku</a:t>
            </a:r>
            <a:r>
              <a:rPr dirty="0"/>
              <a:t> </a:t>
            </a:r>
            <a:r>
              <a:rPr dirty="0" err="1"/>
              <a:t>alanlarında</a:t>
            </a:r>
            <a:r>
              <a:rPr dirty="0"/>
              <a:t> </a:t>
            </a:r>
            <a:r>
              <a:rPr dirty="0" err="1"/>
              <a:t>dikkate</a:t>
            </a:r>
            <a:r>
              <a:rPr dirty="0"/>
              <a:t> </a:t>
            </a:r>
            <a:r>
              <a:rPr dirty="0" err="1"/>
              <a:t>alınır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Cevap: C</a:t>
            </a:r>
          </a:p>
          <a:p>
            <a:r>
              <a:rPr lang="tr-TR" dirty="0"/>
              <a:t>Gerekçe: Aile hukukunda atıf dikkate alınır; iade atıf varsa TMK’ya gidilir.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47</a:t>
            </a:fld>
            <a:endParaRPr lang="tr-TR"/>
          </a:p>
        </p:txBody>
      </p:sp>
    </p:spTree>
    <p:extLst>
      <p:ext uri="{BB962C8B-B14F-4D97-AF65-F5344CB8AC3E}">
        <p14:creationId xmlns:p14="http://schemas.microsoft.com/office/powerpoint/2010/main" val="368865110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err="1"/>
              <a:t>Cevap</a:t>
            </a:r>
            <a:r>
              <a:rPr dirty="0"/>
              <a:t>: C</a:t>
            </a:r>
          </a:p>
          <a:p>
            <a:r>
              <a:rPr dirty="0" err="1"/>
              <a:t>Gerekçe</a:t>
            </a:r>
            <a:r>
              <a:rPr dirty="0"/>
              <a:t>: Aile </a:t>
            </a:r>
            <a:r>
              <a:rPr dirty="0" err="1"/>
              <a:t>hukukunda</a:t>
            </a:r>
            <a:r>
              <a:rPr dirty="0"/>
              <a:t> </a:t>
            </a:r>
            <a:r>
              <a:rPr dirty="0" err="1"/>
              <a:t>atıf</a:t>
            </a:r>
            <a:r>
              <a:rPr dirty="0"/>
              <a:t> </a:t>
            </a:r>
            <a:r>
              <a:rPr dirty="0" err="1"/>
              <a:t>dikkate</a:t>
            </a:r>
            <a:r>
              <a:rPr dirty="0"/>
              <a:t> </a:t>
            </a:r>
            <a:r>
              <a:rPr dirty="0" err="1"/>
              <a:t>alınır</a:t>
            </a:r>
            <a:r>
              <a:rPr dirty="0"/>
              <a:t>; </a:t>
            </a:r>
            <a:r>
              <a:rPr dirty="0" err="1"/>
              <a:t>iade</a:t>
            </a:r>
            <a:r>
              <a:rPr dirty="0"/>
              <a:t> </a:t>
            </a:r>
            <a:r>
              <a:rPr dirty="0" err="1"/>
              <a:t>atıf</a:t>
            </a:r>
            <a:r>
              <a:rPr dirty="0"/>
              <a:t> </a:t>
            </a:r>
            <a:r>
              <a:rPr dirty="0" err="1"/>
              <a:t>varsa</a:t>
            </a:r>
            <a:r>
              <a:rPr dirty="0"/>
              <a:t> </a:t>
            </a:r>
            <a:r>
              <a:rPr dirty="0" err="1"/>
              <a:t>TMK’ya</a:t>
            </a:r>
            <a:r>
              <a:rPr dirty="0"/>
              <a:t> </a:t>
            </a:r>
            <a:r>
              <a:rPr dirty="0" err="1"/>
              <a:t>gidilir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Cevap: A</a:t>
            </a:r>
          </a:p>
          <a:p>
            <a:r>
              <a:rPr lang="tr-TR" dirty="0"/>
              <a:t>Gerekçe: TTK maddeleri atfı açıkça kabul eder ve gönderilen hukukun maddi hükümlerinin uygulanacağını düzenler.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49</a:t>
            </a:fld>
            <a:endParaRPr lang="tr-TR"/>
          </a:p>
        </p:txBody>
      </p:sp>
    </p:spTree>
    <p:extLst>
      <p:ext uri="{BB962C8B-B14F-4D97-AF65-F5344CB8AC3E}">
        <p14:creationId xmlns:p14="http://schemas.microsoft.com/office/powerpoint/2010/main" val="202209094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err="1"/>
              <a:t>Cevap</a:t>
            </a:r>
            <a:r>
              <a:rPr dirty="0"/>
              <a:t>: A</a:t>
            </a:r>
          </a:p>
          <a:p>
            <a:r>
              <a:rPr dirty="0" err="1"/>
              <a:t>Gerekçe</a:t>
            </a:r>
            <a:r>
              <a:rPr dirty="0"/>
              <a:t>: TTK </a:t>
            </a:r>
            <a:r>
              <a:rPr dirty="0" err="1"/>
              <a:t>maddeleri</a:t>
            </a:r>
            <a:r>
              <a:rPr dirty="0"/>
              <a:t> </a:t>
            </a:r>
            <a:r>
              <a:rPr dirty="0" err="1"/>
              <a:t>atfı</a:t>
            </a:r>
            <a:r>
              <a:rPr dirty="0"/>
              <a:t> </a:t>
            </a:r>
            <a:r>
              <a:rPr dirty="0" err="1"/>
              <a:t>açıkça</a:t>
            </a:r>
            <a:r>
              <a:rPr dirty="0"/>
              <a:t> </a:t>
            </a:r>
            <a:r>
              <a:rPr dirty="0" err="1"/>
              <a:t>kabul</a:t>
            </a:r>
            <a:r>
              <a:rPr dirty="0"/>
              <a:t> </a:t>
            </a:r>
            <a:r>
              <a:rPr dirty="0" err="1"/>
              <a:t>eder</a:t>
            </a:r>
            <a:r>
              <a:rPr dirty="0"/>
              <a:t> </a:t>
            </a:r>
            <a:r>
              <a:rPr dirty="0" err="1"/>
              <a:t>ve</a:t>
            </a:r>
            <a:r>
              <a:rPr dirty="0"/>
              <a:t> </a:t>
            </a:r>
            <a:r>
              <a:rPr dirty="0" err="1"/>
              <a:t>gönderilen</a:t>
            </a:r>
            <a:r>
              <a:rPr dirty="0"/>
              <a:t> </a:t>
            </a:r>
            <a:r>
              <a:rPr dirty="0" err="1"/>
              <a:t>hukukun</a:t>
            </a:r>
            <a:r>
              <a:rPr dirty="0"/>
              <a:t> </a:t>
            </a:r>
            <a:r>
              <a:rPr dirty="0" err="1"/>
              <a:t>maddi</a:t>
            </a:r>
            <a:r>
              <a:rPr dirty="0"/>
              <a:t> </a:t>
            </a:r>
            <a:r>
              <a:rPr dirty="0" err="1"/>
              <a:t>hükümlerinin</a:t>
            </a:r>
            <a:r>
              <a:rPr dirty="0"/>
              <a:t> </a:t>
            </a:r>
            <a:r>
              <a:rPr dirty="0" err="1"/>
              <a:t>uygulanacağını</a:t>
            </a:r>
            <a:r>
              <a:rPr dirty="0"/>
              <a:t> </a:t>
            </a:r>
            <a:r>
              <a:rPr dirty="0" err="1"/>
              <a:t>düzenler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Cevap: A</a:t>
            </a:r>
          </a:p>
          <a:p>
            <a:r>
              <a:rPr lang="tr-TR" dirty="0"/>
              <a:t>Gerekçe: </a:t>
            </a:r>
            <a:r>
              <a:rPr lang="tr-TR" dirty="0" err="1"/>
              <a:t>Lex</a:t>
            </a:r>
            <a:r>
              <a:rPr lang="tr-TR" dirty="0"/>
              <a:t> </a:t>
            </a:r>
            <a:r>
              <a:rPr lang="tr-TR" dirty="0" err="1"/>
              <a:t>fori</a:t>
            </a:r>
            <a:r>
              <a:rPr lang="tr-TR" dirty="0"/>
              <a:t> yetkili olduğunda </a:t>
            </a:r>
            <a:r>
              <a:rPr lang="tr-TR" dirty="0" err="1"/>
              <a:t>renvoi</a:t>
            </a:r>
            <a:r>
              <a:rPr lang="tr-TR" dirty="0"/>
              <a:t> işletilmez; doğrudan Türk maddi hukuku uygulanır.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51</a:t>
            </a:fld>
            <a:endParaRPr lang="tr-TR"/>
          </a:p>
        </p:txBody>
      </p:sp>
    </p:spTree>
    <p:extLst>
      <p:ext uri="{BB962C8B-B14F-4D97-AF65-F5344CB8AC3E}">
        <p14:creationId xmlns:p14="http://schemas.microsoft.com/office/powerpoint/2010/main" val="892215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a:t>İpucu/Not: </a:t>
            </a:r>
            <a:r>
              <a:rPr dirty="0" err="1"/>
              <a:t>TR’de</a:t>
            </a:r>
            <a:r>
              <a:rPr dirty="0"/>
              <a:t> </a:t>
            </a:r>
            <a:r>
              <a:rPr dirty="0" err="1"/>
              <a:t>geleneksel</a:t>
            </a:r>
            <a:r>
              <a:rPr dirty="0"/>
              <a:t> </a:t>
            </a:r>
            <a:r>
              <a:rPr dirty="0" err="1"/>
              <a:t>olarak</a:t>
            </a:r>
            <a:r>
              <a:rPr dirty="0"/>
              <a:t> ‘</a:t>
            </a:r>
            <a:r>
              <a:rPr dirty="0" err="1"/>
              <a:t>maddi</a:t>
            </a:r>
            <a:r>
              <a:rPr dirty="0"/>
              <a:t>’, </a:t>
            </a:r>
            <a:r>
              <a:rPr dirty="0" err="1"/>
              <a:t>İngiliz</a:t>
            </a:r>
            <a:r>
              <a:rPr dirty="0"/>
              <a:t> </a:t>
            </a:r>
            <a:r>
              <a:rPr dirty="0" err="1"/>
              <a:t>hukukunda</a:t>
            </a:r>
            <a:r>
              <a:rPr dirty="0"/>
              <a:t> </a:t>
            </a:r>
            <a:r>
              <a:rPr dirty="0" err="1"/>
              <a:t>çoğu</a:t>
            </a:r>
            <a:r>
              <a:rPr dirty="0"/>
              <a:t> </a:t>
            </a:r>
            <a:r>
              <a:rPr dirty="0" err="1"/>
              <a:t>bağlamda</a:t>
            </a:r>
            <a:r>
              <a:rPr dirty="0"/>
              <a:t> ‘</a:t>
            </a:r>
            <a:r>
              <a:rPr dirty="0" err="1"/>
              <a:t>usuli</a:t>
            </a:r>
            <a:r>
              <a:rPr dirty="0"/>
              <a:t>’. MÖHUK m.8 </a:t>
            </a:r>
            <a:r>
              <a:rPr dirty="0" err="1"/>
              <a:t>zamanaşımını</a:t>
            </a:r>
            <a:r>
              <a:rPr dirty="0"/>
              <a:t> </a:t>
            </a:r>
            <a:r>
              <a:rPr dirty="0" err="1"/>
              <a:t>esasa</a:t>
            </a:r>
            <a:r>
              <a:rPr dirty="0"/>
              <a:t> </a:t>
            </a:r>
            <a:r>
              <a:rPr dirty="0" err="1"/>
              <a:t>uygulanan</a:t>
            </a:r>
            <a:r>
              <a:rPr dirty="0"/>
              <a:t> </a:t>
            </a:r>
            <a:r>
              <a:rPr dirty="0" err="1"/>
              <a:t>hukuka</a:t>
            </a:r>
            <a:r>
              <a:rPr dirty="0"/>
              <a:t> </a:t>
            </a:r>
            <a:r>
              <a:rPr dirty="0" err="1"/>
              <a:t>bağlar</a:t>
            </a:r>
            <a:r>
              <a:rPr dirty="0"/>
              <a:t>.</a:t>
            </a:r>
          </a:p>
          <a:p>
            <a:endParaRPr dirty="0"/>
          </a:p>
          <a:p>
            <a:r>
              <a:rPr dirty="0" err="1"/>
              <a:t>Kısa</a:t>
            </a:r>
            <a:r>
              <a:rPr dirty="0"/>
              <a:t> </a:t>
            </a:r>
            <a:r>
              <a:rPr dirty="0" err="1"/>
              <a:t>çözüm-iskelet</a:t>
            </a:r>
            <a:r>
              <a:rPr dirty="0"/>
              <a:t>:</a:t>
            </a:r>
          </a:p>
          <a:p>
            <a:r>
              <a:rPr lang="tr-TR" dirty="0"/>
              <a:t>1</a:t>
            </a:r>
            <a:r>
              <a:rPr dirty="0"/>
              <a:t>- Lex </a:t>
            </a:r>
            <a:r>
              <a:rPr dirty="0" err="1"/>
              <a:t>fori</a:t>
            </a:r>
            <a:r>
              <a:rPr dirty="0"/>
              <a:t> (TR </a:t>
            </a:r>
            <a:r>
              <a:rPr dirty="0" err="1"/>
              <a:t>maddi</a:t>
            </a:r>
            <a:r>
              <a:rPr dirty="0"/>
              <a:t>): </a:t>
            </a:r>
            <a:r>
              <a:rPr dirty="0" err="1"/>
              <a:t>esasa</a:t>
            </a:r>
            <a:r>
              <a:rPr dirty="0"/>
              <a:t> </a:t>
            </a:r>
            <a:r>
              <a:rPr dirty="0" err="1"/>
              <a:t>uygulanacak</a:t>
            </a:r>
            <a:r>
              <a:rPr dirty="0"/>
              <a:t> </a:t>
            </a:r>
            <a:r>
              <a:rPr dirty="0" err="1"/>
              <a:t>hukuk</a:t>
            </a:r>
            <a:r>
              <a:rPr dirty="0"/>
              <a:t> </a:t>
            </a:r>
            <a:r>
              <a:rPr dirty="0" err="1"/>
              <a:t>İngiliz</a:t>
            </a:r>
            <a:r>
              <a:rPr dirty="0"/>
              <a:t> </a:t>
            </a:r>
            <a:r>
              <a:rPr dirty="0" err="1"/>
              <a:t>ise</a:t>
            </a:r>
            <a:r>
              <a:rPr dirty="0"/>
              <a:t> </a:t>
            </a:r>
            <a:r>
              <a:rPr dirty="0" err="1"/>
              <a:t>zamanaşımı</a:t>
            </a:r>
            <a:r>
              <a:rPr dirty="0"/>
              <a:t> da </a:t>
            </a:r>
            <a:r>
              <a:rPr dirty="0" err="1"/>
              <a:t>İngiliz</a:t>
            </a:r>
            <a:r>
              <a:rPr dirty="0"/>
              <a:t>.</a:t>
            </a:r>
          </a:p>
          <a:p>
            <a:r>
              <a:rPr lang="tr-TR" dirty="0"/>
              <a:t>2</a:t>
            </a:r>
            <a:r>
              <a:rPr dirty="0"/>
              <a:t>- Lex </a:t>
            </a:r>
            <a:r>
              <a:rPr dirty="0" err="1"/>
              <a:t>causae</a:t>
            </a:r>
            <a:r>
              <a:rPr dirty="0"/>
              <a:t> (UK </a:t>
            </a:r>
            <a:r>
              <a:rPr dirty="0" err="1"/>
              <a:t>usuli</a:t>
            </a:r>
            <a:r>
              <a:rPr dirty="0"/>
              <a:t>): </a:t>
            </a:r>
            <a:r>
              <a:rPr dirty="0" err="1"/>
              <a:t>usul</a:t>
            </a:r>
            <a:r>
              <a:rPr dirty="0"/>
              <a:t> lex </a:t>
            </a:r>
            <a:r>
              <a:rPr dirty="0" err="1"/>
              <a:t>fori</a:t>
            </a:r>
            <a:r>
              <a:rPr dirty="0"/>
              <a:t> → Türk </a:t>
            </a:r>
            <a:r>
              <a:rPr dirty="0" err="1"/>
              <a:t>zamanaşımı</a:t>
            </a:r>
            <a:r>
              <a:rPr dirty="0"/>
              <a:t>.</a:t>
            </a:r>
          </a:p>
          <a:p>
            <a:r>
              <a:rPr lang="tr-TR" dirty="0"/>
              <a:t>3</a:t>
            </a:r>
            <a:r>
              <a:rPr dirty="0"/>
              <a:t>- MÖHUK m.8: </a:t>
            </a:r>
            <a:r>
              <a:rPr dirty="0" err="1"/>
              <a:t>zamanaşımı</a:t>
            </a:r>
            <a:r>
              <a:rPr dirty="0"/>
              <a:t> </a:t>
            </a:r>
            <a:r>
              <a:rPr dirty="0" err="1"/>
              <a:t>esasa</a:t>
            </a:r>
            <a:r>
              <a:rPr dirty="0"/>
              <a:t> </a:t>
            </a:r>
            <a:r>
              <a:rPr dirty="0" err="1"/>
              <a:t>uygulanan</a:t>
            </a:r>
            <a:r>
              <a:rPr dirty="0"/>
              <a:t> </a:t>
            </a:r>
            <a:r>
              <a:rPr dirty="0" err="1"/>
              <a:t>hukuka</a:t>
            </a:r>
            <a:r>
              <a:rPr dirty="0"/>
              <a:t> </a:t>
            </a:r>
            <a:r>
              <a:rPr dirty="0" err="1"/>
              <a:t>tabidir</a:t>
            </a:r>
            <a:r>
              <a:rPr dirty="0"/>
              <a:t> (</a:t>
            </a:r>
            <a:r>
              <a:rPr dirty="0" err="1"/>
              <a:t>İngiliz</a:t>
            </a:r>
            <a:r>
              <a:rPr dirty="0"/>
              <a:t> </a:t>
            </a:r>
            <a:r>
              <a:rPr dirty="0" err="1"/>
              <a:t>hukuku</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err="1"/>
              <a:t>Cevap</a:t>
            </a:r>
            <a:r>
              <a:rPr dirty="0"/>
              <a:t>: A</a:t>
            </a:r>
          </a:p>
          <a:p>
            <a:r>
              <a:rPr dirty="0" err="1"/>
              <a:t>Gerekçe</a:t>
            </a:r>
            <a:r>
              <a:rPr dirty="0"/>
              <a:t>: Lex </a:t>
            </a:r>
            <a:r>
              <a:rPr dirty="0" err="1"/>
              <a:t>fori</a:t>
            </a:r>
            <a:r>
              <a:rPr dirty="0"/>
              <a:t> </a:t>
            </a:r>
            <a:r>
              <a:rPr dirty="0" err="1"/>
              <a:t>yetkili</a:t>
            </a:r>
            <a:r>
              <a:rPr dirty="0"/>
              <a:t> </a:t>
            </a:r>
            <a:r>
              <a:rPr dirty="0" err="1"/>
              <a:t>olduğunda</a:t>
            </a:r>
            <a:r>
              <a:rPr dirty="0"/>
              <a:t> renvoi </a:t>
            </a:r>
            <a:r>
              <a:rPr dirty="0" err="1"/>
              <a:t>işletilmez</a:t>
            </a:r>
            <a:r>
              <a:rPr dirty="0"/>
              <a:t>; </a:t>
            </a:r>
            <a:r>
              <a:rPr dirty="0" err="1"/>
              <a:t>doğrudan</a:t>
            </a:r>
            <a:r>
              <a:rPr dirty="0"/>
              <a:t> Türk </a:t>
            </a:r>
            <a:r>
              <a:rPr dirty="0" err="1"/>
              <a:t>maddi</a:t>
            </a:r>
            <a:r>
              <a:rPr dirty="0"/>
              <a:t> </a:t>
            </a:r>
            <a:r>
              <a:rPr dirty="0" err="1"/>
              <a:t>hukuku</a:t>
            </a:r>
            <a:r>
              <a:rPr dirty="0"/>
              <a:t> </a:t>
            </a:r>
            <a:r>
              <a:rPr dirty="0" err="1"/>
              <a:t>uygulanır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Cevap: D</a:t>
            </a:r>
          </a:p>
          <a:p>
            <a:r>
              <a:rPr lang="tr-TR" dirty="0"/>
              <a:t>Gerekçe: MÖHUK m.2/4’e göre, aksi açıkça kararlaştırılmadıkça seçilen hukukun MADDI hükümleri uygulanır.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53</a:t>
            </a:fld>
            <a:endParaRPr lang="tr-TR"/>
          </a:p>
        </p:txBody>
      </p:sp>
    </p:spTree>
    <p:extLst>
      <p:ext uri="{BB962C8B-B14F-4D97-AF65-F5344CB8AC3E}">
        <p14:creationId xmlns:p14="http://schemas.microsoft.com/office/powerpoint/2010/main" val="405267746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err="1"/>
              <a:t>Cevap</a:t>
            </a:r>
            <a:r>
              <a:rPr dirty="0"/>
              <a:t>: D</a:t>
            </a:r>
          </a:p>
          <a:p>
            <a:r>
              <a:rPr dirty="0" err="1"/>
              <a:t>Gerekçe</a:t>
            </a:r>
            <a:r>
              <a:rPr dirty="0"/>
              <a:t>: MÖHUK m.2/4’e </a:t>
            </a:r>
            <a:r>
              <a:rPr dirty="0" err="1"/>
              <a:t>göre</a:t>
            </a:r>
            <a:r>
              <a:rPr dirty="0"/>
              <a:t>, </a:t>
            </a:r>
            <a:r>
              <a:rPr dirty="0" err="1"/>
              <a:t>aksi</a:t>
            </a:r>
            <a:r>
              <a:rPr dirty="0"/>
              <a:t> </a:t>
            </a:r>
            <a:r>
              <a:rPr dirty="0" err="1"/>
              <a:t>açıkça</a:t>
            </a:r>
            <a:r>
              <a:rPr dirty="0"/>
              <a:t> </a:t>
            </a:r>
            <a:r>
              <a:rPr dirty="0" err="1"/>
              <a:t>kararlaştırılmadıkça</a:t>
            </a:r>
            <a:r>
              <a:rPr dirty="0"/>
              <a:t> </a:t>
            </a:r>
            <a:r>
              <a:rPr dirty="0" err="1"/>
              <a:t>seçilen</a:t>
            </a:r>
            <a:r>
              <a:rPr dirty="0"/>
              <a:t> </a:t>
            </a:r>
            <a:r>
              <a:rPr dirty="0" err="1"/>
              <a:t>hukukun</a:t>
            </a:r>
            <a:r>
              <a:rPr dirty="0"/>
              <a:t> MADDI </a:t>
            </a:r>
            <a:r>
              <a:rPr dirty="0" err="1"/>
              <a:t>hükümleri</a:t>
            </a:r>
            <a:r>
              <a:rPr dirty="0"/>
              <a:t> </a:t>
            </a:r>
            <a:r>
              <a:rPr dirty="0" err="1"/>
              <a:t>uygulanır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t>Bu slayt özet niteliğindedir; derste atıf yapılan maddelerin tam metinleri için mevzuat kitapçığına bakınız.</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Cevap: B</a:t>
            </a:r>
          </a:p>
          <a:p>
            <a:r>
              <a:rPr lang="tr-TR" dirty="0"/>
              <a:t>Gerekçe: Aynı kurumun farklı sistemlerde farklı nitelendirilmesi bağlama kuralını değiştirir; bu tipik vasıflandırma sorunudur.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13</a:t>
            </a:fld>
            <a:endParaRPr lang="tr-TR"/>
          </a:p>
        </p:txBody>
      </p:sp>
    </p:spTree>
    <p:extLst>
      <p:ext uri="{BB962C8B-B14F-4D97-AF65-F5344CB8AC3E}">
        <p14:creationId xmlns:p14="http://schemas.microsoft.com/office/powerpoint/2010/main" val="1628701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err="1"/>
              <a:t>Cevap</a:t>
            </a:r>
            <a:r>
              <a:rPr dirty="0"/>
              <a:t>: B</a:t>
            </a:r>
          </a:p>
          <a:p>
            <a:r>
              <a:rPr dirty="0" err="1"/>
              <a:t>Gerekçe</a:t>
            </a:r>
            <a:r>
              <a:rPr dirty="0"/>
              <a:t>: </a:t>
            </a:r>
            <a:r>
              <a:rPr dirty="0" err="1"/>
              <a:t>Aynı</a:t>
            </a:r>
            <a:r>
              <a:rPr dirty="0"/>
              <a:t> </a:t>
            </a:r>
            <a:r>
              <a:rPr dirty="0" err="1"/>
              <a:t>kurumun</a:t>
            </a:r>
            <a:r>
              <a:rPr dirty="0"/>
              <a:t> </a:t>
            </a:r>
            <a:r>
              <a:rPr dirty="0" err="1"/>
              <a:t>farklı</a:t>
            </a:r>
            <a:r>
              <a:rPr dirty="0"/>
              <a:t> </a:t>
            </a:r>
            <a:r>
              <a:rPr dirty="0" err="1"/>
              <a:t>sistemlerde</a:t>
            </a:r>
            <a:r>
              <a:rPr dirty="0"/>
              <a:t> </a:t>
            </a:r>
            <a:r>
              <a:rPr dirty="0" err="1"/>
              <a:t>farklı</a:t>
            </a:r>
            <a:r>
              <a:rPr dirty="0"/>
              <a:t> </a:t>
            </a:r>
            <a:r>
              <a:rPr dirty="0" err="1"/>
              <a:t>nitelendirilmesi</a:t>
            </a:r>
            <a:r>
              <a:rPr dirty="0"/>
              <a:t> </a:t>
            </a:r>
            <a:r>
              <a:rPr dirty="0" err="1"/>
              <a:t>bağlama</a:t>
            </a:r>
            <a:r>
              <a:rPr dirty="0"/>
              <a:t> </a:t>
            </a:r>
            <a:r>
              <a:rPr dirty="0" err="1"/>
              <a:t>kuralını</a:t>
            </a:r>
            <a:r>
              <a:rPr dirty="0"/>
              <a:t> </a:t>
            </a:r>
            <a:r>
              <a:rPr dirty="0" err="1"/>
              <a:t>değiştirir</a:t>
            </a:r>
            <a:r>
              <a:rPr dirty="0"/>
              <a:t>; </a:t>
            </a:r>
            <a:r>
              <a:rPr dirty="0" err="1"/>
              <a:t>bu</a:t>
            </a:r>
            <a:r>
              <a:rPr dirty="0"/>
              <a:t> </a:t>
            </a:r>
            <a:r>
              <a:rPr dirty="0" err="1"/>
              <a:t>tipik</a:t>
            </a:r>
            <a:r>
              <a:rPr dirty="0"/>
              <a:t> </a:t>
            </a:r>
            <a:r>
              <a:rPr dirty="0" err="1"/>
              <a:t>vasıflandırma</a:t>
            </a:r>
            <a:r>
              <a:rPr dirty="0"/>
              <a:t> </a:t>
            </a:r>
            <a:r>
              <a:rPr dirty="0" err="1"/>
              <a:t>sorunudur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Cevap: B</a:t>
            </a:r>
          </a:p>
          <a:p>
            <a:r>
              <a:rPr lang="tr-TR" dirty="0"/>
              <a:t>Gerekçe: TR’de nişanın sonuçları aile hukukunda düzenlenmiştir; m.12 gereği müşterek milli hukuk (Fransız hukuku) uygulanır.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15</a:t>
            </a:fld>
            <a:endParaRPr lang="tr-TR"/>
          </a:p>
        </p:txBody>
      </p:sp>
    </p:spTree>
    <p:extLst>
      <p:ext uri="{BB962C8B-B14F-4D97-AF65-F5344CB8AC3E}">
        <p14:creationId xmlns:p14="http://schemas.microsoft.com/office/powerpoint/2010/main" val="713803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tr-TR"/>
          </a:p>
        </p:txBody>
      </p:sp>
      <p:sp>
        <p:nvSpPr>
          <p:cNvPr id="3" name="Notes Placeholder 2"/>
          <p:cNvSpPr>
            <a:spLocks noGrp="1"/>
          </p:cNvSpPr>
          <p:nvPr>
            <p:ph type="body" sz="quarter" idx="3"/>
          </p:nvPr>
        </p:nvSpPr>
        <p:spPr/>
        <p:txBody>
          <a:bodyPr/>
          <a:lstStyle/>
          <a:p>
            <a:r>
              <a:rPr dirty="0" err="1"/>
              <a:t>Cevap</a:t>
            </a:r>
            <a:r>
              <a:rPr dirty="0"/>
              <a:t>: B</a:t>
            </a:r>
          </a:p>
          <a:p>
            <a:r>
              <a:rPr dirty="0" err="1"/>
              <a:t>Gerekçe</a:t>
            </a:r>
            <a:r>
              <a:rPr dirty="0"/>
              <a:t>: </a:t>
            </a:r>
            <a:r>
              <a:rPr dirty="0" err="1"/>
              <a:t>TR’de</a:t>
            </a:r>
            <a:r>
              <a:rPr dirty="0"/>
              <a:t> </a:t>
            </a:r>
            <a:r>
              <a:rPr dirty="0" err="1"/>
              <a:t>nişanın</a:t>
            </a:r>
            <a:r>
              <a:rPr dirty="0"/>
              <a:t> </a:t>
            </a:r>
            <a:r>
              <a:rPr dirty="0" err="1"/>
              <a:t>sonuçları</a:t>
            </a:r>
            <a:r>
              <a:rPr dirty="0"/>
              <a:t> </a:t>
            </a:r>
            <a:r>
              <a:rPr dirty="0" err="1"/>
              <a:t>aile</a:t>
            </a:r>
            <a:r>
              <a:rPr dirty="0"/>
              <a:t> </a:t>
            </a:r>
            <a:r>
              <a:rPr dirty="0" err="1"/>
              <a:t>hukukunda</a:t>
            </a:r>
            <a:r>
              <a:rPr dirty="0"/>
              <a:t> </a:t>
            </a:r>
            <a:r>
              <a:rPr dirty="0" err="1"/>
              <a:t>düzenlenmiştir</a:t>
            </a:r>
            <a:r>
              <a:rPr dirty="0"/>
              <a:t>; m.12 </a:t>
            </a:r>
            <a:r>
              <a:rPr dirty="0" err="1"/>
              <a:t>gereği</a:t>
            </a:r>
            <a:r>
              <a:rPr dirty="0"/>
              <a:t> </a:t>
            </a:r>
            <a:r>
              <a:rPr dirty="0" err="1"/>
              <a:t>müşterek</a:t>
            </a:r>
            <a:r>
              <a:rPr dirty="0"/>
              <a:t> milli </a:t>
            </a:r>
            <a:r>
              <a:rPr dirty="0" err="1"/>
              <a:t>hukuk</a:t>
            </a:r>
            <a:r>
              <a:rPr dirty="0"/>
              <a:t> (</a:t>
            </a:r>
            <a:r>
              <a:rPr dirty="0" err="1"/>
              <a:t>Fransız</a:t>
            </a:r>
            <a:r>
              <a:rPr dirty="0"/>
              <a:t> </a:t>
            </a:r>
            <a:r>
              <a:rPr dirty="0" err="1"/>
              <a:t>hukuku</a:t>
            </a:r>
            <a:r>
              <a:rPr dirty="0"/>
              <a:t>) </a:t>
            </a:r>
            <a:r>
              <a:rPr dirty="0" err="1"/>
              <a:t>uygulanır</a:t>
            </a:r>
            <a:r>
              <a:rPr dirty="0"/>
              <a:t>.</a:t>
            </a:r>
          </a:p>
        </p:txBody>
      </p:sp>
      <p:sp>
        <p:nvSpPr>
          <p:cNvPr id="4" name="Slide Number Placeholder 3"/>
          <p:cNvSpPr>
            <a:spLocks noGrp="1"/>
          </p:cNvSpPr>
          <p:nvPr>
            <p:ph type="sldNum" sz="quarter" idx="5"/>
          </p:nvPr>
        </p:nvSpPr>
        <p:spPr/>
        <p:txBody>
          <a:bodyPr/>
          <a:lstStyle/>
          <a:p>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r>
              <a:rPr lang="tr-TR" dirty="0"/>
              <a:t>Cevap: B</a:t>
            </a:r>
          </a:p>
          <a:p>
            <a:r>
              <a:rPr lang="tr-TR" dirty="0"/>
              <a:t>Gerekçe: Fransız hukuku konuyu haksız fiil saydığından m.34 gereği fiilin işlendiği yer hukuku (Türk hukuku) uygulanır.</a:t>
            </a:r>
          </a:p>
          <a:p>
            <a:endParaRPr lang="tr-TR" dirty="0"/>
          </a:p>
        </p:txBody>
      </p:sp>
      <p:sp>
        <p:nvSpPr>
          <p:cNvPr id="4" name="Slayt Numarası Yer Tutucusu 3"/>
          <p:cNvSpPr>
            <a:spLocks noGrp="1"/>
          </p:cNvSpPr>
          <p:nvPr>
            <p:ph type="sldNum" sz="quarter" idx="5"/>
          </p:nvPr>
        </p:nvSpPr>
        <p:spPr/>
        <p:txBody>
          <a:bodyPr/>
          <a:lstStyle/>
          <a:p>
            <a:fld id="{38787DA6-EC30-466C-84F9-A63CB7F4DDC5}" type="slidenum">
              <a:rPr lang="tr-TR" smtClean="0"/>
              <a:t>17</a:t>
            </a:fld>
            <a:endParaRPr lang="tr-TR"/>
          </a:p>
        </p:txBody>
      </p:sp>
    </p:spTree>
    <p:extLst>
      <p:ext uri="{BB962C8B-B14F-4D97-AF65-F5344CB8AC3E}">
        <p14:creationId xmlns:p14="http://schemas.microsoft.com/office/powerpoint/2010/main" val="3196290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7.xml"/><Relationship Id="rId7" Type="http://schemas.openxmlformats.org/officeDocument/2006/relationships/image" Target="../media/image2.svg"/><Relationship Id="rId12" Type="http://schemas.openxmlformats.org/officeDocument/2006/relationships/image" Target="../media/image5.png"/><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1.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3.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10.xml"/><Relationship Id="rId7" Type="http://schemas.openxmlformats.org/officeDocument/2006/relationships/image" Target="../media/image8.svg"/><Relationship Id="rId12" Type="http://schemas.openxmlformats.org/officeDocument/2006/relationships/image" Target="../media/image5.pn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7.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5.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13.xml"/><Relationship Id="rId7" Type="http://schemas.openxmlformats.org/officeDocument/2006/relationships/image" Target="../media/image8.svg"/><Relationship Id="rId12" Type="http://schemas.openxmlformats.org/officeDocument/2006/relationships/image" Target="../media/image5.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7.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7.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16.xml"/><Relationship Id="rId7" Type="http://schemas.openxmlformats.org/officeDocument/2006/relationships/image" Target="../media/image8.svg"/><Relationship Id="rId12" Type="http://schemas.openxmlformats.org/officeDocument/2006/relationships/image" Target="../media/image5.pn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image" Target="../media/image7.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9.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19.xml"/><Relationship Id="rId7" Type="http://schemas.openxmlformats.org/officeDocument/2006/relationships/image" Target="../media/image8.svg"/><Relationship Id="rId12" Type="http://schemas.openxmlformats.org/officeDocument/2006/relationships/image" Target="../media/image5.png"/><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7.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1.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22.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6.svg"/><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image" Target="../media/image10.svg"/><Relationship Id="rId11" Type="http://schemas.openxmlformats.org/officeDocument/2006/relationships/image" Target="../media/image5.png"/><Relationship Id="rId5" Type="http://schemas.openxmlformats.org/officeDocument/2006/relationships/image" Target="../media/image9.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4.sv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25.xml"/><Relationship Id="rId7" Type="http://schemas.openxmlformats.org/officeDocument/2006/relationships/image" Target="../media/image2.svg"/><Relationship Id="rId12" Type="http://schemas.openxmlformats.org/officeDocument/2006/relationships/image" Target="../media/image5.png"/><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image" Target="../media/image1.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5.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28.xml"/><Relationship Id="rId7" Type="http://schemas.openxmlformats.org/officeDocument/2006/relationships/image" Target="../media/image2.svg"/><Relationship Id="rId12" Type="http://schemas.openxmlformats.org/officeDocument/2006/relationships/image" Target="../media/image5.png"/><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image" Target="../media/image1.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7.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31.xml"/><Relationship Id="rId7" Type="http://schemas.openxmlformats.org/officeDocument/2006/relationships/image" Target="../media/image2.svg"/><Relationship Id="rId12" Type="http://schemas.openxmlformats.org/officeDocument/2006/relationships/image" Target="../media/image5.png"/><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1.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9.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34.xml"/><Relationship Id="rId7" Type="http://schemas.openxmlformats.org/officeDocument/2006/relationships/image" Target="../media/image2.svg"/><Relationship Id="rId12" Type="http://schemas.openxmlformats.org/officeDocument/2006/relationships/image" Target="../media/image5.png"/><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1.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21.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37.xml"/><Relationship Id="rId7" Type="http://schemas.openxmlformats.org/officeDocument/2006/relationships/image" Target="../media/image2.svg"/><Relationship Id="rId12" Type="http://schemas.openxmlformats.org/officeDocument/2006/relationships/image" Target="../media/image5.png"/><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image" Target="../media/image1.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23.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40.xml"/><Relationship Id="rId7" Type="http://schemas.openxmlformats.org/officeDocument/2006/relationships/image" Target="../media/image2.svg"/><Relationship Id="rId12" Type="http://schemas.openxmlformats.org/officeDocument/2006/relationships/image" Target="../media/image5.png"/><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1.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25.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43.xml"/><Relationship Id="rId7" Type="http://schemas.openxmlformats.org/officeDocument/2006/relationships/image" Target="../media/image2.svg"/><Relationship Id="rId12" Type="http://schemas.openxmlformats.org/officeDocument/2006/relationships/image" Target="../media/image5.png"/><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image" Target="../media/image1.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27.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46.xml"/><Relationship Id="rId7" Type="http://schemas.openxmlformats.org/officeDocument/2006/relationships/image" Target="../media/image2.svg"/><Relationship Id="rId12" Type="http://schemas.openxmlformats.org/officeDocument/2006/relationships/image" Target="../media/image5.png"/><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1.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29.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49.xml"/><Relationship Id="rId7" Type="http://schemas.openxmlformats.org/officeDocument/2006/relationships/image" Target="../media/image8.svg"/><Relationship Id="rId12" Type="http://schemas.openxmlformats.org/officeDocument/2006/relationships/image" Target="../media/image5.pn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7.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31.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52.xml"/><Relationship Id="rId7" Type="http://schemas.openxmlformats.org/officeDocument/2006/relationships/image" Target="../media/image8.svg"/><Relationship Id="rId12" Type="http://schemas.openxmlformats.org/officeDocument/2006/relationships/image" Target="../media/image5.png"/><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image" Target="../media/image7.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33.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55.xml"/><Relationship Id="rId7" Type="http://schemas.openxmlformats.org/officeDocument/2006/relationships/image" Target="../media/image8.svg"/><Relationship Id="rId12" Type="http://schemas.openxmlformats.org/officeDocument/2006/relationships/image" Target="../media/image5.pn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7.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35.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58.xml"/><Relationship Id="rId7" Type="http://schemas.openxmlformats.org/officeDocument/2006/relationships/image" Target="../media/image8.svg"/><Relationship Id="rId12" Type="http://schemas.openxmlformats.org/officeDocument/2006/relationships/image" Target="../media/image5.png"/><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image" Target="../media/image7.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37.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61.xml"/><Relationship Id="rId7" Type="http://schemas.openxmlformats.org/officeDocument/2006/relationships/image" Target="../media/image8.svg"/><Relationship Id="rId12" Type="http://schemas.openxmlformats.org/officeDocument/2006/relationships/image" Target="../media/image5.png"/><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image" Target="../media/image7.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39.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64.xml"/><Relationship Id="rId7" Type="http://schemas.openxmlformats.org/officeDocument/2006/relationships/image" Target="../media/image8.svg"/><Relationship Id="rId12" Type="http://schemas.openxmlformats.org/officeDocument/2006/relationships/image" Target="../media/image5.png"/><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image" Target="../media/image7.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41.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67.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6.svg"/><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image" Target="../media/image12.svg"/><Relationship Id="rId11" Type="http://schemas.openxmlformats.org/officeDocument/2006/relationships/image" Target="../media/image5.png"/><Relationship Id="rId5" Type="http://schemas.openxmlformats.org/officeDocument/2006/relationships/image" Target="../media/image11.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4.svg"/></Relationships>
</file>

<file path=ppt/slides/_rels/slide5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70.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6.svg"/><Relationship Id="rId2" Type="http://schemas.openxmlformats.org/officeDocument/2006/relationships/tags" Target="../tags/tag69.xml"/><Relationship Id="rId1" Type="http://schemas.openxmlformats.org/officeDocument/2006/relationships/tags" Target="../tags/tag68.xml"/><Relationship Id="rId6" Type="http://schemas.openxmlformats.org/officeDocument/2006/relationships/image" Target="../media/image12.svg"/><Relationship Id="rId11" Type="http://schemas.openxmlformats.org/officeDocument/2006/relationships/image" Target="../media/image5.png"/><Relationship Id="rId5" Type="http://schemas.openxmlformats.org/officeDocument/2006/relationships/image" Target="../media/image11.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4.svg"/></Relationships>
</file>

<file path=ppt/slides/_rels/slide5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73.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6.svg"/><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image" Target="../media/image12.svg"/><Relationship Id="rId11" Type="http://schemas.openxmlformats.org/officeDocument/2006/relationships/image" Target="../media/image5.png"/><Relationship Id="rId5" Type="http://schemas.openxmlformats.org/officeDocument/2006/relationships/image" Target="../media/image11.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4.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76.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6.svg"/><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image" Target="../media/image12.svg"/><Relationship Id="rId11" Type="http://schemas.openxmlformats.org/officeDocument/2006/relationships/image" Target="../media/image5.png"/><Relationship Id="rId5" Type="http://schemas.openxmlformats.org/officeDocument/2006/relationships/image" Target="../media/image11.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4.svg"/></Relationships>
</file>

<file path=ppt/slides/_rels/slide6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79.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6.svg"/><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image" Target="../media/image12.svg"/><Relationship Id="rId11" Type="http://schemas.openxmlformats.org/officeDocument/2006/relationships/image" Target="../media/image5.png"/><Relationship Id="rId5" Type="http://schemas.openxmlformats.org/officeDocument/2006/relationships/image" Target="../media/image11.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4.svg"/></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6.svg"/><Relationship Id="rId3" Type="http://schemas.openxmlformats.org/officeDocument/2006/relationships/tags" Target="../tags/tag4.xml"/><Relationship Id="rId7" Type="http://schemas.openxmlformats.org/officeDocument/2006/relationships/image" Target="../media/image2.svg"/><Relationship Id="rId12" Type="http://schemas.openxmlformats.org/officeDocument/2006/relationships/image" Target="../media/image5.pn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xml"/><Relationship Id="rId10" Type="http://schemas.openxmlformats.org/officeDocument/2006/relationships/image" Target="../media/image4.svg"/><Relationship Id="rId4" Type="http://schemas.openxmlformats.org/officeDocument/2006/relationships/slideLayout" Target="../slideLayouts/slideLayout7.xm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5818" y="0"/>
            <a:ext cx="7472363"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0"/>
            <a:ext cx="7461504"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1143002" y="1999615"/>
            <a:ext cx="6858000" cy="2764028"/>
          </a:xfrm>
        </p:spPr>
        <p:txBody>
          <a:bodyPr anchor="ctr">
            <a:normAutofit/>
          </a:bodyPr>
          <a:lstStyle/>
          <a:p>
            <a:pPr>
              <a:lnSpc>
                <a:spcPct val="90000"/>
              </a:lnSpc>
            </a:pPr>
            <a:r>
              <a:rPr lang="tr-TR" sz="6300" b="1"/>
              <a:t>MÖHUK – Hafta 3: </a:t>
            </a:r>
            <a:br>
              <a:rPr lang="tr-TR" sz="6300" b="1"/>
            </a:br>
            <a:r>
              <a:rPr lang="tr-TR" sz="6300" b="1"/>
              <a:t>Vasıflandırma ve Atıf (Renvoi)</a:t>
            </a:r>
          </a:p>
        </p:txBody>
      </p:sp>
      <p:sp>
        <p:nvSpPr>
          <p:cNvPr id="3" name="Subtitle 2"/>
          <p:cNvSpPr>
            <a:spLocks noGrp="1"/>
          </p:cNvSpPr>
          <p:nvPr>
            <p:ph type="subTitle" idx="1"/>
          </p:nvPr>
        </p:nvSpPr>
        <p:spPr>
          <a:xfrm>
            <a:off x="1475184" y="5645150"/>
            <a:ext cx="6193632" cy="631825"/>
          </a:xfrm>
        </p:spPr>
        <p:txBody>
          <a:bodyPr anchor="ctr">
            <a:normAutofit/>
          </a:bodyPr>
          <a:lstStyle/>
          <a:p>
            <a:pPr>
              <a:lnSpc>
                <a:spcPct val="90000"/>
              </a:lnSpc>
            </a:pPr>
            <a:r>
              <a:rPr lang="tr-TR" sz="1900"/>
              <a:t>Milletlerarası Özel Hukuk – Kanunlar İhtilafı Kurallarının İşleyişi ve Sorunları</a:t>
            </a: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88920" y="5524786"/>
            <a:ext cx="356616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Olay 1 — Nişanın bozulması: aile hukuku mu, haksız fiil mi?</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Olay: </a:t>
            </a:r>
            <a:r>
              <a:rPr lang="tr-TR" sz="1900"/>
              <a:t>İstanbul’da yaşayan iki Fransız nişanlıdan B, A’nın ağır hakareti sonrası nişanı bozuyor ve Türk mahkemesinde maddi/manevi tazminat davası açıyor. TR’de konu aile hukukunda; FR’da haksız fiil rejiminde.</a:t>
            </a:r>
          </a:p>
          <a:p>
            <a:pPr marL="0" indent="0">
              <a:buNone/>
            </a:pPr>
            <a:endParaRPr lang="tr-TR" sz="1900"/>
          </a:p>
          <a:p>
            <a:pPr marL="0" indent="0">
              <a:buNone/>
            </a:pPr>
            <a:r>
              <a:rPr lang="tr-TR" sz="1900" b="1"/>
              <a:t>Sorular:</a:t>
            </a:r>
          </a:p>
          <a:p>
            <a:r>
              <a:rPr lang="tr-TR" sz="1900"/>
              <a:t>1) Bağlama konusunu belirleyin.</a:t>
            </a:r>
          </a:p>
          <a:p>
            <a:r>
              <a:rPr lang="tr-TR" sz="1900"/>
              <a:t>2) Lex fori vasıflandırmasıyla hangi bağlama kuralı işletilir ve hangi hukuk uygulanır?</a:t>
            </a:r>
          </a:p>
          <a:p>
            <a:r>
              <a:rPr lang="tr-TR" sz="1900"/>
              <a:t>3) Lex causae vasıflandırmasıyla sonuç nasıl değişir?</a:t>
            </a:r>
          </a:p>
          <a:p>
            <a:r>
              <a:rPr lang="tr-TR" sz="1900"/>
              <a:t>4) Sonuca etki eden metodolojik tercih nedir?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734399A-0F67-0ADD-2AA0-20A43257AF08}"/>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E53BE7CA-618C-6367-0892-44963411122B}"/>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OLAY 2: Taraflar arasındaki sözleşmeye İngiliz maddi hukuku uygulanacaktır. Dava Türk mahkemesinde açılır. Davalı, talebin zamanaşımına uğradığını ileri sürer. Zamanaşımı maddi mi usuli mi vasıflandırılmalı?</a:t>
            </a:r>
          </a:p>
        </p:txBody>
      </p:sp>
      <p:sp>
        <p:nvSpPr>
          <p:cNvPr id="4" name="Dikdörtgen 3">
            <a:extLst>
              <a:ext uri="{FF2B5EF4-FFF2-40B4-BE49-F238E27FC236}">
                <a16:creationId xmlns:a16="http://schemas.microsoft.com/office/drawing/2014/main" id="{2EF63889-1697-9A3B-E590-0B0DC96BD7E2}"/>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EC8C28A5-BFB4-D32F-F973-E0A30E4D204E}"/>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5D06295E-92DF-4AD1-6B1D-0F3325599F04}"/>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382D60D3-B3C0-3780-DC24-56F272BCEBD8}"/>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3568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24" y="274638"/>
            <a:ext cx="8418576" cy="1143000"/>
          </a:xfrm>
        </p:spPr>
        <p:txBody>
          <a:bodyPr>
            <a:noAutofit/>
          </a:bodyPr>
          <a:lstStyle/>
          <a:p>
            <a:r>
              <a:rPr lang="tr-TR" sz="3800" b="1" dirty="0"/>
              <a:t>Olay</a:t>
            </a:r>
            <a:r>
              <a:rPr sz="3800" b="1" dirty="0"/>
              <a:t> 2 </a:t>
            </a:r>
            <a:r>
              <a:rPr lang="tr-TR" sz="3800" b="1" dirty="0"/>
              <a:t>-</a:t>
            </a:r>
            <a:r>
              <a:rPr sz="3800" b="1" dirty="0"/>
              <a:t> </a:t>
            </a:r>
            <a:r>
              <a:rPr sz="3800" b="1" dirty="0" err="1"/>
              <a:t>Zamanaşımı</a:t>
            </a:r>
            <a:r>
              <a:rPr sz="3800" b="1" dirty="0"/>
              <a:t>: </a:t>
            </a:r>
            <a:r>
              <a:rPr sz="3800" b="1" dirty="0" err="1"/>
              <a:t>maddi</a:t>
            </a:r>
            <a:r>
              <a:rPr sz="3800" b="1" dirty="0"/>
              <a:t> mi, </a:t>
            </a:r>
            <a:r>
              <a:rPr sz="3800" b="1" dirty="0" err="1"/>
              <a:t>usuli</a:t>
            </a:r>
            <a:r>
              <a:rPr sz="3800" b="1" dirty="0"/>
              <a:t> mi?</a:t>
            </a:r>
          </a:p>
        </p:txBody>
      </p:sp>
      <p:sp>
        <p:nvSpPr>
          <p:cNvPr id="3" name="Content Placeholder 2"/>
          <p:cNvSpPr>
            <a:spLocks noGrp="1"/>
          </p:cNvSpPr>
          <p:nvPr>
            <p:ph idx="1"/>
          </p:nvPr>
        </p:nvSpPr>
        <p:spPr/>
        <p:txBody>
          <a:bodyPr>
            <a:normAutofit fontScale="92500" lnSpcReduction="20000"/>
          </a:bodyPr>
          <a:lstStyle/>
          <a:p>
            <a:pPr marL="0" indent="0" algn="just">
              <a:buNone/>
            </a:pPr>
            <a:r>
              <a:rPr lang="tr-TR" dirty="0"/>
              <a:t>Taraflar arasındaki sözleşmeye </a:t>
            </a:r>
            <a:r>
              <a:rPr lang="tr-TR" b="1" dirty="0"/>
              <a:t>İngiliz maddi hukuku</a:t>
            </a:r>
            <a:r>
              <a:rPr lang="tr-TR" dirty="0"/>
              <a:t> uygulanacaktır. Dava </a:t>
            </a:r>
            <a:r>
              <a:rPr lang="tr-TR" b="1" dirty="0"/>
              <a:t>Türk mahkemesinde</a:t>
            </a:r>
            <a:r>
              <a:rPr lang="tr-TR" dirty="0"/>
              <a:t> açılır. Davalı, talebin </a:t>
            </a:r>
            <a:r>
              <a:rPr lang="tr-TR" b="1" dirty="0"/>
              <a:t>zamanaşımına</a:t>
            </a:r>
            <a:r>
              <a:rPr lang="tr-TR" dirty="0"/>
              <a:t> uğradığını ileri sürer. Bu bilgilere göre;</a:t>
            </a:r>
          </a:p>
          <a:p>
            <a:pPr marL="0" indent="0" algn="just">
              <a:buNone/>
            </a:pPr>
            <a:endParaRPr dirty="0"/>
          </a:p>
          <a:p>
            <a:pPr marL="0" indent="0">
              <a:buNone/>
            </a:pPr>
            <a:r>
              <a:rPr b="1" dirty="0" err="1"/>
              <a:t>Sorular</a:t>
            </a:r>
            <a:r>
              <a:rPr b="1" dirty="0"/>
              <a:t>:</a:t>
            </a:r>
            <a:endParaRPr lang="tr-TR" b="1" dirty="0"/>
          </a:p>
          <a:p>
            <a:pPr marL="0" indent="0">
              <a:buNone/>
            </a:pPr>
            <a:endParaRPr b="1" dirty="0"/>
          </a:p>
          <a:p>
            <a:pPr marL="0" indent="0">
              <a:buNone/>
            </a:pPr>
            <a:r>
              <a:rPr b="1" dirty="0"/>
              <a:t>1) </a:t>
            </a:r>
            <a:r>
              <a:rPr dirty="0" err="1"/>
              <a:t>Zamanaşımı</a:t>
            </a:r>
            <a:r>
              <a:rPr dirty="0"/>
              <a:t> </a:t>
            </a:r>
            <a:r>
              <a:rPr dirty="0" err="1"/>
              <a:t>maddi</a:t>
            </a:r>
            <a:r>
              <a:rPr dirty="0"/>
              <a:t> mi </a:t>
            </a:r>
            <a:r>
              <a:rPr dirty="0" err="1"/>
              <a:t>usuli</a:t>
            </a:r>
            <a:r>
              <a:rPr dirty="0"/>
              <a:t> mi </a:t>
            </a:r>
            <a:r>
              <a:rPr dirty="0" err="1"/>
              <a:t>vasıflandırılmalı</a:t>
            </a:r>
            <a:r>
              <a:rPr dirty="0"/>
              <a:t>?</a:t>
            </a:r>
          </a:p>
          <a:p>
            <a:pPr marL="0" indent="0">
              <a:buNone/>
            </a:pPr>
            <a:r>
              <a:rPr b="1" dirty="0"/>
              <a:t>2)</a:t>
            </a:r>
            <a:r>
              <a:rPr dirty="0"/>
              <a:t> Hangi </a:t>
            </a:r>
            <a:r>
              <a:rPr dirty="0" err="1"/>
              <a:t>yaklaşım</a:t>
            </a:r>
            <a:r>
              <a:rPr dirty="0"/>
              <a:t> hangi </a:t>
            </a:r>
            <a:r>
              <a:rPr dirty="0" err="1"/>
              <a:t>hukuku</a:t>
            </a:r>
            <a:r>
              <a:rPr dirty="0"/>
              <a:t> </a:t>
            </a:r>
            <a:r>
              <a:rPr dirty="0" err="1"/>
              <a:t>uygulatır</a:t>
            </a:r>
            <a:r>
              <a:rPr dirty="0"/>
              <a:t>?</a:t>
            </a:r>
          </a:p>
          <a:p>
            <a:pPr marL="0" indent="0">
              <a:buNone/>
            </a:pPr>
            <a:r>
              <a:rPr b="1" dirty="0"/>
              <a:t>3) </a:t>
            </a:r>
            <a:r>
              <a:rPr dirty="0"/>
              <a:t>MÖHUK m.8’in </a:t>
            </a:r>
            <a:r>
              <a:rPr lang="tr-TR" dirty="0"/>
              <a:t>bu tartışmaya </a:t>
            </a:r>
            <a:r>
              <a:rPr dirty="0" err="1"/>
              <a:t>etkisi</a:t>
            </a:r>
            <a:r>
              <a:rPr dirty="0"/>
              <a:t> </a:t>
            </a:r>
            <a:r>
              <a:rPr dirty="0" err="1"/>
              <a:t>nedir</a:t>
            </a:r>
            <a:r>
              <a:rPr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4A9A0F5-CCDC-6B55-B3B8-2BB2DD5F3249}"/>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F722F975-3378-4042-0F37-A901ADFFA0BC}"/>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900" b="1">
                <a:solidFill>
                  <a:srgbClr val="000000"/>
                </a:solidFill>
              </a:rPr>
              <a:t>1) Aşağıdakilerden hangisi vasıflandırma (classification) sorununa en iyi örnektir?</a:t>
            </a:r>
          </a:p>
        </p:txBody>
      </p:sp>
      <p:sp>
        <p:nvSpPr>
          <p:cNvPr id="4" name="Dikdörtgen 3">
            <a:extLst>
              <a:ext uri="{FF2B5EF4-FFF2-40B4-BE49-F238E27FC236}">
                <a16:creationId xmlns:a16="http://schemas.microsoft.com/office/drawing/2014/main" id="{A9594AAF-092A-6054-9F43-D54D7C463771}"/>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17A6D045-3E26-4A72-6353-C0367A2793D0}"/>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74002CEF-765C-D71F-63CB-B46FA2231FDB}"/>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1AF73D8D-608E-A84D-4007-9EE26B439E00}"/>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734323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a:t>Test Soru 1</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Aşağıdakilerden hangisi vasıflandırma sorununa en iyi örnektir?</a:t>
            </a:r>
          </a:p>
          <a:p>
            <a:pPr marL="0" indent="0">
              <a:buNone/>
            </a:pPr>
            <a:endParaRPr lang="tr-TR" sz="1900"/>
          </a:p>
          <a:p>
            <a:pPr marL="0" indent="0">
              <a:buNone/>
            </a:pPr>
            <a:r>
              <a:rPr lang="tr-TR" sz="1900"/>
              <a:t>A) Lex fori’nin emredici kuralları uygulaması</a:t>
            </a:r>
          </a:p>
          <a:p>
            <a:pPr marL="0" indent="0">
              <a:buNone/>
            </a:pPr>
            <a:r>
              <a:rPr lang="tr-TR" sz="1900"/>
              <a:t>B) Zamanaşımının TR’de maddi, İngiliz hukukunda usuli sayılması</a:t>
            </a:r>
          </a:p>
          <a:p>
            <a:pPr marL="0" indent="0">
              <a:buNone/>
            </a:pPr>
            <a:r>
              <a:rPr lang="tr-TR" sz="1900"/>
              <a:t>C) Kamu düzeni istisnasının uygulanması</a:t>
            </a:r>
          </a:p>
          <a:p>
            <a:pPr marL="0" indent="0">
              <a:buNone/>
            </a:pPr>
            <a:r>
              <a:rPr lang="tr-TR" sz="1900"/>
              <a:t>D) Milletlerarası yetkinin lex foriye göre belirlenmesi</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2E15117-35A7-9EAD-5251-26EF3A30098B}"/>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CE359FDD-382C-C8FD-162E-365162C6AC7F}"/>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2) İstanbul’da yaşayan iki Fransız nişanlı arasında, hakaret nedeniyle nişanın bozulmasından doğan tazminat davası Türk mahkemesinde açılıyor. Hakim lex fori vasıflandırması yaparsa, uygulanacak hukuku nasıl belirler?</a:t>
            </a:r>
          </a:p>
        </p:txBody>
      </p:sp>
      <p:sp>
        <p:nvSpPr>
          <p:cNvPr id="4" name="Dikdörtgen 3">
            <a:extLst>
              <a:ext uri="{FF2B5EF4-FFF2-40B4-BE49-F238E27FC236}">
                <a16:creationId xmlns:a16="http://schemas.microsoft.com/office/drawing/2014/main" id="{467A085B-93C7-B736-A1B3-14D728772279}"/>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739E7237-6011-01F8-5ED4-818C8A54F02E}"/>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5685E72D-7FFF-C842-9D0A-1DF595FF9A01}"/>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EA86A894-3A5F-1C21-6395-40218EE036E3}"/>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764996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a:t>Test Soru 2</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İki Fransız nişanlı arasında nişanın bozulmasından doğan tazminat davasında lex fori vasfı yapılırsa hangi hukuk uygulanır?</a:t>
            </a:r>
          </a:p>
          <a:p>
            <a:pPr marL="0" indent="0">
              <a:buNone/>
            </a:pPr>
            <a:endParaRPr lang="tr-TR" sz="1900" b="1"/>
          </a:p>
          <a:p>
            <a:pPr marL="0" indent="0">
              <a:buNone/>
            </a:pPr>
            <a:r>
              <a:rPr lang="tr-TR" sz="1900"/>
              <a:t>A) Haksız fiil kuralıyla Türk hukuku</a:t>
            </a:r>
          </a:p>
          <a:p>
            <a:pPr marL="0" indent="0">
              <a:buNone/>
            </a:pPr>
            <a:r>
              <a:rPr lang="tr-TR" sz="1900"/>
              <a:t>B) Aile hukuku içinde MÖHUK m.12 → müşterek milli hukuk: Fransız hukuku</a:t>
            </a:r>
          </a:p>
          <a:p>
            <a:pPr marL="0" indent="0">
              <a:buNone/>
            </a:pPr>
            <a:r>
              <a:rPr lang="tr-TR" sz="1900"/>
              <a:t>C) Usul olduğu için her hâlükârda Türk hukuku</a:t>
            </a:r>
          </a:p>
          <a:p>
            <a:pPr marL="0" indent="0">
              <a:buNone/>
            </a:pPr>
            <a:r>
              <a:rPr lang="tr-TR" sz="1900"/>
              <a:t>D) Hakimin takdirine göre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7F95223-89BB-CAFB-C0FA-4CF9923AD20E}"/>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EDFE4E33-EF8C-581B-5C60-8E8D67880DA6}"/>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500" b="1">
                <a:solidFill>
                  <a:srgbClr val="000000"/>
                </a:solidFill>
              </a:rPr>
              <a:t>3) Aynı olayda hakim bu kez lex causae vasıflandırması yaparsa, uygulanacak hukuk ne olur?</a:t>
            </a:r>
          </a:p>
        </p:txBody>
      </p:sp>
      <p:sp>
        <p:nvSpPr>
          <p:cNvPr id="4" name="Dikdörtgen 3">
            <a:extLst>
              <a:ext uri="{FF2B5EF4-FFF2-40B4-BE49-F238E27FC236}">
                <a16:creationId xmlns:a16="http://schemas.microsoft.com/office/drawing/2014/main" id="{F1522EDE-5FA2-EB7E-84EC-8F518C87E4FF}"/>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A8D55667-4DF3-FDAE-868F-11B1F5D7FB7E}"/>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D63F2ADB-B735-FC43-5182-00F060B322BC}"/>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6519E901-85CE-BB69-86EA-08BD9690C1D9}"/>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099272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a:t>Test Soru 3</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Aynı olayda lex causae vasfı yapılırsa hangi hukuk uygulanır?</a:t>
            </a:r>
          </a:p>
          <a:p>
            <a:pPr marL="0" indent="0">
              <a:buNone/>
            </a:pPr>
            <a:endParaRPr lang="tr-TR" sz="1900" b="1"/>
          </a:p>
          <a:p>
            <a:pPr marL="0" indent="0">
              <a:buNone/>
            </a:pPr>
            <a:r>
              <a:rPr lang="tr-TR" sz="1900"/>
              <a:t>A) Fransız hukuku</a:t>
            </a:r>
          </a:p>
          <a:p>
            <a:pPr marL="0" indent="0">
              <a:buNone/>
            </a:pPr>
            <a:r>
              <a:rPr lang="tr-TR" sz="1900"/>
              <a:t>B) Türk hukuku (Fransız hukuku konuyu haksız fiil sayar → m.34)</a:t>
            </a:r>
          </a:p>
          <a:p>
            <a:pPr marL="0" indent="0">
              <a:buNone/>
            </a:pPr>
            <a:r>
              <a:rPr lang="tr-TR" sz="1900"/>
              <a:t>C) İngiliz hukuku</a:t>
            </a:r>
          </a:p>
          <a:p>
            <a:pPr marL="0" indent="0">
              <a:buNone/>
            </a:pPr>
            <a:r>
              <a:rPr lang="tr-TR" sz="1900"/>
              <a:t>D) Tarafların seçtiği hukuk</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7F3250C-306E-7719-EE5B-76F94C929A83}"/>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4FB8F960-DC98-3168-9936-AAFEDF845B50}"/>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4) Türk mahkemesinde, İngiliz maddi hukukunun uygulandığı bir özel hukuk davasında zamanaşımı bakımından doğru değerlendirme hangisidir?</a:t>
            </a:r>
          </a:p>
        </p:txBody>
      </p:sp>
      <p:sp>
        <p:nvSpPr>
          <p:cNvPr id="4" name="Dikdörtgen 3">
            <a:extLst>
              <a:ext uri="{FF2B5EF4-FFF2-40B4-BE49-F238E27FC236}">
                <a16:creationId xmlns:a16="http://schemas.microsoft.com/office/drawing/2014/main" id="{94434209-BAED-644E-28DC-9358022A6EEC}"/>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D5997698-FB82-52DC-BC90-F2582BFE903A}"/>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849CDE74-6C6A-7EAA-0098-622881E802C3}"/>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81BA69C0-E1DF-3DFB-A7AB-892755BCDAD9}"/>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467889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Dersin Öğrenme Hedefleri</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tr-TR" sz="1900" b="1"/>
              <a:t>Vasıflandırma (classification) </a:t>
            </a:r>
            <a:r>
              <a:rPr lang="tr-TR" sz="1900"/>
              <a:t>sorununu tanımlamak ve yöntemlerini ayırt etmek (lex fori vs. lex causae).</a:t>
            </a:r>
          </a:p>
          <a:p>
            <a:r>
              <a:rPr lang="tr-TR" sz="1900" b="1"/>
              <a:t>Atıf (renvoi)</a:t>
            </a:r>
            <a:r>
              <a:rPr lang="tr-TR" sz="1900"/>
              <a:t>, iade atıf ve devam eden atıf kavramlarını açıklamak; MÖHUK m.2/3 ve m.2/4’ün kapsamını uygulamak.</a:t>
            </a:r>
          </a:p>
          <a:p>
            <a:r>
              <a:rPr lang="tr-TR" sz="1900"/>
              <a:t>Örnek uyuşmazlıklarda bağlama konusunu belirleyip yetkili hukuku tespit etmek.</a:t>
            </a:r>
          </a:p>
          <a:p>
            <a:r>
              <a:rPr lang="tr-TR" sz="1900"/>
              <a:t>Atfın uygulanmadığı/zımnen reddedildiği halleri (hukuk seçimi, basamaklı kurallar, iç hukuk vurgusu) ayırt etmek.</a:t>
            </a:r>
          </a:p>
          <a:p>
            <a:r>
              <a:rPr lang="tr-TR" sz="1900"/>
              <a:t>MÖHUK ve TTK’daki ilgili maddeleri somut olaylara doğru şekilde tatbik etmek.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a:t>Test Soru 4</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Türk mahkemesinde İngiliz maddi hukukunun uygulandığı davada zamanaşımı bakımından doğru yaklaşım hangisidir?</a:t>
            </a:r>
          </a:p>
          <a:p>
            <a:pPr marL="0" indent="0">
              <a:buNone/>
            </a:pPr>
            <a:endParaRPr lang="tr-TR" sz="1900" b="1"/>
          </a:p>
          <a:p>
            <a:pPr marL="0" indent="0">
              <a:buNone/>
            </a:pPr>
            <a:r>
              <a:rPr lang="tr-TR" sz="1900"/>
              <a:t>A) Her durumda Türk zamanaşımı</a:t>
            </a:r>
          </a:p>
          <a:p>
            <a:pPr marL="0" indent="0">
              <a:buNone/>
            </a:pPr>
            <a:r>
              <a:rPr lang="tr-TR" sz="1900"/>
              <a:t>B) Her durumda İngiliz zamanaşımı</a:t>
            </a:r>
          </a:p>
          <a:p>
            <a:pPr marL="0" indent="0">
              <a:buNone/>
            </a:pPr>
            <a:r>
              <a:rPr lang="tr-TR" sz="1900"/>
              <a:t>C) TR vasfı (maddi) → İngiliz; UK vasfı (usuli) → Türk; m.8 esasa uygulanan hukuka bağlar</a:t>
            </a:r>
          </a:p>
          <a:p>
            <a:pPr marL="0" indent="0">
              <a:buNone/>
            </a:pPr>
            <a:r>
              <a:rPr lang="tr-TR" sz="1900"/>
              <a:t>D) Tarafların beyanına bırakılır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4262DDF-A7DD-EBD3-F2B2-8FE11596E87A}"/>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409E1506-DF47-E0FD-0B6A-52C3D52874C0}"/>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Derse katılan öğrencilerin adı soyadı</a:t>
            </a:r>
          </a:p>
        </p:txBody>
      </p:sp>
      <p:sp>
        <p:nvSpPr>
          <p:cNvPr id="4" name="Dikdörtgen 3">
            <a:extLst>
              <a:ext uri="{FF2B5EF4-FFF2-40B4-BE49-F238E27FC236}">
                <a16:creationId xmlns:a16="http://schemas.microsoft.com/office/drawing/2014/main" id="{C6921F03-3083-D59A-CACE-52861B402C29}"/>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A58EEFDA-D9B5-8FED-CEB0-AD3241F986CC}"/>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185ABFB6-58F7-0ACF-1BC3-7B6662CC0383}"/>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3BF1C74B-7625-BA0A-E98D-D5001980E994}"/>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83466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Atıf (Renvoi): Kavramlar ve Terminoloji</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tr-TR" sz="1900" b="1"/>
              <a:t>Atıf:</a:t>
            </a:r>
            <a:r>
              <a:rPr lang="tr-TR" sz="1900"/>
              <a:t> Yetkili görülen yabancı hukukun Kİ kurallarının dikkate alınması meselesi.</a:t>
            </a:r>
          </a:p>
          <a:p>
            <a:r>
              <a:rPr lang="tr-TR" sz="1900" b="1"/>
              <a:t>İade atıf: </a:t>
            </a:r>
            <a:r>
              <a:rPr lang="tr-TR" sz="1900"/>
              <a:t>Yabancı Kİ kuralları uyuşmazlığı hakimin hukukuna geri gönderir.</a:t>
            </a:r>
          </a:p>
          <a:p>
            <a:r>
              <a:rPr lang="tr-TR" sz="1900" b="1"/>
              <a:t>Devam eden atıf: </a:t>
            </a:r>
            <a:r>
              <a:rPr lang="tr-TR" sz="1900"/>
              <a:t>Yabancı Kİ kuralları uyuşmazlığı üçüncü bir devlet hukukuna gönderir.</a:t>
            </a:r>
          </a:p>
          <a:p>
            <a:r>
              <a:rPr lang="tr-TR" sz="1900"/>
              <a:t>Atfın pratik değeri, yabancı hukukun Kİ kurallarının uygulanmasına bağlıdır.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Atfın Türk Hukukundaki Çerçevesi</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MÖHUK m.2/3: </a:t>
            </a:r>
            <a:r>
              <a:rPr lang="tr-TR" sz="1900"/>
              <a:t>Atıf (iade/devam) sadece kişinin hukuku ve aile hukuku alanlarında dikkate alınır;</a:t>
            </a:r>
          </a:p>
          <a:p>
            <a:r>
              <a:rPr lang="tr-TR" sz="1900"/>
              <a:t>— bu hallerde gönderilen hukukun MADDI hükümleri uygulanır.</a:t>
            </a:r>
          </a:p>
          <a:p>
            <a:r>
              <a:rPr lang="tr-TR" sz="1900"/>
              <a:t>MÖHUK m.2/4: Hukuk seçimi yapılmışsa, aksi açıkça kararlaştırılmadıkça seçilen hukukun </a:t>
            </a:r>
            <a:r>
              <a:rPr lang="tr-TR" sz="1900" b="1"/>
              <a:t>MADDİ </a:t>
            </a:r>
            <a:r>
              <a:rPr lang="tr-TR" sz="1900"/>
              <a:t>hükümleri uygulanır (atıf zımnen reddedilir).</a:t>
            </a:r>
          </a:p>
          <a:p>
            <a:r>
              <a:rPr lang="tr-TR" sz="1900" b="1"/>
              <a:t>TTK m.766, 778, 818: </a:t>
            </a:r>
            <a:r>
              <a:rPr lang="tr-TR" sz="1900"/>
              <a:t>Kambiyo ehliyetinde atıf açıkça kabul edilmiştir.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Atfın Uygulanmadığı / Zımnen Reddedildiği Haller</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tr-TR" sz="1900" b="1"/>
              <a:t>Bağlama kuralı Türk hukukunu yetkili kılıyorsa </a:t>
            </a:r>
          </a:p>
          <a:p>
            <a:pPr marL="0" indent="0">
              <a:buNone/>
            </a:pPr>
            <a:r>
              <a:rPr lang="tr-TR" sz="1900" b="1"/>
              <a:t>→</a:t>
            </a:r>
            <a:r>
              <a:rPr lang="tr-TR" sz="1900"/>
              <a:t> doğrudan Türk Maddi hukuku uygulanır (renvoi 	yok).</a:t>
            </a:r>
          </a:p>
          <a:p>
            <a:r>
              <a:rPr lang="tr-TR" sz="1900" b="1"/>
              <a:t>Hukuk seçimi (m.2/4): </a:t>
            </a:r>
            <a:r>
              <a:rPr lang="tr-TR" sz="1900"/>
              <a:t>açıkça aksi belirtilmedikçe MADDİ hukuk seçimi kabul edilir.</a:t>
            </a:r>
          </a:p>
          <a:p>
            <a:r>
              <a:rPr lang="tr-TR" sz="1900"/>
              <a:t>Basamaklı kuralların amacı maddi çözüme ulaşmaktır (örn. soybağı kurulması)  </a:t>
            </a:r>
            <a:r>
              <a:rPr lang="tr-TR" sz="1900" b="1"/>
              <a:t>→ </a:t>
            </a:r>
            <a:r>
              <a:rPr lang="tr-TR" sz="1900"/>
              <a:t>atıf zımnen reddedilir.</a:t>
            </a:r>
          </a:p>
          <a:p>
            <a:r>
              <a:rPr lang="tr-TR" sz="1900"/>
              <a:t>Bazı milletlerarası sözleşmeler </a:t>
            </a:r>
            <a:r>
              <a:rPr lang="tr-TR" sz="1900" b="1" i="1" u="sng"/>
              <a:t>‘iç hukuk/maddi hukuk’ vurgusu ile atfı dışlar</a:t>
            </a:r>
            <a:r>
              <a:rPr lang="tr-TR" sz="1900"/>
              <a:t> (örn. Lahey 1973 nafaka m.4).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Örnekler ve İçtihat</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tr-TR" sz="1900" b="1"/>
              <a:t>Hacir/kısıtlılık davasında iade atıf </a:t>
            </a:r>
            <a:r>
              <a:rPr lang="tr-TR" sz="1900"/>
              <a:t>(İngiliz vatandaşı, ikamet Türkiye) </a:t>
            </a:r>
            <a:r>
              <a:rPr lang="tr-TR" sz="1900" b="1"/>
              <a:t>→ </a:t>
            </a:r>
            <a:r>
              <a:rPr lang="tr-TR" sz="1900"/>
              <a:t>Türk MADDİ hukuku uygulanır.</a:t>
            </a:r>
          </a:p>
          <a:p>
            <a:r>
              <a:rPr lang="tr-TR" sz="1900" b="1"/>
              <a:t>ABD vatandaşı eşlerin Türkiye’de boşanması: </a:t>
            </a:r>
            <a:r>
              <a:rPr lang="tr-TR" sz="1900"/>
              <a:t>ABD Kİ kuralları ikametgâh hukukuna gönderiyorsa Türk MADDİ hukuku (Yargıtay 2.HD, 1995 yaklaşımı).</a:t>
            </a:r>
          </a:p>
          <a:p>
            <a:r>
              <a:rPr lang="tr-TR" sz="1900" b="1"/>
              <a:t>İkamet üçüncü ülkedeyse (örn. İspanya) → </a:t>
            </a:r>
            <a:r>
              <a:rPr lang="tr-TR" sz="1900"/>
              <a:t>devam eden atıf ile üçüncü ülke MADDİ hukuku.</a:t>
            </a:r>
          </a:p>
          <a:p>
            <a:r>
              <a:rPr lang="tr-TR" sz="1900" b="1"/>
              <a:t>ICSID m.42/1: </a:t>
            </a:r>
            <a:r>
              <a:rPr lang="tr-TR" sz="1900"/>
              <a:t>Kİ kurallarının dâhil edilmesi açıkça düzenlenebilir;</a:t>
            </a:r>
          </a:p>
          <a:p>
            <a:r>
              <a:rPr lang="tr-TR" sz="1900" b="1"/>
              <a:t>Lahey 1973 Nafaka: </a:t>
            </a:r>
            <a:r>
              <a:rPr lang="tr-TR" sz="1900"/>
              <a:t>m.4 ve m.9’da ‘</a:t>
            </a:r>
            <a:r>
              <a:rPr lang="tr-TR" sz="1900" b="1" i="1" u="sng"/>
              <a:t>iç hukuk/maddi hukuk’</a:t>
            </a:r>
            <a:r>
              <a:rPr lang="tr-TR" sz="1900"/>
              <a:t> vurguları ile atfın dışlanması.</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Atıf İnceleme Adımları </a:t>
            </a:r>
            <a:endParaRPr lang="tr-TR" sz="35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1) Türk bağlama kuralı yetkili hukuku belirle: yabancı hukuk mu?</a:t>
            </a:r>
          </a:p>
          <a:p>
            <a:pPr marL="0" indent="0">
              <a:buNone/>
            </a:pPr>
            <a:r>
              <a:rPr lang="tr-TR" sz="1900" b="1"/>
              <a:t>2) Konu m.2/3 kapsamına (kişinin/aile hukuku) giriyor mu? veya TTK 766/778/818 gibi özel hüküm var mı?</a:t>
            </a:r>
          </a:p>
          <a:p>
            <a:pPr marL="0" indent="0">
              <a:buNone/>
            </a:pPr>
            <a:r>
              <a:rPr lang="tr-TR" sz="1900" b="1"/>
              <a:t>3) Evet ise: </a:t>
            </a:r>
            <a:r>
              <a:rPr lang="tr-TR" sz="1900"/>
              <a:t>yabancı hukukun Kİ kurallarını uygula </a:t>
            </a:r>
          </a:p>
          <a:p>
            <a:pPr marL="0" indent="0">
              <a:buNone/>
            </a:pPr>
            <a:r>
              <a:rPr lang="tr-TR" sz="1900" b="1"/>
              <a:t>→</a:t>
            </a:r>
            <a:r>
              <a:rPr lang="tr-TR" sz="1900"/>
              <a:t> iade mi, devam mı?</a:t>
            </a:r>
          </a:p>
          <a:p>
            <a:pPr marL="0" indent="0">
              <a:buNone/>
            </a:pPr>
            <a:r>
              <a:rPr lang="tr-TR" sz="1900" b="1"/>
              <a:t>4) Gönderilen hukukun MADDİ hükümlerini uygula ve uyuşmazlığı karara bağla.</a:t>
            </a:r>
          </a:p>
          <a:p>
            <a:pPr marL="0" indent="0">
              <a:buNone/>
            </a:pPr>
            <a:r>
              <a:rPr lang="tr-TR" sz="1900" b="1"/>
              <a:t>5) Hukuk seçimi/basamaklı kural/sözleşme ‘iç hukuk’ ise</a:t>
            </a:r>
            <a:r>
              <a:rPr lang="tr-TR" sz="1900" b="1" u="sng"/>
              <a:t>: atfı uygulama.</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21DCD4F-A2CE-7A0D-0510-5AD4BE6096E4}"/>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296A1296-A7AE-9E14-00CF-CF54F919EB31}"/>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Olay 3: İngiliz vatandaşı X hakkında İstanbul’da hacir (kısıtlılık) davası açılıyor. X uzun süredir Türkiye’de ikamet ediyor. MÖHUK m.9 uyarınca şahsın ehliyeti kural olarak milli hukuka tabi. Hangi alandayız: atıf kabul ediliyor mu?</a:t>
            </a:r>
          </a:p>
        </p:txBody>
      </p:sp>
      <p:sp>
        <p:nvSpPr>
          <p:cNvPr id="4" name="Dikdörtgen 3">
            <a:extLst>
              <a:ext uri="{FF2B5EF4-FFF2-40B4-BE49-F238E27FC236}">
                <a16:creationId xmlns:a16="http://schemas.microsoft.com/office/drawing/2014/main" id="{061CF508-861D-980D-2977-29AB3ED80343}"/>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D0008FEB-6FCC-2863-C6E2-1F3194D32410}"/>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7792AAD1-038D-AED0-ED1A-23591A0E3BA5}"/>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235C93BB-7853-62A6-FBDD-309085A0962A}"/>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7912829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Olay 3 — Hacir (kısıtlılık) davasında iade atıf</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Olay: </a:t>
            </a:r>
            <a:r>
              <a:rPr lang="tr-TR" sz="1900"/>
              <a:t>İngiliz vatandaşı X hakkında İstanbul’da hacir davası; X uzun süredir Türkiye’de ikamet ediyor. Şahsın ehliyeti kural olarak milli hukuka tabi.</a:t>
            </a:r>
          </a:p>
          <a:p>
            <a:endParaRPr lang="tr-TR" sz="1900"/>
          </a:p>
          <a:p>
            <a:pPr marL="0" indent="0">
              <a:buNone/>
            </a:pPr>
            <a:r>
              <a:rPr lang="tr-TR" sz="1900" b="1"/>
              <a:t>Sorular:</a:t>
            </a:r>
          </a:p>
          <a:p>
            <a:pPr marL="0" indent="0">
              <a:buNone/>
            </a:pPr>
            <a:r>
              <a:rPr lang="tr-TR" sz="1900"/>
              <a:t>1) Hangi alandayız: atıf uygulanır mı?</a:t>
            </a:r>
          </a:p>
          <a:p>
            <a:pPr marL="0" indent="0">
              <a:buNone/>
            </a:pPr>
            <a:r>
              <a:rPr lang="tr-TR" sz="1900"/>
              <a:t>2) İngiliz Kİ kuralları ikametgâh hukukunu yetkili kılıyorsa sonuç ne olur?</a:t>
            </a:r>
          </a:p>
          <a:p>
            <a:pPr marL="0" indent="0">
              <a:buNone/>
            </a:pPr>
            <a:r>
              <a:rPr lang="tr-TR" sz="1900"/>
              <a:t>3) Nihai olarak hangi MADDİ hukuk uygulanır?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3E84BF0-2D19-0705-D4E5-D3800FA32CBA}"/>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3B30A813-D19C-759C-E323-AAB9450D7C3C}"/>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Olay 4: Her ikisi de ABD vatandaşı olan eşler Türkiye’de ikamet ediyor; İstanbul’da boşanma davası açıyorlar. MÖHUK m.14(1) uyarınca ilk yetkili hukuk nedir?</a:t>
            </a:r>
          </a:p>
        </p:txBody>
      </p:sp>
      <p:sp>
        <p:nvSpPr>
          <p:cNvPr id="4" name="Dikdörtgen 3">
            <a:extLst>
              <a:ext uri="{FF2B5EF4-FFF2-40B4-BE49-F238E27FC236}">
                <a16:creationId xmlns:a16="http://schemas.microsoft.com/office/drawing/2014/main" id="{A7D1BB0B-6290-4891-2BE4-CD225A1873D4}"/>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A69A80DE-CAA2-AF62-B403-8811C80CBF2D}"/>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62D341F6-3733-75C9-A0C1-66898B9A05D6}"/>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EB587642-5B83-9C95-D96D-94C7C5ED8E4E}"/>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641437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Metodolojik Çerçeve: Kanunlar İhtilafı Kurallarının İşleyişi</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tr-TR" sz="1900" b="1"/>
              <a:t>Kanunlar ihtilafı kuralları gösterici niteliktedir:</a:t>
            </a:r>
            <a:r>
              <a:rPr lang="tr-TR" sz="1900"/>
              <a:t> esasa uygulanacak hukuku gösterir (lex causae).</a:t>
            </a:r>
          </a:p>
          <a:p>
            <a:r>
              <a:rPr lang="tr-TR" sz="1900" b="1"/>
              <a:t>Bağlama konusu: </a:t>
            </a:r>
            <a:r>
              <a:rPr lang="tr-TR" sz="1900"/>
              <a:t>uyuşmazlığın ait olduğu hukuk kurumu/kavram (örn. nişanlanma, haksız fiil, miras).</a:t>
            </a:r>
          </a:p>
          <a:p>
            <a:r>
              <a:rPr lang="tr-TR" sz="1900" b="1"/>
              <a:t>Bağlama noktası: </a:t>
            </a:r>
            <a:r>
              <a:rPr lang="tr-TR" sz="1900"/>
              <a:t>bu konu için önceden belirlenen irtibat ölçütü (örn. milli hukuk, mutad mesken, ikametgâh, lex loci).</a:t>
            </a:r>
          </a:p>
          <a:p>
            <a:r>
              <a:rPr lang="tr-TR" sz="1900" b="1"/>
              <a:t>Uygulamada iki temel sorun: </a:t>
            </a:r>
          </a:p>
          <a:p>
            <a:pPr lvl="1"/>
            <a:r>
              <a:rPr lang="tr-TR" sz="1900"/>
              <a:t>1) Vasıflandırma, </a:t>
            </a:r>
          </a:p>
          <a:p>
            <a:pPr lvl="1"/>
            <a:r>
              <a:rPr lang="tr-TR" sz="1900"/>
              <a:t>2) Atıf (iade/devam).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Olay 4 — ABD vatandaşı eşlerin Türkiye’de boşanması: iade atıf</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Olay: </a:t>
            </a:r>
            <a:r>
              <a:rPr lang="tr-TR" sz="1900"/>
              <a:t>Her iki eş ABD vatandaşı ve Türkiye’de ikamet ediyor; İstanbul’da boşanma davası açtılar. </a:t>
            </a:r>
          </a:p>
          <a:p>
            <a:pPr marL="0" indent="0">
              <a:buNone/>
            </a:pPr>
            <a:endParaRPr lang="tr-TR" sz="1900"/>
          </a:p>
          <a:p>
            <a:pPr marL="0" indent="0">
              <a:buNone/>
            </a:pPr>
            <a:r>
              <a:rPr lang="tr-TR" sz="1900" b="1"/>
              <a:t>Sorular:</a:t>
            </a:r>
          </a:p>
          <a:p>
            <a:pPr marL="0" indent="0">
              <a:buNone/>
            </a:pPr>
            <a:r>
              <a:rPr lang="tr-TR" sz="1900"/>
              <a:t>1) MÖHUK m.14 uyarınca ilk yetkili hukuk nedir?</a:t>
            </a:r>
          </a:p>
          <a:p>
            <a:pPr marL="0" indent="0">
              <a:buNone/>
            </a:pPr>
            <a:r>
              <a:rPr lang="tr-TR" sz="1900"/>
              <a:t>2) MÖHUK m.2/3’e göre atıf nasıl incelenir?</a:t>
            </a:r>
          </a:p>
          <a:p>
            <a:pPr marL="0" indent="0">
              <a:buNone/>
            </a:pPr>
            <a:r>
              <a:rPr lang="tr-TR" sz="1900"/>
              <a:t>3) Nihai olarak hangi MADDİ hukuk uygulanır?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43456D1-1EED-D858-82D0-FF4BDD4C2CB0}"/>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B1B2F7B3-0575-2D82-D8C5-959E7FADA9AA}"/>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OLAY 5: Olay 4’teki eşlerin bu kez İspanya’da ikamet ettiklerini ve davayı Türkiye’de açtıklarını varsaydığımızda ilk yetkili hukuk yine ABD midir?</a:t>
            </a:r>
          </a:p>
        </p:txBody>
      </p:sp>
      <p:sp>
        <p:nvSpPr>
          <p:cNvPr id="4" name="Dikdörtgen 3">
            <a:extLst>
              <a:ext uri="{FF2B5EF4-FFF2-40B4-BE49-F238E27FC236}">
                <a16:creationId xmlns:a16="http://schemas.microsoft.com/office/drawing/2014/main" id="{9FE59153-82FC-49AA-3BD7-05ACE397A164}"/>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8E44A4FA-4BC0-72B0-ED64-7B2D84C99A8C}"/>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10D4A8A2-E74E-34DE-7365-D65BD32AF4A2}"/>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9EE1F709-622C-DBE8-ABD5-25A3612FD7EB}"/>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9783146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Olay 5 — Aynı eşler İspanya’da ikamet etseydi: devam eden atıf</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Olay: </a:t>
            </a:r>
            <a:r>
              <a:rPr lang="tr-TR" sz="1900"/>
              <a:t>Olay 4’teki eşler bu kez İspanya’da ikamet ediyor; dava Türkiye’de açılıyor.</a:t>
            </a:r>
          </a:p>
          <a:p>
            <a:pPr marL="0" indent="0">
              <a:buNone/>
            </a:pPr>
            <a:r>
              <a:rPr lang="tr-TR" sz="1900"/>
              <a:t> </a:t>
            </a:r>
          </a:p>
          <a:p>
            <a:pPr marL="0" indent="0">
              <a:buNone/>
            </a:pPr>
            <a:r>
              <a:rPr lang="tr-TR" sz="1900" b="1"/>
              <a:t>Sorular:</a:t>
            </a:r>
          </a:p>
          <a:p>
            <a:pPr marL="0" indent="0">
              <a:buNone/>
            </a:pPr>
            <a:r>
              <a:rPr lang="tr-TR" sz="1900"/>
              <a:t>1) İlk yetkili hukuk yine ABD midir?</a:t>
            </a:r>
          </a:p>
          <a:p>
            <a:pPr marL="0" indent="0">
              <a:buNone/>
            </a:pPr>
            <a:r>
              <a:rPr lang="tr-TR" sz="1900"/>
              <a:t>2) ABD Kİ kuralları ikametgâh hukukuna gönderirse ne olur?</a:t>
            </a:r>
          </a:p>
          <a:p>
            <a:pPr marL="0" indent="0">
              <a:buNone/>
            </a:pPr>
            <a:r>
              <a:rPr lang="tr-TR" sz="1900"/>
              <a:t>3) Devam eden atıf sonucunda hangi MADDI hukuk uygulanır?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4032BBE-ADB1-CA39-4C77-29EC744FDBF0}"/>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663DCBFB-159D-7EEE-9269-A650EF6451EE}"/>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Olay 6: Alman vatandaşı Y, Milano’da bir poliçe düzenleyip İstanbul’da ciro ediyor. Y hakkında ehliyetsizlik itirazı var. TTK m.766 (bono ve çek için m.778, m.818) uygulanır. Ehliyet için ilk bakılacak hukuk hangisi?</a:t>
            </a:r>
          </a:p>
        </p:txBody>
      </p:sp>
      <p:sp>
        <p:nvSpPr>
          <p:cNvPr id="4" name="Dikdörtgen 3">
            <a:extLst>
              <a:ext uri="{FF2B5EF4-FFF2-40B4-BE49-F238E27FC236}">
                <a16:creationId xmlns:a16="http://schemas.microsoft.com/office/drawing/2014/main" id="{0242DD3F-4672-0BE9-5504-17DA07768E60}"/>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36F9F60D-3C41-6714-9D24-D0F6C4F6A056}"/>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302F3F4C-D174-C596-E10E-775066EB9AE4}"/>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470A298D-A487-0CE5-2261-FF215CBB5200}"/>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3022682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Olay </a:t>
            </a:r>
            <a:r>
              <a:rPr b="1" dirty="0"/>
              <a:t>6 — </a:t>
            </a:r>
            <a:r>
              <a:rPr b="1" dirty="0" err="1"/>
              <a:t>Poliçe</a:t>
            </a:r>
            <a:r>
              <a:rPr b="1" dirty="0"/>
              <a:t> </a:t>
            </a:r>
            <a:r>
              <a:rPr b="1" dirty="0" err="1"/>
              <a:t>ile</a:t>
            </a:r>
            <a:r>
              <a:rPr b="1" dirty="0"/>
              <a:t> </a:t>
            </a:r>
            <a:r>
              <a:rPr b="1" dirty="0" err="1"/>
              <a:t>borçlanma</a:t>
            </a:r>
            <a:r>
              <a:rPr b="1" dirty="0"/>
              <a:t> </a:t>
            </a:r>
            <a:r>
              <a:rPr b="1" dirty="0" err="1"/>
              <a:t>ehliyeti</a:t>
            </a:r>
            <a:r>
              <a:rPr b="1" dirty="0"/>
              <a:t>: </a:t>
            </a:r>
            <a:r>
              <a:rPr b="1" dirty="0" err="1"/>
              <a:t>TTK’da</a:t>
            </a:r>
            <a:r>
              <a:rPr b="1" dirty="0"/>
              <a:t> </a:t>
            </a:r>
            <a:r>
              <a:rPr b="1" dirty="0" err="1"/>
              <a:t>atıf</a:t>
            </a:r>
            <a:endParaRPr b="1" dirty="0"/>
          </a:p>
        </p:txBody>
      </p:sp>
      <p:sp>
        <p:nvSpPr>
          <p:cNvPr id="3" name="Content Placeholder 2"/>
          <p:cNvSpPr>
            <a:spLocks noGrp="1"/>
          </p:cNvSpPr>
          <p:nvPr>
            <p:ph idx="1"/>
          </p:nvPr>
        </p:nvSpPr>
        <p:spPr/>
        <p:txBody>
          <a:bodyPr>
            <a:normAutofit/>
          </a:bodyPr>
          <a:lstStyle/>
          <a:p>
            <a:pPr marL="0" indent="0">
              <a:buNone/>
            </a:pPr>
            <a:r>
              <a:rPr b="1" dirty="0"/>
              <a:t>Olay: </a:t>
            </a:r>
            <a:r>
              <a:rPr dirty="0"/>
              <a:t>Alman </a:t>
            </a:r>
            <a:r>
              <a:rPr dirty="0" err="1"/>
              <a:t>vatandaşı</a:t>
            </a:r>
            <a:r>
              <a:rPr dirty="0"/>
              <a:t> Y, </a:t>
            </a:r>
            <a:r>
              <a:rPr dirty="0" err="1"/>
              <a:t>Milano’da</a:t>
            </a:r>
            <a:r>
              <a:rPr dirty="0"/>
              <a:t> </a:t>
            </a:r>
            <a:r>
              <a:rPr dirty="0" err="1"/>
              <a:t>poliçe</a:t>
            </a:r>
            <a:r>
              <a:rPr dirty="0"/>
              <a:t> </a:t>
            </a:r>
            <a:r>
              <a:rPr dirty="0" err="1"/>
              <a:t>düzenleyip</a:t>
            </a:r>
            <a:r>
              <a:rPr dirty="0"/>
              <a:t> </a:t>
            </a:r>
            <a:r>
              <a:rPr dirty="0" err="1"/>
              <a:t>İstanbul’da</a:t>
            </a:r>
            <a:r>
              <a:rPr dirty="0"/>
              <a:t> </a:t>
            </a:r>
            <a:r>
              <a:rPr dirty="0" err="1"/>
              <a:t>ciro</a:t>
            </a:r>
            <a:r>
              <a:rPr dirty="0"/>
              <a:t> </a:t>
            </a:r>
            <a:r>
              <a:rPr dirty="0" err="1"/>
              <a:t>ediyor</a:t>
            </a:r>
            <a:r>
              <a:rPr dirty="0"/>
              <a:t>. </a:t>
            </a:r>
            <a:r>
              <a:rPr dirty="0" err="1"/>
              <a:t>Ehliyetsizlik</a:t>
            </a:r>
            <a:r>
              <a:rPr dirty="0"/>
              <a:t> </a:t>
            </a:r>
            <a:r>
              <a:rPr dirty="0" err="1"/>
              <a:t>itirazı</a:t>
            </a:r>
            <a:r>
              <a:rPr dirty="0"/>
              <a:t> var.</a:t>
            </a:r>
          </a:p>
          <a:p>
            <a:pPr marL="0" indent="0">
              <a:buNone/>
            </a:pPr>
            <a:r>
              <a:rPr b="1" dirty="0" err="1"/>
              <a:t>Sorular</a:t>
            </a:r>
            <a:r>
              <a:rPr b="1" dirty="0"/>
              <a:t>:</a:t>
            </a:r>
          </a:p>
          <a:p>
            <a:pPr marL="0" indent="0">
              <a:buNone/>
            </a:pPr>
            <a:r>
              <a:rPr b="1" dirty="0"/>
              <a:t>1) </a:t>
            </a:r>
            <a:r>
              <a:rPr dirty="0" err="1"/>
              <a:t>Ehliyet</a:t>
            </a:r>
            <a:r>
              <a:rPr dirty="0"/>
              <a:t> </a:t>
            </a:r>
            <a:r>
              <a:rPr dirty="0" err="1"/>
              <a:t>için</a:t>
            </a:r>
            <a:r>
              <a:rPr dirty="0"/>
              <a:t> ilk </a:t>
            </a:r>
            <a:r>
              <a:rPr dirty="0" err="1"/>
              <a:t>bakılacak</a:t>
            </a:r>
            <a:r>
              <a:rPr dirty="0"/>
              <a:t> </a:t>
            </a:r>
            <a:r>
              <a:rPr dirty="0" err="1"/>
              <a:t>hukuk</a:t>
            </a:r>
            <a:r>
              <a:rPr dirty="0"/>
              <a:t> </a:t>
            </a:r>
            <a:r>
              <a:rPr dirty="0" err="1"/>
              <a:t>hangisidir</a:t>
            </a:r>
            <a:r>
              <a:rPr dirty="0"/>
              <a:t>?</a:t>
            </a:r>
          </a:p>
          <a:p>
            <a:pPr marL="0" indent="0">
              <a:buNone/>
            </a:pPr>
            <a:r>
              <a:rPr b="1" dirty="0"/>
              <a:t>2) </a:t>
            </a:r>
            <a:r>
              <a:rPr dirty="0"/>
              <a:t>Alman Kİ </a:t>
            </a:r>
            <a:r>
              <a:rPr dirty="0" err="1"/>
              <a:t>kuralları</a:t>
            </a:r>
            <a:r>
              <a:rPr dirty="0"/>
              <a:t> </a:t>
            </a:r>
            <a:r>
              <a:rPr dirty="0" err="1"/>
              <a:t>başka</a:t>
            </a:r>
            <a:r>
              <a:rPr dirty="0"/>
              <a:t> </a:t>
            </a:r>
            <a:r>
              <a:rPr dirty="0" err="1"/>
              <a:t>bir</a:t>
            </a:r>
            <a:r>
              <a:rPr dirty="0"/>
              <a:t> </a:t>
            </a:r>
            <a:r>
              <a:rPr dirty="0" err="1"/>
              <a:t>hukuka</a:t>
            </a:r>
            <a:r>
              <a:rPr dirty="0"/>
              <a:t> (</a:t>
            </a:r>
            <a:r>
              <a:rPr dirty="0" err="1"/>
              <a:t>ör</a:t>
            </a:r>
            <a:r>
              <a:rPr dirty="0"/>
              <a:t>. </a:t>
            </a:r>
            <a:r>
              <a:rPr dirty="0" err="1"/>
              <a:t>İsviçre</a:t>
            </a:r>
            <a:r>
              <a:rPr dirty="0"/>
              <a:t>) </a:t>
            </a:r>
            <a:r>
              <a:rPr dirty="0" err="1"/>
              <a:t>gönderirse</a:t>
            </a:r>
            <a:r>
              <a:rPr dirty="0"/>
              <a:t> ne </a:t>
            </a:r>
            <a:r>
              <a:rPr dirty="0" err="1"/>
              <a:t>olur</a:t>
            </a:r>
            <a:r>
              <a:rPr dirty="0"/>
              <a:t>?</a:t>
            </a:r>
          </a:p>
          <a:p>
            <a:pPr marL="0" indent="0">
              <a:buNone/>
            </a:pPr>
            <a:r>
              <a:rPr b="1" dirty="0"/>
              <a:t>3) </a:t>
            </a:r>
            <a:r>
              <a:rPr dirty="0" err="1"/>
              <a:t>İade</a:t>
            </a:r>
            <a:r>
              <a:rPr dirty="0"/>
              <a:t>/</a:t>
            </a:r>
            <a:r>
              <a:rPr dirty="0" err="1"/>
              <a:t>devam</a:t>
            </a:r>
            <a:r>
              <a:rPr dirty="0"/>
              <a:t> </a:t>
            </a:r>
            <a:r>
              <a:rPr dirty="0" err="1"/>
              <a:t>atfı</a:t>
            </a:r>
            <a:r>
              <a:rPr dirty="0"/>
              <a:t> </a:t>
            </a:r>
            <a:r>
              <a:rPr dirty="0" err="1"/>
              <a:t>burada</a:t>
            </a:r>
            <a:r>
              <a:rPr dirty="0"/>
              <a:t> </a:t>
            </a:r>
            <a:r>
              <a:rPr dirty="0" err="1"/>
              <a:t>nasıl</a:t>
            </a:r>
            <a:r>
              <a:rPr dirty="0"/>
              <a:t> </a:t>
            </a:r>
            <a:r>
              <a:rPr dirty="0" err="1"/>
              <a:t>çalışır</a:t>
            </a:r>
            <a:r>
              <a:rPr dirty="0"/>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46A3067-2A95-0598-76C8-7037B7BE56C1}"/>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CD426268-20A6-0EF7-6CEC-6C03B78A9034}"/>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Eşler evlenmeden önce yaptıkları mal rejimi sözleşmesinde “Kaliforniya hukuku uygulanır” yazmışlar. Boşanma davası Türkiye’de görülür; eşlerden biri, Kaliforniya Kİ kurallarının başka bir hukuka gönderdiğini ileri sürer. Bu uyuşmazlıkta atıf işletilir mi?</a:t>
            </a:r>
          </a:p>
        </p:txBody>
      </p:sp>
      <p:sp>
        <p:nvSpPr>
          <p:cNvPr id="4" name="Dikdörtgen 3">
            <a:extLst>
              <a:ext uri="{FF2B5EF4-FFF2-40B4-BE49-F238E27FC236}">
                <a16:creationId xmlns:a16="http://schemas.microsoft.com/office/drawing/2014/main" id="{19C69574-D7B5-2EB1-9D7F-5548CCA324D3}"/>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96FA4301-9FF3-B51B-1177-1B8AF251F4C3}"/>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D7FA5E5B-B83D-FF62-FC67-B522514823DC}"/>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7B9A82C4-7F4D-A6A7-A259-61CD20F8D7C0}"/>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7807090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Olay 7 — Hukuk seçimi ve atfın zımnen reddi</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Olay: </a:t>
            </a:r>
            <a:r>
              <a:rPr lang="tr-TR" sz="1900"/>
              <a:t>Eşler mal rejimi sözleşmesinde ‘Kaliforniya hukuku uygulanır’ demişler. Boşanma davası Türkiye’de.</a:t>
            </a:r>
          </a:p>
          <a:p>
            <a:pPr marL="0" indent="0">
              <a:buNone/>
            </a:pPr>
            <a:endParaRPr lang="tr-TR" sz="1900"/>
          </a:p>
          <a:p>
            <a:pPr marL="0" indent="0">
              <a:buNone/>
            </a:pPr>
            <a:r>
              <a:rPr lang="tr-TR" sz="1900" b="1"/>
              <a:t>Sorular:</a:t>
            </a:r>
          </a:p>
          <a:p>
            <a:pPr marL="0" indent="0">
              <a:buNone/>
            </a:pPr>
            <a:r>
              <a:rPr lang="tr-TR" sz="1900"/>
              <a:t>1) Bu uyuşmazlıkta atıf işletilir mi?</a:t>
            </a:r>
          </a:p>
          <a:p>
            <a:pPr marL="0" indent="0">
              <a:buNone/>
            </a:pPr>
            <a:r>
              <a:rPr lang="tr-TR" sz="1900"/>
              <a:t>2) ‘Uygulanacak hukuk’ ifadesi nasıl yorumlanır?</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FE730B-46B8-6200-14E8-4F27B269A129}"/>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63A570D1-0794-9D11-191C-22ECEDC3E198}"/>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Türk mahkemesinde, yabancılık unsuru içeren bir soybağı kurulması davasında. Uygulanacak hukuk kuralı, basamaklı şekilde “şu hukuk olmazsa bu hukuk” diyerek nesebin kurulmasını sağlayacak bir maddi hukuka ulaşmayı amaçlar. Atıf dikkate alınır mı? Neden?</a:t>
            </a:r>
          </a:p>
        </p:txBody>
      </p:sp>
      <p:sp>
        <p:nvSpPr>
          <p:cNvPr id="4" name="Dikdörtgen 3">
            <a:extLst>
              <a:ext uri="{FF2B5EF4-FFF2-40B4-BE49-F238E27FC236}">
                <a16:creationId xmlns:a16="http://schemas.microsoft.com/office/drawing/2014/main" id="{8BF10CBE-F6FA-8B57-81D8-3051B73E620E}"/>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0E4CCF64-2191-0102-4DE7-54280198850F}"/>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8F829289-EE10-D6FE-6E6E-52675E6AD463}"/>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57D1262E-27F1-A8B8-6FAF-380511DC2130}"/>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6774467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Olay 8 — Soybağı (nesep) kurulmasında basamaklı bağlama</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Olay: </a:t>
            </a:r>
            <a:r>
              <a:rPr lang="tr-TR" sz="1900"/>
              <a:t>Yabancılık unsuru içeren soybağı kurulması davasında kural basamaklı şekilde uygulanacak hukuku sıralıyor; amaç nesebin kurulmasını sağlayacak MADDİ çözüme ulaşmak.</a:t>
            </a:r>
          </a:p>
          <a:p>
            <a:pPr marL="0" indent="0">
              <a:buNone/>
            </a:pPr>
            <a:endParaRPr lang="tr-TR" sz="1900"/>
          </a:p>
          <a:p>
            <a:pPr marL="0" indent="0">
              <a:buNone/>
            </a:pPr>
            <a:r>
              <a:rPr lang="tr-TR" sz="1900" b="1"/>
              <a:t>Sorular:</a:t>
            </a:r>
          </a:p>
          <a:p>
            <a:pPr marL="0" indent="0">
              <a:buNone/>
            </a:pPr>
            <a:r>
              <a:rPr lang="tr-TR" sz="1900"/>
              <a:t>1) Bu tür kurallarda atıf dikkate alınır mı?</a:t>
            </a:r>
          </a:p>
          <a:p>
            <a:pPr marL="0" indent="0">
              <a:buNone/>
            </a:pPr>
            <a:r>
              <a:rPr lang="tr-TR" sz="1900"/>
              <a:t>2) Neden?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8C2A069-9DEB-F4EC-746B-918F5684BE74}"/>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442183B1-B576-195F-DE22-80EEE4EB4E61}"/>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Olay 9: Türk sosyal yardım kurumu, nafaka alacaklısına yaptığı ödemeleri nafaka borçlusundan rücuen isteyip isteyemeyeceğini tartışıyor. Uyuşmazlık Lahey 1973 Nafaka Sözleşmesi kapsamına giriyor. "Uygulanacak hukuk" ifadesi sözleşmede nasıl anlaşılır? </a:t>
            </a:r>
          </a:p>
        </p:txBody>
      </p:sp>
      <p:sp>
        <p:nvSpPr>
          <p:cNvPr id="4" name="Dikdörtgen 3">
            <a:extLst>
              <a:ext uri="{FF2B5EF4-FFF2-40B4-BE49-F238E27FC236}">
                <a16:creationId xmlns:a16="http://schemas.microsoft.com/office/drawing/2014/main" id="{15ABD77F-AAD4-5782-A947-B9DE8919576B}"/>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15EFDAB2-3B69-B0A3-6D86-78A8AD272B5A}"/>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30715128-98A5-CAD4-E083-242913F965C7}"/>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CD2D140B-7F5D-D0C9-41BC-E44C1EA2048B}"/>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260899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b="1"/>
              <a:t>Bağlama Konusu Örnekleri </a:t>
            </a:r>
          </a:p>
        </p:txBody>
      </p:sp>
      <p:sp>
        <p:nvSpPr>
          <p:cNvPr id="24" name="Rectangle 23">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25A1A777-79EB-538A-3AE1-2F1729E3AC7D}"/>
              </a:ext>
            </a:extLst>
          </p:cNvPr>
          <p:cNvGraphicFramePr>
            <a:graphicFrameLocks noGrp="1"/>
          </p:cNvGraphicFramePr>
          <p:nvPr>
            <p:ph idx="1"/>
            <p:extLst>
              <p:ext uri="{D42A27DB-BD31-4B8C-83A1-F6EECF244321}">
                <p14:modId xmlns:p14="http://schemas.microsoft.com/office/powerpoint/2010/main" val="2526163549"/>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Olay 9 — Kamu kurumunun nafaka ödemeleri (Lahey 1973)</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Olay: </a:t>
            </a:r>
            <a:r>
              <a:rPr lang="tr-TR" sz="1900"/>
              <a:t>Türk sosyal yardım kurumu, nafaka alacaklısına yaptığı ödemeleri borçluya rücu edip edemeyeceğini tartışıyor. Uyuşmazlık Lahey 1973 Nafaka Sözleşmesi kapsamına giriyor.</a:t>
            </a:r>
          </a:p>
          <a:p>
            <a:pPr marL="0" indent="0">
              <a:buNone/>
            </a:pPr>
            <a:endParaRPr lang="tr-TR" sz="1900"/>
          </a:p>
          <a:p>
            <a:pPr marL="0" indent="0">
              <a:buNone/>
            </a:pPr>
            <a:r>
              <a:rPr lang="tr-TR" sz="1900" b="1"/>
              <a:t>Sorular:</a:t>
            </a:r>
          </a:p>
          <a:p>
            <a:pPr marL="0" indent="0">
              <a:buNone/>
            </a:pPr>
            <a:r>
              <a:rPr lang="tr-TR" sz="1900"/>
              <a:t>1) ‘Uygulanacak hukuk’ ifadesi burada nasıl anlaşılır?</a:t>
            </a:r>
          </a:p>
          <a:p>
            <a:pPr marL="0" indent="0">
              <a:buNone/>
            </a:pPr>
            <a:r>
              <a:rPr lang="tr-TR" sz="1900"/>
              <a:t>2) Atıf gündeme gelir mi?</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6A940F1-C8CF-3E8B-9962-027310FCDAD6}"/>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68CC41EF-9689-53B3-C50E-1366C96EC8AB}"/>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Olay 10: İngiliz vatandaşı M İstanbul’da vefat eder. Türkiye’de banka mevduatı (menkul) ve Fransa’da bir taşınmaz bırakmıştır. Türkiye’de mirasçılar paylaşım için Türk mahkemesine başvurur. MÖHUK m.20 uyarınca menkul/taşınmaz terekede bağlama nasıldır?</a:t>
            </a:r>
          </a:p>
        </p:txBody>
      </p:sp>
      <p:sp>
        <p:nvSpPr>
          <p:cNvPr id="4" name="Dikdörtgen 3">
            <a:extLst>
              <a:ext uri="{FF2B5EF4-FFF2-40B4-BE49-F238E27FC236}">
                <a16:creationId xmlns:a16="http://schemas.microsoft.com/office/drawing/2014/main" id="{4EC903A2-39D9-7995-BE39-779D26858EE8}"/>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7CC686B3-D25D-B881-FFCE-D165A30B9270}"/>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FF1300F7-1278-BDC2-B623-B171E9A1271D}"/>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1F27D0B5-6444-791B-5549-AE415A6F0884}"/>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5071356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Olay 10 — Miras: menkul/taşınmaz ve atfın kapsamı</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Olay: </a:t>
            </a:r>
            <a:r>
              <a:rPr lang="tr-TR" sz="1900"/>
              <a:t>İngiliz vatandaşı M İstanbul’da vefat ediyor. Türkiye’de banka mevduatı (menkul), Fransa’da taşınmaz var. Türk mahkemesinde paylaşım talebi var. </a:t>
            </a:r>
          </a:p>
          <a:p>
            <a:pPr marL="0" indent="0">
              <a:buNone/>
            </a:pPr>
            <a:r>
              <a:rPr lang="tr-TR" sz="1900" b="1"/>
              <a:t>Sorular:</a:t>
            </a:r>
          </a:p>
          <a:p>
            <a:pPr marL="0" indent="0">
              <a:buNone/>
            </a:pPr>
            <a:r>
              <a:rPr lang="tr-TR" sz="1900"/>
              <a:t>1) MÖHUK m.20 uyarınca menkul/taşınmaz terekede bağlama nasıldır?</a:t>
            </a:r>
          </a:p>
          <a:p>
            <a:pPr marL="0" indent="0">
              <a:buNone/>
            </a:pPr>
            <a:r>
              <a:rPr lang="tr-TR" sz="1900"/>
              <a:t>2) Bu konuda atıf işletilir mi (m.2/3 kapsamı)?</a:t>
            </a:r>
          </a:p>
          <a:p>
            <a:pPr marL="0" indent="0">
              <a:buNone/>
            </a:pPr>
            <a:r>
              <a:rPr lang="tr-TR" sz="1900"/>
              <a:t>3) Nihai olarak hangi hukuklar uygulanır?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4B71121-18B5-0569-4C35-744AEC6C883F}"/>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BA8880F2-F4E5-7659-27C5-B56E1B174784}"/>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700" b="1">
                <a:solidFill>
                  <a:srgbClr val="000000"/>
                </a:solidFill>
              </a:rPr>
              <a:t>5) Atıf (renvoi) terminolojisinde, aşağıdaki tanım‑eşleştirmelerinden hangisi doğrudur?</a:t>
            </a:r>
          </a:p>
        </p:txBody>
      </p:sp>
      <p:sp>
        <p:nvSpPr>
          <p:cNvPr id="4" name="Dikdörtgen 3">
            <a:extLst>
              <a:ext uri="{FF2B5EF4-FFF2-40B4-BE49-F238E27FC236}">
                <a16:creationId xmlns:a16="http://schemas.microsoft.com/office/drawing/2014/main" id="{527E8875-E221-8A61-9A43-55B7727D7291}"/>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FA86D750-72C0-BCB5-C527-A3429647A0F6}"/>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885EEE32-EBB3-5AA7-B555-85E335DC2C3A}"/>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9C8B04A8-240D-623B-422B-B6DE80346066}"/>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131712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a:t>Test Soru 5</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Atıf terminolojisi açısından doğru eşleştirme hangisidir?</a:t>
            </a:r>
          </a:p>
          <a:p>
            <a:pPr marL="0" indent="0">
              <a:buNone/>
            </a:pPr>
            <a:r>
              <a:rPr lang="tr-TR" sz="1900"/>
              <a:t>A) Atıf: yabancı maddi kuralların uygulanması</a:t>
            </a:r>
          </a:p>
          <a:p>
            <a:pPr marL="0" indent="0">
              <a:buNone/>
            </a:pPr>
            <a:r>
              <a:rPr lang="tr-TR" sz="1900"/>
              <a:t>B) İade atıf: yabancı Kİ kuralları uyuşmazlığı hakimin hukukuna geri gönderir</a:t>
            </a:r>
          </a:p>
          <a:p>
            <a:pPr marL="0" indent="0">
              <a:buNone/>
            </a:pPr>
            <a:r>
              <a:rPr lang="tr-TR" sz="1900"/>
              <a:t>C) Devam eden atıf: yabancı Kİ kuralları uyuşmazlığı tekrar kendisine gönderir</a:t>
            </a:r>
          </a:p>
          <a:p>
            <a:pPr marL="0" indent="0">
              <a:buNone/>
            </a:pPr>
            <a:r>
              <a:rPr lang="tr-TR" sz="1900"/>
              <a:t>D) Atıf: kamu düzeni istisnası</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DD54316-A5AF-4769-0223-CA86208CE753}"/>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EAC895B0-C4DE-3723-26C2-BDE60E2D8EE4}"/>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200" b="1">
                <a:solidFill>
                  <a:srgbClr val="000000"/>
                </a:solidFill>
              </a:rPr>
              <a:t>6) MÖHUK m.2/3 uyarınca iade atıf ve devam eden atıf kural olarak hangi alanlarda dikkate alınır?</a:t>
            </a:r>
          </a:p>
        </p:txBody>
      </p:sp>
      <p:sp>
        <p:nvSpPr>
          <p:cNvPr id="4" name="Dikdörtgen 3">
            <a:extLst>
              <a:ext uri="{FF2B5EF4-FFF2-40B4-BE49-F238E27FC236}">
                <a16:creationId xmlns:a16="http://schemas.microsoft.com/office/drawing/2014/main" id="{71B94DEF-48F6-D7DF-67C6-62CD5F808B38}"/>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8B7275C4-C435-9EC8-A3F5-B726221D01EC}"/>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D4ADA912-B743-97DD-EA72-8EFCFD7F8984}"/>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36620594-C17E-1379-4109-02F63661453D}"/>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23246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a:t>Test Soru 6</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MÖHUK m.2/3 uyarınca atıf hangi alanlarda dikkate alınır?</a:t>
            </a:r>
          </a:p>
          <a:p>
            <a:pPr marL="0" indent="0">
              <a:buNone/>
            </a:pPr>
            <a:r>
              <a:rPr lang="tr-TR" sz="1900"/>
              <a:t>A) Borçlar hukuku ve eşya hukuku</a:t>
            </a:r>
          </a:p>
          <a:p>
            <a:pPr marL="0" indent="0">
              <a:buNone/>
            </a:pPr>
            <a:r>
              <a:rPr lang="tr-TR" sz="1900"/>
              <a:t>B) Şahsın hukuku ve aile hukuku</a:t>
            </a:r>
          </a:p>
          <a:p>
            <a:pPr marL="0" indent="0">
              <a:buNone/>
            </a:pPr>
            <a:r>
              <a:rPr lang="tr-TR" sz="1900"/>
              <a:t>C) Miras hukuku ve şirketler hukuku</a:t>
            </a:r>
          </a:p>
          <a:p>
            <a:pPr marL="0" indent="0">
              <a:buNone/>
            </a:pPr>
            <a:r>
              <a:rPr lang="tr-TR" sz="1900"/>
              <a:t>D) Milletlerarası usul hukuku</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AA708DD-9137-447B-42F9-629285D3FACA}"/>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5934D86D-3002-C741-ECD0-CD62877FCDCB}"/>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7) ABD vatandaşı eşler, Türkiye’de ikamet ediyor ve Türk mahkemesinde boşanma davası açıyor. MÖHUK m.14 uyarınca kural olarak müşterek milli hukuk (ABD hukuku) uygulanacaktır. Hakim, MÖHUK m.2/3 gereği nasıl hareket etmelidir?</a:t>
            </a:r>
          </a:p>
        </p:txBody>
      </p:sp>
      <p:sp>
        <p:nvSpPr>
          <p:cNvPr id="4" name="Dikdörtgen 3">
            <a:extLst>
              <a:ext uri="{FF2B5EF4-FFF2-40B4-BE49-F238E27FC236}">
                <a16:creationId xmlns:a16="http://schemas.microsoft.com/office/drawing/2014/main" id="{EA3C220D-30B0-8CC4-DAD4-ABB0692191EE}"/>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A600979F-C7E3-6F58-9CE8-A77F1AC63362}"/>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43B4F2F4-EF40-9CB9-7917-F06264F49576}"/>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101DCB7D-647B-4D34-9185-546FA8A4AACA}"/>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6918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a:t>Test Soru 7</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ABD vatandaşı eşler Türkiye’de ikamet ediyor ve boşanma davası açıyor. MÖHUK m.2/3’e göre nasıl hareket edilir?</a:t>
            </a:r>
          </a:p>
          <a:p>
            <a:pPr marL="0" indent="0">
              <a:buNone/>
            </a:pPr>
            <a:r>
              <a:rPr lang="tr-TR" sz="1900"/>
              <a:t>A) Doğrudan TMK uygulanır</a:t>
            </a:r>
          </a:p>
          <a:p>
            <a:pPr marL="0" indent="0">
              <a:buNone/>
            </a:pPr>
            <a:r>
              <a:rPr lang="tr-TR" sz="1900"/>
              <a:t>B) Doğrudan ABD maddi hukuku uygulanır</a:t>
            </a:r>
          </a:p>
          <a:p>
            <a:pPr marL="0" indent="0">
              <a:buNone/>
            </a:pPr>
            <a:r>
              <a:rPr lang="tr-TR" sz="1900"/>
              <a:t>C) Önce ABD Kİ kuralları incelenir; Türkiye’ye gönderiyorsa TMK, göndermiyorsa ABD maddi hukuku</a:t>
            </a:r>
          </a:p>
          <a:p>
            <a:pPr marL="0" indent="0">
              <a:buNone/>
            </a:pPr>
            <a:r>
              <a:rPr lang="tr-TR" sz="1900"/>
              <a:t>D) Tarafların beyanına göre</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BB541AC-AE39-7620-2CBB-2DAD7DB042BC}"/>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FD54A515-703E-A6B7-E380-8FCF3840EE61}"/>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600" b="1">
                <a:solidFill>
                  <a:srgbClr val="000000"/>
                </a:solidFill>
              </a:rPr>
              <a:t>8) MÖHUK dışındaki düzenlemeler bakımından aşağıdakilerden hangisi atıfın açıkça kabul edildiği bir örnektir?</a:t>
            </a:r>
          </a:p>
        </p:txBody>
      </p:sp>
      <p:sp>
        <p:nvSpPr>
          <p:cNvPr id="4" name="Dikdörtgen 3">
            <a:extLst>
              <a:ext uri="{FF2B5EF4-FFF2-40B4-BE49-F238E27FC236}">
                <a16:creationId xmlns:a16="http://schemas.microsoft.com/office/drawing/2014/main" id="{E9FE6189-672A-5350-DD71-18AC538FF422}"/>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6772836A-5F0F-C833-13FC-F976A3F470B6}"/>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5DD6C093-77F1-9189-13B5-7B6C212B65AA}"/>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91B86995-DCD8-2394-3F54-8077AD9E11AA}"/>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888116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Rectangle 2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2" name="Rectangle 3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Vasıflandırma (Classification): Tanım ve Amaç</a:t>
            </a:r>
          </a:p>
        </p:txBody>
      </p:sp>
      <p:sp>
        <p:nvSpPr>
          <p:cNvPr id="34" name="Rectangle 3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tr-TR" sz="1900"/>
              <a:t>Aynı hukuki kurum/kavram farklı sistemlerde farklı nitelendirilebilir.</a:t>
            </a:r>
          </a:p>
          <a:p>
            <a:r>
              <a:rPr lang="tr-TR" sz="1900"/>
              <a:t>Hangi bağlama kuralının uygulanacağı çoğu kez vasıflandırmaya bağlıdır.</a:t>
            </a:r>
          </a:p>
          <a:p>
            <a:r>
              <a:rPr lang="tr-TR" sz="1900" b="1"/>
              <a:t>Sonuca etkisi büyüktür: </a:t>
            </a:r>
          </a:p>
          <a:p>
            <a:pPr marL="0" indent="0">
              <a:buNone/>
            </a:pPr>
            <a:r>
              <a:rPr lang="tr-TR" sz="1900" b="1"/>
              <a:t>farklı niteleme → farklı bağlama kuralı → farklı lex causae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a:t>Test Soru 8</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Aşağıdakilerden hangisi atfın açıkça kabul edildiği bir örnektir?</a:t>
            </a:r>
          </a:p>
          <a:p>
            <a:pPr marL="0" indent="0">
              <a:buNone/>
            </a:pPr>
            <a:r>
              <a:rPr lang="tr-TR" sz="1900"/>
              <a:t>A) TTK m.766, 778, 818 (kambiyo ehliyeti)</a:t>
            </a:r>
          </a:p>
          <a:p>
            <a:pPr marL="0" indent="0">
              <a:buNone/>
            </a:pPr>
            <a:r>
              <a:rPr lang="tr-TR" sz="1900"/>
              <a:t>B) TBK genel hükümler</a:t>
            </a:r>
          </a:p>
          <a:p>
            <a:pPr marL="0" indent="0">
              <a:buNone/>
            </a:pPr>
            <a:r>
              <a:rPr lang="tr-TR" sz="1900"/>
              <a:t>C) HUMK tebligat</a:t>
            </a:r>
          </a:p>
          <a:p>
            <a:pPr marL="0" indent="0">
              <a:buNone/>
            </a:pPr>
            <a:r>
              <a:rPr lang="tr-TR" sz="1900"/>
              <a:t>D) TMK taşınmaz devri</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7B465D7-F904-D4C0-5EA1-A1670D3D21FA}"/>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6B4DB8D5-229F-54B6-5B85-4F3851634FAA}"/>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500" b="1">
                <a:solidFill>
                  <a:srgbClr val="000000"/>
                </a:solidFill>
              </a:rPr>
              <a:t>9) Aşağıdaki durumlardan hangisinde atıf (renvoi) zımnen reddedilir veya zaten uygulanmaz?</a:t>
            </a:r>
          </a:p>
        </p:txBody>
      </p:sp>
      <p:sp>
        <p:nvSpPr>
          <p:cNvPr id="4" name="Dikdörtgen 3">
            <a:extLst>
              <a:ext uri="{FF2B5EF4-FFF2-40B4-BE49-F238E27FC236}">
                <a16:creationId xmlns:a16="http://schemas.microsoft.com/office/drawing/2014/main" id="{172ABA3E-2B60-1E3F-9E7D-533095189C05}"/>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51B6D391-2BD9-89AD-DE30-6FB0AA1AF03B}"/>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0CAC368F-C9FB-6C87-C4E0-7F9933719DF5}"/>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54F4D262-9EC0-57FF-7CFB-45803C4B0B65}"/>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654855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a:t>Test Soru 9</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Aşağıdaki durumlardan hangisinde atıf zımnen reddedilir veya uygulanmaz?</a:t>
            </a:r>
            <a:endParaRPr lang="tr-TR" sz="1900"/>
          </a:p>
          <a:p>
            <a:pPr marL="0" indent="0">
              <a:buNone/>
            </a:pPr>
            <a:r>
              <a:rPr lang="tr-TR" sz="1900"/>
              <a:t>A) Bağlama kuralı Türk hukukunu yetkili kılıyorsa</a:t>
            </a:r>
          </a:p>
          <a:p>
            <a:pPr marL="0" indent="0">
              <a:buNone/>
            </a:pPr>
            <a:r>
              <a:rPr lang="tr-TR" sz="1900"/>
              <a:t>B) Yabancı hukuka gönderme varsa</a:t>
            </a:r>
          </a:p>
          <a:p>
            <a:pPr marL="0" indent="0">
              <a:buNone/>
            </a:pPr>
            <a:r>
              <a:rPr lang="tr-TR" sz="1900"/>
              <a:t>C) Şahsın hukuku uyuşmazlıklarında her durumda</a:t>
            </a:r>
          </a:p>
          <a:p>
            <a:pPr marL="0" indent="0">
              <a:buNone/>
            </a:pPr>
            <a:r>
              <a:rPr lang="tr-TR" sz="1900"/>
              <a:t>D) Kamu düzeni istisnası uygulandığında</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E964CB2-3931-7D2E-6C67-88C3A6780B3F}"/>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928C3D4E-6ABA-AF32-1B74-445324B897BC}"/>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10) Milletlerarası sözleşmelerde “uygulanacak hukuk” ibaresinin yorumu ve örnekleri bakımından hangisi yanlıştır?</a:t>
            </a:r>
          </a:p>
        </p:txBody>
      </p:sp>
      <p:sp>
        <p:nvSpPr>
          <p:cNvPr id="4" name="Dikdörtgen 3">
            <a:extLst>
              <a:ext uri="{FF2B5EF4-FFF2-40B4-BE49-F238E27FC236}">
                <a16:creationId xmlns:a16="http://schemas.microsoft.com/office/drawing/2014/main" id="{6EB14D1D-91AA-4E66-4916-B92BA839CB7E}"/>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B9FA398F-0F5C-0B06-A700-2152439B2254}"/>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92F18320-8BD9-CCF0-C8F3-FD0F970F5F1E}"/>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72912EA2-9F9A-249B-6775-E53B923F1393}"/>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34499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a:t>Test Soru 10</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Milletlerarası sözleşmelerde ‘uygulanacak hukuk’ ibaresine ilişkin hangisi yanlıştır?</a:t>
            </a:r>
          </a:p>
          <a:p>
            <a:pPr marL="0" indent="0">
              <a:buNone/>
            </a:pPr>
            <a:r>
              <a:rPr lang="tr-TR" sz="1900" b="1"/>
              <a:t> </a:t>
            </a:r>
          </a:p>
          <a:p>
            <a:pPr marL="0" indent="0">
              <a:buNone/>
            </a:pPr>
            <a:r>
              <a:rPr lang="tr-TR" sz="1900"/>
              <a:t>A) Kural olarak maddi hukuk atfı olarak anlaşılır</a:t>
            </a:r>
          </a:p>
          <a:p>
            <a:pPr marL="0" indent="0">
              <a:buNone/>
            </a:pPr>
            <a:r>
              <a:rPr lang="tr-TR" sz="1900"/>
              <a:t>B) Lahey 1973 nafaka m.4 ‘iç hukuk’ vurgusuyla atfı dışlar</a:t>
            </a:r>
          </a:p>
          <a:p>
            <a:pPr marL="0" indent="0">
              <a:buNone/>
            </a:pPr>
            <a:r>
              <a:rPr lang="tr-TR" sz="1900"/>
              <a:t>C) ICSID m.42/1 Kİ kurallarının dâhil edilmesini açıkça düzenleyebilir</a:t>
            </a:r>
          </a:p>
          <a:p>
            <a:pPr marL="0" indent="0">
              <a:buNone/>
            </a:pPr>
            <a:r>
              <a:rPr lang="tr-TR" sz="1900" b="1"/>
              <a:t>D) Hukuk seçiminde, açıkça aksi kararlaştırılmasa da Kİ kuralları kendiliğinden uygulanır (m.2/4)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En Önemli Noktalar</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b="1"/>
              <a:t>Vasıflandırma: </a:t>
            </a:r>
            <a:r>
              <a:rPr lang="tr-TR" sz="1900"/>
              <a:t>Bağlama kuralını tetikler; lex fori vs. lex causae sonuçta fark yaratır.</a:t>
            </a:r>
          </a:p>
          <a:p>
            <a:pPr marL="0" indent="0">
              <a:buNone/>
            </a:pPr>
            <a:endParaRPr lang="tr-TR" sz="1900"/>
          </a:p>
          <a:p>
            <a:pPr marL="0" indent="0">
              <a:buNone/>
            </a:pPr>
            <a:r>
              <a:rPr lang="tr-TR" sz="1900" b="1"/>
              <a:t>Atıf: </a:t>
            </a:r>
            <a:r>
              <a:rPr lang="tr-TR" sz="1900"/>
              <a:t>Sadece kişinin ve aile hukukunda (m.2/3) + TTK kambiyo ehliyeti; gönderilen hukukun MADDi hükümleri uygulanır.</a:t>
            </a:r>
          </a:p>
          <a:p>
            <a:pPr marL="0" indent="0">
              <a:buNone/>
            </a:pPr>
            <a:endParaRPr lang="tr-TR" sz="1900"/>
          </a:p>
          <a:p>
            <a:pPr marL="0" indent="0">
              <a:buNone/>
            </a:pPr>
            <a:r>
              <a:rPr lang="tr-TR" sz="1900" b="1"/>
              <a:t>Atfın dışlandığı haller: </a:t>
            </a:r>
            <a:r>
              <a:rPr lang="tr-TR" sz="1900"/>
              <a:t>lex fori yetkili, hukuk seçimi (m.2/4), basamaklı kurallar, sözleşmelerin ‘iç hukuk’ vurgusu.</a:t>
            </a:r>
          </a:p>
          <a:p>
            <a:pPr marL="0" indent="0">
              <a:buNone/>
            </a:pPr>
            <a:endParaRPr lang="tr-TR" sz="1900"/>
          </a:p>
          <a:p>
            <a:pPr marL="0" indent="0">
              <a:buNone/>
            </a:pPr>
            <a:r>
              <a:rPr lang="tr-TR" sz="1900" b="1"/>
              <a:t>Mevzuat: </a:t>
            </a:r>
            <a:r>
              <a:rPr lang="tr-TR" sz="1900"/>
              <a:t>MÖHUK m.2/3, m.2/4, m.8, m.9, m.12, m.14, m.20, m.34; TTK m.766, m.778, m.818; ilgili içtihat ve sözleşmeler.</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Kontrol Listesi – Somut Olayda Uygulama</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pPr marL="0" indent="0">
              <a:buNone/>
            </a:pPr>
            <a:r>
              <a:rPr lang="tr-TR" sz="1900"/>
              <a:t>1) Bağlama konusunu doğru isimlendirdim mi?</a:t>
            </a:r>
          </a:p>
          <a:p>
            <a:pPr marL="0" indent="0">
              <a:buNone/>
            </a:pPr>
            <a:r>
              <a:rPr lang="tr-TR" sz="1900"/>
              <a:t>2) İlgili MÖHUK/TTK maddesini doğru saptadım mı?</a:t>
            </a:r>
          </a:p>
          <a:p>
            <a:pPr marL="0" indent="0">
              <a:buNone/>
            </a:pPr>
            <a:r>
              <a:rPr lang="tr-TR" sz="1900"/>
              <a:t>3) Vasıflandırma tekniği tercihini gerekçelendirdim mi?</a:t>
            </a:r>
          </a:p>
          <a:p>
            <a:pPr marL="0" indent="0">
              <a:buNone/>
            </a:pPr>
            <a:r>
              <a:rPr lang="tr-TR" sz="1900"/>
              <a:t>4) Atıf uygulanabilir mi (m.2/3 / özel hükümler)? Uygun değilse neden?</a:t>
            </a:r>
          </a:p>
          <a:p>
            <a:pPr marL="0" indent="0">
              <a:buNone/>
            </a:pPr>
            <a:r>
              <a:rPr lang="tr-TR" sz="1900"/>
              <a:t>5) Nihai uygulanacak MADDİ hukuku açıkça yazdım mı?</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8056BB7-BE6B-074E-07FA-47B5D8F9EFD2}"/>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F0A51BC0-8BEA-01F3-6E73-29B1106D0158}"/>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MÖHUK m.8’e göre zamanaşımı hangi hukuka tabidir?</a:t>
            </a:r>
          </a:p>
        </p:txBody>
      </p:sp>
      <p:sp>
        <p:nvSpPr>
          <p:cNvPr id="4" name="Dikdörtgen 3">
            <a:extLst>
              <a:ext uri="{FF2B5EF4-FFF2-40B4-BE49-F238E27FC236}">
                <a16:creationId xmlns:a16="http://schemas.microsoft.com/office/drawing/2014/main" id="{561D8A67-E1DC-D326-B51D-1EFAB2FF73B3}"/>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473132A5-AD9E-94E9-01D4-68DF1F8A1611}"/>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46C80396-5ACC-EE0A-B821-924FB7F38CB7}"/>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D8A56B50-1587-9301-0D96-2DED49CF3F50}"/>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4029538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2" nodeType="clickEffect">
                                  <p:stCondLst>
                                    <p:cond delay="0"/>
                                  </p:stCondLst>
                                  <p:childTnLst>
                                    <p:animEffect transition="out" filter="fade">
                                      <p:cBhvr>
                                        <p:cTn id="16" dur="50" tmFilter="0, 0; .2, .5; .8, .5; 1, 0"/>
                                        <p:tgtEl>
                                          <p:spTgt spid="3"/>
                                        </p:tgtEl>
                                      </p:cBhvr>
                                    </p:animEffect>
                                    <p:animScale>
                                      <p:cBhvr>
                                        <p:cTn id="1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Lst>
  </p:timing>
</p:sld>
</file>

<file path=ppt/slides/slide58.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902A0AF-4C97-3B1A-CFB8-9CD65F5FD747}"/>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1F3FEAC3-851C-D4E3-D522-2314C03AE1E0}"/>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MÖHUK m.2/3’e göre atıf (iade/devam) kural olarak hangi alanlarda dikkate alınır?</a:t>
            </a:r>
          </a:p>
        </p:txBody>
      </p:sp>
      <p:sp>
        <p:nvSpPr>
          <p:cNvPr id="4" name="Dikdörtgen 3">
            <a:extLst>
              <a:ext uri="{FF2B5EF4-FFF2-40B4-BE49-F238E27FC236}">
                <a16:creationId xmlns:a16="http://schemas.microsoft.com/office/drawing/2014/main" id="{A0AC97F2-A066-FAC5-F841-BC1CFBDA3BDB}"/>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60BAAC21-A154-FC8F-003D-6CD8AA340BDC}"/>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F717E8E6-C24A-2510-6C17-8817839CDC91}"/>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1E233F4F-4198-3C8D-3BAA-0B8431B95877}"/>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979740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5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A8AADB9-9448-E8C8-E1C8-0EE63A00E2B6}"/>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7024A2AE-D164-E54C-D6AC-E875BB089D4E}"/>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Taraflar sözleşmede “Kaliforniya hukuku uygulanır” demiş ve aksi açıkça kararlaştırılmamış. Bu beyana ilişkin doğru yorum hangisi?</a:t>
            </a:r>
          </a:p>
        </p:txBody>
      </p:sp>
      <p:sp>
        <p:nvSpPr>
          <p:cNvPr id="4" name="Dikdörtgen 3">
            <a:extLst>
              <a:ext uri="{FF2B5EF4-FFF2-40B4-BE49-F238E27FC236}">
                <a16:creationId xmlns:a16="http://schemas.microsoft.com/office/drawing/2014/main" id="{7F84D093-7910-72EF-2233-19399AEA8D2E}"/>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C55AFBF6-A6FD-2855-AFC0-D0B85AEBFC79}"/>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C2DB3FB9-89D4-5C8B-17A2-FA91E4FFE7D4}"/>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9E236F68-8681-9873-4720-69F504A15A51}"/>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144822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Vasıflandırmada Yöntemler</a:t>
            </a:r>
          </a:p>
        </p:txBody>
      </p:sp>
      <p:sp>
        <p:nvSpPr>
          <p:cNvPr id="23" name="Rectangle 22">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tr-TR" sz="1900" b="1"/>
              <a:t>Lex fori’ye göre vasıflandırma: </a:t>
            </a:r>
            <a:r>
              <a:rPr lang="tr-TR" sz="1900"/>
              <a:t>Hakimin kendi hukukundaki kavram/içerik esas alınır.</a:t>
            </a:r>
          </a:p>
          <a:p>
            <a:r>
              <a:rPr lang="tr-TR" sz="1900" b="1"/>
              <a:t>Lex causae’ye göre vasıflandırma: </a:t>
            </a:r>
            <a:r>
              <a:rPr lang="tr-TR" sz="1900"/>
              <a:t>İlk bakışta yetkili görünen yabancı hukukun kavramları esas alınır.</a:t>
            </a:r>
          </a:p>
          <a:p>
            <a:r>
              <a:rPr lang="tr-TR" sz="1900"/>
              <a:t>Uygulamada çoğunlukla lex fori tercih edilir; ancak bağlam ve MÖH hakkaniyeti dikkate alınır.</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7B420B1-16B7-BFED-6BAB-DC3A1063F4FA}"/>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C7B427C2-8714-1AB9-7AD1-31654A7BA09D}"/>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ABD vatandaşı eşler Türkiye’de ikamet ediyor ve Türk mahkemesinde boşanma davası açıyor. Doğru ilk adım hangisidir?</a:t>
            </a:r>
          </a:p>
        </p:txBody>
      </p:sp>
      <p:sp>
        <p:nvSpPr>
          <p:cNvPr id="4" name="Dikdörtgen 3">
            <a:extLst>
              <a:ext uri="{FF2B5EF4-FFF2-40B4-BE49-F238E27FC236}">
                <a16:creationId xmlns:a16="http://schemas.microsoft.com/office/drawing/2014/main" id="{34EE1005-70B8-29CB-F2BD-3892575A3D2C}"/>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5AC51BA3-790F-7017-BC3A-AC592060B78D}"/>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5A9003BC-4083-5D86-AC17-25AE112B7665}"/>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5F027C92-0C5B-DB1F-3262-0F10FA09487B}"/>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651330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6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6FC8544-4D9F-908F-5106-8654C9644086}"/>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32AFD19B-9891-0C66-E7C3-39DEE45B960D}"/>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İki Fransız nişanlı arasında İstanbul’daki nişanın bozulmasından doğan tazminat davasında lex fori vasıflandırması yapılırsa uygulanacak hukuk nedir?</a:t>
            </a:r>
          </a:p>
        </p:txBody>
      </p:sp>
      <p:sp>
        <p:nvSpPr>
          <p:cNvPr id="4" name="Dikdörtgen 3">
            <a:extLst>
              <a:ext uri="{FF2B5EF4-FFF2-40B4-BE49-F238E27FC236}">
                <a16:creationId xmlns:a16="http://schemas.microsoft.com/office/drawing/2014/main" id="{6F0FACBB-A314-69E6-BEC5-5368971370D8}"/>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2F35418F-A624-11F8-F1B2-74A1E8621676}"/>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11F4CA9B-953A-A1EE-571E-DE4674F9329D}"/>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7301248A-B46B-C85F-DA03-0BDA97D820A8}"/>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47397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2" nodeType="clickEffect">
                                  <p:stCondLst>
                                    <p:cond delay="0"/>
                                  </p:stCondLst>
                                  <p:childTnLst>
                                    <p:animEffect transition="out" filter="fade">
                                      <p:cBhvr>
                                        <p:cTn id="16" dur="50" tmFilter="0, 0; .2, .5; .8, .5; 1, 0"/>
                                        <p:tgtEl>
                                          <p:spTgt spid="3"/>
                                        </p:tgtEl>
                                      </p:cBhvr>
                                    </p:animEffect>
                                    <p:animScale>
                                      <p:cBhvr>
                                        <p:cTn id="1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Lst>
  </p:timing>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Ek: İlgili Mevzuat Başlıkları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tr-TR" sz="1900"/>
              <a:t>MÖHUK m.2/3 (atıf), m.2/4 (hukuk seçimi), m.8 (zamanaşımı), m.9 (ehliyet),</a:t>
            </a:r>
          </a:p>
          <a:p>
            <a:r>
              <a:rPr lang="tr-TR" sz="1900"/>
              <a:t>m.12 (nişanlanmanın hüküm ve sonuçları), m.14 (boşanma), m.20 (miras), m.34 (haksız fiil).</a:t>
            </a:r>
          </a:p>
          <a:p>
            <a:r>
              <a:rPr lang="tr-TR" sz="1900"/>
              <a:t>TTK m.766, m.778, m.818 (kambiyo ehliyeti ve atıf).</a:t>
            </a:r>
          </a:p>
          <a:p>
            <a:r>
              <a:rPr lang="tr-TR" sz="1900"/>
              <a:t>Lahey 1973 Nafaka; ICSID m.42/1 (örnek sözleşme hükümleri).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tr-TR" sz="3500" b="1"/>
              <a:t>Örnek I – Nişanın bozulması: Aile hukuku mu, haksız fiil mi?</a:t>
            </a:r>
          </a:p>
        </p:txBody>
      </p:sp>
      <p:sp>
        <p:nvSpPr>
          <p:cNvPr id="23" name="Rectangle 22">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tr-TR" sz="1900" b="1"/>
              <a:t>Türk hukuku: </a:t>
            </a:r>
            <a:r>
              <a:rPr lang="tr-TR" sz="1900"/>
              <a:t>nişan ve sonuçları aile hukukunda; MÖHUK m.12 → müşterek milli hukuk.</a:t>
            </a:r>
          </a:p>
          <a:p>
            <a:r>
              <a:rPr lang="tr-TR" sz="1900" b="1"/>
              <a:t>Fransız hukuku: </a:t>
            </a:r>
            <a:r>
              <a:rPr lang="tr-TR" sz="1900"/>
              <a:t>nişanın bozulmasından doğan tazminat haksız fiil rejiminde.</a:t>
            </a:r>
          </a:p>
          <a:p>
            <a:r>
              <a:rPr lang="tr-TR" sz="1900" b="1"/>
              <a:t>Lex fori vasfı → </a:t>
            </a:r>
            <a:r>
              <a:rPr lang="tr-TR" sz="1900"/>
              <a:t>m.12 (Fransız maddi hukuku). </a:t>
            </a:r>
            <a:r>
              <a:rPr lang="tr-TR" sz="1900" b="1"/>
              <a:t>Lex causae vasfı →</a:t>
            </a:r>
            <a:r>
              <a:rPr lang="tr-TR" sz="1900"/>
              <a:t> m.34 (Türk maddi hukuku).</a:t>
            </a:r>
          </a:p>
          <a:p>
            <a:r>
              <a:rPr lang="tr-TR" sz="1900"/>
              <a:t>Niteleme tekniği sonucunu değiştirir.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pl-PL" sz="3500" b="1"/>
              <a:t>Örnek II – Zamanaşımı: Maddi mi, usuli mi?</a:t>
            </a:r>
          </a:p>
        </p:txBody>
      </p:sp>
      <p:sp>
        <p:nvSpPr>
          <p:cNvPr id="23" name="Rectangle 22">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5895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6676" y="2481943"/>
            <a:ext cx="7626096" cy="3695020"/>
          </a:xfrm>
        </p:spPr>
        <p:txBody>
          <a:bodyPr>
            <a:normAutofit/>
          </a:bodyPr>
          <a:lstStyle/>
          <a:p>
            <a:r>
              <a:rPr lang="tr-TR" sz="1900" b="1"/>
              <a:t>Türk hukuku: </a:t>
            </a:r>
            <a:r>
              <a:rPr lang="tr-TR" sz="1900"/>
              <a:t>geleneksel olarak maddi nitelendirme; </a:t>
            </a:r>
          </a:p>
          <a:p>
            <a:r>
              <a:rPr lang="tr-TR" sz="1900" b="1"/>
              <a:t>İngiliz hukuku</a:t>
            </a:r>
            <a:r>
              <a:rPr lang="tr-TR" sz="1900"/>
              <a:t>: çoğu bağlamda usuli nitelendirme.</a:t>
            </a:r>
          </a:p>
          <a:p>
            <a:r>
              <a:rPr lang="tr-TR" sz="1900" b="1"/>
              <a:t>Lex fori vasfı (TR’de maddi)</a:t>
            </a:r>
            <a:r>
              <a:rPr lang="tr-TR" sz="1900"/>
              <a:t> </a:t>
            </a:r>
            <a:r>
              <a:rPr lang="tr-TR" sz="1900" b="1"/>
              <a:t>→</a:t>
            </a:r>
            <a:r>
              <a:rPr lang="tr-TR" sz="1900"/>
              <a:t> esasa uygulanacak hukuk hangi ise zamanaşımı da ona tabidir.</a:t>
            </a:r>
          </a:p>
          <a:p>
            <a:r>
              <a:rPr lang="tr-TR" sz="1900" b="1"/>
              <a:t>Lex causae vasfı (İngiliz’de usuli) → </a:t>
            </a:r>
            <a:r>
              <a:rPr lang="tr-TR" sz="1900"/>
              <a:t>usul lex fori olduğundan Türk zamanaşımı uygulanır.</a:t>
            </a:r>
          </a:p>
          <a:p>
            <a:r>
              <a:rPr lang="tr-TR" sz="1900" b="1"/>
              <a:t>MÖHUK m.8:</a:t>
            </a:r>
            <a:r>
              <a:rPr lang="tr-TR" sz="1900"/>
              <a:t> zamanaşımı</a:t>
            </a:r>
            <a:r>
              <a:rPr lang="tr-TR" sz="1900" b="1" i="1" u="sng"/>
              <a:t> ‘esasa uygulanan hukuk’</a:t>
            </a:r>
            <a:r>
              <a:rPr lang="tr-TR" sz="1900"/>
              <a:t>a tabidir.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FEA4547-B832-C78F-62C3-32163B8E7423}"/>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0BB1877F-776D-04BF-A98A-1F0AC16F6DC8}"/>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1)İST’da birlikte yaşayan iki Fransız nişanlı arasında, A’nın B’ye ağır hakareti sonrası nişan bozuluyor. B, maddi ve manevi tazminat için Türk mahkemesinde dava açar. TR nişanın sonuçları aile hukuku; FR bu tür talepler haksız fiil. Bağlama konusu nedir?</a:t>
            </a:r>
          </a:p>
        </p:txBody>
      </p:sp>
      <p:sp>
        <p:nvSpPr>
          <p:cNvPr id="4" name="Dikdörtgen 3">
            <a:extLst>
              <a:ext uri="{FF2B5EF4-FFF2-40B4-BE49-F238E27FC236}">
                <a16:creationId xmlns:a16="http://schemas.microsoft.com/office/drawing/2014/main" id="{7A92D078-8E6D-BF83-2DB4-1FAA287C5AD8}"/>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8C4DCA02-67A7-C950-CD0E-E63C41A296CC}"/>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B6C151C3-D5DF-FBF6-F992-E1361AFC4B28}"/>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FC1D6BA8-707B-F90B-0568-31F346AD7CDE}"/>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40594348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1.18.1.6918"/>
  <p:tag name="SLIDO_PRESENTATION_ID" val="0e45700f-bb10-4d2c-96bb-5e039603bb52"/>
  <p:tag name="SLIDO_EVENT_UUID" val="49c22677-cfae-4daf-b82e-6e34cbb3548a"/>
  <p:tag name="SLIDO_EVENT_SECTION_UUID" val="3f488a5a-c6bf-4d1e-83ae-15a49164b3d4"/>
</p:tagLst>
</file>

<file path=ppt/tags/tag10.xml><?xml version="1.0" encoding="utf-8"?>
<p:tagLst xmlns:a="http://schemas.openxmlformats.org/drawingml/2006/main" xmlns:r="http://schemas.openxmlformats.org/officeDocument/2006/relationships" xmlns:p="http://schemas.openxmlformats.org/presentationml/2006/main">
  <p:tag name="SLIDO_ELEMENT" val="title"/>
</p:tagLst>
</file>

<file path=ppt/tags/tag11.xml><?xml version="1.0" encoding="utf-8"?>
<p:tagLst xmlns:a="http://schemas.openxmlformats.org/drawingml/2006/main" xmlns:r="http://schemas.openxmlformats.org/officeDocument/2006/relationships" xmlns:p="http://schemas.openxmlformats.org/presentationml/2006/main">
  <p:tag name="SLIDO_METADATA" val="eyJUaW1lc3RhbXAiOjE3NTkwNjgxODJ9"/>
  <p:tag name="SLIDO_TYPE" val="SlidoPoll"/>
  <p:tag name="SLIDO_POLL_UUID" val="bf3a24c7-61f4-4073-b50e-e754b218cc34"/>
  <p:tag name="SLIDO_TIMELINE" val="W3sicG9sbFF1ZXN0aW9uVXVpZCI6IjY2YzFlNzk2LTY1MDktNGE4ZS1hMjVjLTM0YzUxZjlhNDQ0ZSIsInNob3dSZXN1bHRzIjpmYWxzZSwic2hvd0NvcnJlY3RBbnN3ZXJzIjpmYWxzZSwidm90aW5nTG9ja2VkIjpmYWxzZX0seyJwb2xsUXVlc3Rpb25VdWlkIjoiNjZjMWU3OTYtNjUwOS00YThlLWEyNWMtMzRjNTFmOWE0NDRlIiwic2hvd1Jlc3VsdHMiOnRydWUsInNob3dDb3JyZWN0QW5zd2VycyI6ZmFsc2UsInZvdGluZ0xvY2tlZCI6ZmFsc2V9XQ=="/>
</p:tagLst>
</file>

<file path=ppt/tags/tag12.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13.xml><?xml version="1.0" encoding="utf-8"?>
<p:tagLst xmlns:a="http://schemas.openxmlformats.org/drawingml/2006/main" xmlns:r="http://schemas.openxmlformats.org/officeDocument/2006/relationships" xmlns:p="http://schemas.openxmlformats.org/presentationml/2006/main">
  <p:tag name="SLIDO_ELEMENT" val="title"/>
</p:tagLst>
</file>

<file path=ppt/tags/tag14.xml><?xml version="1.0" encoding="utf-8"?>
<p:tagLst xmlns:a="http://schemas.openxmlformats.org/drawingml/2006/main" xmlns:r="http://schemas.openxmlformats.org/officeDocument/2006/relationships" xmlns:p="http://schemas.openxmlformats.org/presentationml/2006/main">
  <p:tag name="SLIDO_METADATA" val="eyJUaW1lc3RhbXAiOjE3NTkwNjgyNDZ9"/>
  <p:tag name="SLIDO_TYPE" val="SlidoPoll"/>
  <p:tag name="SLIDO_POLL_UUID" val="801279b6-b403-4804-9fb3-8a22886b630f"/>
  <p:tag name="SLIDO_TIMELINE" val="W3sicG9sbFF1ZXN0aW9uVXVpZCI6IjdjOTZjYWMyLTI3ZDktNDdlOS04ZTBkLTUyYTMzMDEyMjRlOSIsInNob3dSZXN1bHRzIjpmYWxzZSwic2hvd0NvcnJlY3RBbnN3ZXJzIjpmYWxzZSwidm90aW5nTG9ja2VkIjpmYWxzZX0seyJwb2xsUXVlc3Rpb25VdWlkIjoiN2M5NmNhYzItMjdkOS00N2U5LThlMGQtNTJhMzMwMTIyNGU5Iiwic2hvd1Jlc3VsdHMiOnRydWUsInNob3dDb3JyZWN0QW5zd2VycyI6ZmFsc2UsInZvdGluZ0xvY2tlZCI6ZmFsc2V9XQ=="/>
</p:tagLst>
</file>

<file path=ppt/tags/tag15.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16.xml><?xml version="1.0" encoding="utf-8"?>
<p:tagLst xmlns:a="http://schemas.openxmlformats.org/drawingml/2006/main" xmlns:r="http://schemas.openxmlformats.org/officeDocument/2006/relationships" xmlns:p="http://schemas.openxmlformats.org/presentationml/2006/main">
  <p:tag name="SLIDO_ELEMENT" val="title"/>
</p:tagLst>
</file>

<file path=ppt/tags/tag17.xml><?xml version="1.0" encoding="utf-8"?>
<p:tagLst xmlns:a="http://schemas.openxmlformats.org/drawingml/2006/main" xmlns:r="http://schemas.openxmlformats.org/officeDocument/2006/relationships" xmlns:p="http://schemas.openxmlformats.org/presentationml/2006/main">
  <p:tag name="SLIDO_METADATA" val="eyJUaW1lc3RhbXAiOjE3NTkwNjgzMTV9"/>
  <p:tag name="SLIDO_TYPE" val="SlidoPoll"/>
  <p:tag name="SLIDO_POLL_UUID" val="14a660d9-7c29-40c2-8225-786c17735c08"/>
  <p:tag name="SLIDO_TIMELINE" val="W3sicG9sbFF1ZXN0aW9uVXVpZCI6ImYzZDFiZTQwLTlhMjctNDViMC1hNDYxLWI2ODc5YmMxZWNmMSIsInNob3dSZXN1bHRzIjpmYWxzZSwic2hvd0NvcnJlY3RBbnN3ZXJzIjpmYWxzZSwidm90aW5nTG9ja2VkIjpmYWxzZX0seyJwb2xsUXVlc3Rpb25VdWlkIjoiZjNkMWJlNDAtOWEyNy00NWIwLWE0NjEtYjY4NzliYzFlY2YxIiwic2hvd1Jlc3VsdHMiOnRydWUsInNob3dDb3JyZWN0QW5zd2VycyI6ZmFsc2UsInZvdGluZ0xvY2tlZCI6ZmFsc2V9XQ=="/>
</p:tagLst>
</file>

<file path=ppt/tags/tag18.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19.xml><?xml version="1.0" encoding="utf-8"?>
<p:tagLst xmlns:a="http://schemas.openxmlformats.org/drawingml/2006/main" xmlns:r="http://schemas.openxmlformats.org/officeDocument/2006/relationships" xmlns:p="http://schemas.openxmlformats.org/presentationml/2006/main">
  <p:tag name="SLIDO_ELEMENT" val="title"/>
</p:tagLst>
</file>

<file path=ppt/tags/tag2.xml><?xml version="1.0" encoding="utf-8"?>
<p:tagLst xmlns:a="http://schemas.openxmlformats.org/drawingml/2006/main" xmlns:r="http://schemas.openxmlformats.org/officeDocument/2006/relationships" xmlns:p="http://schemas.openxmlformats.org/presentationml/2006/main">
  <p:tag name="SLIDO_METADATA" val="eyJUaW1lc3RhbXAiOjE3NTkwNjczNzl9"/>
  <p:tag name="SLIDO_TYPE" val="SlidoPoll"/>
  <p:tag name="SLIDO_POLL_UUID" val="281440e8-f52c-49f8-adb5-206f9d5a14b7"/>
  <p:tag name="SLIDO_TIMELINE" val="W3sicG9sbFF1ZXN0aW9uVXVpZCI6IjY3ZGI4OTJkLTQyMjMtNDkxNy04ZmY3LWQyMDU1MmQxYjgxZSIsInNob3dSZXN1bHRzIjp0cnVlLCJzaG93Q29ycmVjdEFuc3dlcnMiOmZhbHNlLCJ2b3RpbmdMb2NrZWQiOmZhbHNlfV0="/>
</p:tagLst>
</file>

<file path=ppt/tags/tag20.xml><?xml version="1.0" encoding="utf-8"?>
<p:tagLst xmlns:a="http://schemas.openxmlformats.org/drawingml/2006/main" xmlns:r="http://schemas.openxmlformats.org/officeDocument/2006/relationships" xmlns:p="http://schemas.openxmlformats.org/presentationml/2006/main">
  <p:tag name="SLIDO_METADATA" val="eyJUaW1lc3RhbXAiOjE3NTkwNzIwMjR9"/>
  <p:tag name="SLIDO_TYPE" val="SlidoPoll"/>
  <p:tag name="SLIDO_POLL_UUID" val="a52e1e08-5e40-4ad1-b7c3-0d0297757233"/>
  <p:tag name="SLIDO_TIMELINE" val="W3sicG9sbFF1ZXN0aW9uVXVpZCI6IjI1ZDM2MDBjLWIxYmQtNGNhNy1iYzdlLWRmNmU3MmIzZjJhYyIsInNob3dSZXN1bHRzIjp0cnVlLCJzaG93Q29ycmVjdEFuc3dlcnMiOmZhbHNlLCJ2b3RpbmdMb2NrZWQiOmZhbHNlfV0="/>
</p:tagLst>
</file>

<file path=ppt/tags/tag21.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OpenText"/>
</p:tagLst>
</file>

<file path=ppt/tags/tag22.xml><?xml version="1.0" encoding="utf-8"?>
<p:tagLst xmlns:a="http://schemas.openxmlformats.org/drawingml/2006/main" xmlns:r="http://schemas.openxmlformats.org/officeDocument/2006/relationships" xmlns:p="http://schemas.openxmlformats.org/presentationml/2006/main">
  <p:tag name="SLIDO_ELEMENT" val="title"/>
</p:tagLst>
</file>

<file path=ppt/tags/tag23.xml><?xml version="1.0" encoding="utf-8"?>
<p:tagLst xmlns:a="http://schemas.openxmlformats.org/drawingml/2006/main" xmlns:r="http://schemas.openxmlformats.org/officeDocument/2006/relationships" xmlns:p="http://schemas.openxmlformats.org/presentationml/2006/main">
  <p:tag name="SLIDO_METADATA" val="eyJUaW1lc3RhbXAiOjE3NTkwNjkxMjh9"/>
  <p:tag name="SLIDO_TYPE" val="SlidoPoll"/>
  <p:tag name="SLIDO_POLL_UUID" val="d3937c6b-4741-492f-8c6a-48dbb5f1a48a"/>
  <p:tag name="SLIDO_TIMELINE" val="W3sicG9sbFF1ZXN0aW9uVXVpZCI6IjI3MzFmZjY3LWJlY2ItNGY3OC04YzI4LTVkOWFlM2ZlZDZkZSIsInNob3dSZXN1bHRzIjp0cnVlLCJzaG93Q29ycmVjdEFuc3dlcnMiOmZhbHNlLCJ2b3RpbmdMb2NrZWQiOmZhbHNlfV0="/>
</p:tagLst>
</file>

<file path=ppt/tags/tag24.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25.xml><?xml version="1.0" encoding="utf-8"?>
<p:tagLst xmlns:a="http://schemas.openxmlformats.org/drawingml/2006/main" xmlns:r="http://schemas.openxmlformats.org/officeDocument/2006/relationships" xmlns:p="http://schemas.openxmlformats.org/presentationml/2006/main">
  <p:tag name="SLIDO_ELEMENT" val="title"/>
</p:tagLst>
</file>

<file path=ppt/tags/tag26.xml><?xml version="1.0" encoding="utf-8"?>
<p:tagLst xmlns:a="http://schemas.openxmlformats.org/drawingml/2006/main" xmlns:r="http://schemas.openxmlformats.org/officeDocument/2006/relationships" xmlns:p="http://schemas.openxmlformats.org/presentationml/2006/main">
  <p:tag name="SLIDO_METADATA" val="eyJUaW1lc3RhbXAiOjE3NTkwNjk0NjB9"/>
  <p:tag name="SLIDO_TYPE" val="SlidoPoll"/>
  <p:tag name="SLIDO_POLL_UUID" val="74295136-e799-4466-80dc-5093aefefd8d"/>
  <p:tag name="SLIDO_TIMELINE" val="W3sicG9sbFF1ZXN0aW9uVXVpZCI6IjZhOWM1MWVjLTFiODgtNDAzNC05ZTAzLTRlODhiZjIyMDY5NCIsInNob3dSZXN1bHRzIjp0cnVlLCJzaG93Q29ycmVjdEFuc3dlcnMiOmZhbHNlLCJ2b3RpbmdMb2NrZWQiOmZhbHNlfV0="/>
</p:tagLst>
</file>

<file path=ppt/tags/tag27.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28.xml><?xml version="1.0" encoding="utf-8"?>
<p:tagLst xmlns:a="http://schemas.openxmlformats.org/drawingml/2006/main" xmlns:r="http://schemas.openxmlformats.org/officeDocument/2006/relationships" xmlns:p="http://schemas.openxmlformats.org/presentationml/2006/main">
  <p:tag name="SLIDO_ELEMENT" val="title"/>
</p:tagLst>
</file>

<file path=ppt/tags/tag29.xml><?xml version="1.0" encoding="utf-8"?>
<p:tagLst xmlns:a="http://schemas.openxmlformats.org/drawingml/2006/main" xmlns:r="http://schemas.openxmlformats.org/officeDocument/2006/relationships" xmlns:p="http://schemas.openxmlformats.org/presentationml/2006/main">
  <p:tag name="SLIDO_METADATA" val="eyJUaW1lc3RhbXAiOjE3NTkwNjk5NTN9"/>
  <p:tag name="SLIDO_TYPE" val="SlidoPoll"/>
  <p:tag name="SLIDO_POLL_UUID" val="13bbbb04-afa1-425a-9346-4c222f188b84"/>
  <p:tag name="SLIDO_TIMELINE" val="W3sicG9sbFF1ZXN0aW9uVXVpZCI6IjFlMTYxNTZiLWZjYmUtNDQ4Mi04NDRlLWI2MzM3ODY5ODE5NSIsInNob3dSZXN1bHRzIjp0cnVlLCJzaG93Q29ycmVjdEFuc3dlcnMiOmZhbHNlLCJ2b3RpbmdMb2NrZWQiOmZhbHNlfV0="/>
</p:tagLst>
</file>

<file path=ppt/tags/tag3.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30.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31.xml><?xml version="1.0" encoding="utf-8"?>
<p:tagLst xmlns:a="http://schemas.openxmlformats.org/drawingml/2006/main" xmlns:r="http://schemas.openxmlformats.org/officeDocument/2006/relationships" xmlns:p="http://schemas.openxmlformats.org/presentationml/2006/main">
  <p:tag name="SLIDO_ELEMENT" val="title"/>
</p:tagLst>
</file>

<file path=ppt/tags/tag32.xml><?xml version="1.0" encoding="utf-8"?>
<p:tagLst xmlns:a="http://schemas.openxmlformats.org/drawingml/2006/main" xmlns:r="http://schemas.openxmlformats.org/officeDocument/2006/relationships" xmlns:p="http://schemas.openxmlformats.org/presentationml/2006/main">
  <p:tag name="SLIDO_METADATA" val="eyJUaW1lc3RhbXAiOjE3NTkwNjk5ODd9"/>
  <p:tag name="SLIDO_TYPE" val="SlidoPoll"/>
  <p:tag name="SLIDO_POLL_UUID" val="fdd1817b-96af-485c-9749-49dbea4581d3"/>
  <p:tag name="SLIDO_TIMELINE" val="W3sicG9sbFF1ZXN0aW9uVXVpZCI6IjMxODQwMjFkLWJlOWEtNDY5Mi1hZjE2LWNhM2YwMjc4NGNmNiIsInNob3dSZXN1bHRzIjp0cnVlLCJzaG93Q29ycmVjdEFuc3dlcnMiOmZhbHNlLCJ2b3RpbmdMb2NrZWQiOmZhbHNlfV0="/>
</p:tagLst>
</file>

<file path=ppt/tags/tag33.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34.xml><?xml version="1.0" encoding="utf-8"?>
<p:tagLst xmlns:a="http://schemas.openxmlformats.org/drawingml/2006/main" xmlns:r="http://schemas.openxmlformats.org/officeDocument/2006/relationships" xmlns:p="http://schemas.openxmlformats.org/presentationml/2006/main">
  <p:tag name="SLIDO_ELEMENT" val="title"/>
</p:tagLst>
</file>

<file path=ppt/tags/tag35.xml><?xml version="1.0" encoding="utf-8"?>
<p:tagLst xmlns:a="http://schemas.openxmlformats.org/drawingml/2006/main" xmlns:r="http://schemas.openxmlformats.org/officeDocument/2006/relationships" xmlns:p="http://schemas.openxmlformats.org/presentationml/2006/main">
  <p:tag name="SLIDO_METADATA" val="eyJUaW1lc3RhbXAiOjE3NTkwNzAyNDF9"/>
  <p:tag name="SLIDO_TYPE" val="SlidoPoll"/>
  <p:tag name="SLIDO_POLL_UUID" val="4190a0d7-eb6d-485b-b80c-827dcef496ba"/>
  <p:tag name="SLIDO_TIMELINE" val="W3sicG9sbFF1ZXN0aW9uVXVpZCI6IjdkNmRmNWM3LTljNjgtNDY4NC1iNmRmLWM2MDA4MDE5NWNlYiIsInNob3dSZXN1bHRzIjp0cnVlLCJzaG93Q29ycmVjdEFuc3dlcnMiOmZhbHNlLCJ2b3RpbmdMb2NrZWQiOmZhbHNlfV0="/>
</p:tagLst>
</file>

<file path=ppt/tags/tag36.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37.xml><?xml version="1.0" encoding="utf-8"?>
<p:tagLst xmlns:a="http://schemas.openxmlformats.org/drawingml/2006/main" xmlns:r="http://schemas.openxmlformats.org/officeDocument/2006/relationships" xmlns:p="http://schemas.openxmlformats.org/presentationml/2006/main">
  <p:tag name="SLIDO_ELEMENT" val="title"/>
</p:tagLst>
</file>

<file path=ppt/tags/tag38.xml><?xml version="1.0" encoding="utf-8"?>
<p:tagLst xmlns:a="http://schemas.openxmlformats.org/drawingml/2006/main" xmlns:r="http://schemas.openxmlformats.org/officeDocument/2006/relationships" xmlns:p="http://schemas.openxmlformats.org/presentationml/2006/main">
  <p:tag name="SLIDO_METADATA" val="eyJUaW1lc3RhbXAiOjE3NTkwNzA1NzN9"/>
  <p:tag name="SLIDO_TYPE" val="SlidoPoll"/>
  <p:tag name="SLIDO_POLL_UUID" val="d8e997b7-8181-4d46-9c92-57d145d37920"/>
  <p:tag name="SLIDO_TIMELINE" val="W3sicG9sbFF1ZXN0aW9uVXVpZCI6IjNjNjA2MDI5LWYxMTAtNGY2NS1hMGZhLTdhYTA2MTc4NDE2YSIsInNob3dSZXN1bHRzIjp0cnVlLCJzaG93Q29ycmVjdEFuc3dlcnMiOmZhbHNlLCJ2b3RpbmdMb2NrZWQiOmZhbHNlfV0="/>
</p:tagLst>
</file>

<file path=ppt/tags/tag39.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4.xml><?xml version="1.0" encoding="utf-8"?>
<p:tagLst xmlns:a="http://schemas.openxmlformats.org/drawingml/2006/main" xmlns:r="http://schemas.openxmlformats.org/officeDocument/2006/relationships" xmlns:p="http://schemas.openxmlformats.org/presentationml/2006/main">
  <p:tag name="SLIDO_ELEMENT" val="title"/>
</p:tagLst>
</file>

<file path=ppt/tags/tag40.xml><?xml version="1.0" encoding="utf-8"?>
<p:tagLst xmlns:a="http://schemas.openxmlformats.org/drawingml/2006/main" xmlns:r="http://schemas.openxmlformats.org/officeDocument/2006/relationships" xmlns:p="http://schemas.openxmlformats.org/presentationml/2006/main">
  <p:tag name="SLIDO_ELEMENT" val="title"/>
</p:tagLst>
</file>

<file path=ppt/tags/tag41.xml><?xml version="1.0" encoding="utf-8"?>
<p:tagLst xmlns:a="http://schemas.openxmlformats.org/drawingml/2006/main" xmlns:r="http://schemas.openxmlformats.org/officeDocument/2006/relationships" xmlns:p="http://schemas.openxmlformats.org/presentationml/2006/main">
  <p:tag name="SLIDO_METADATA" val="eyJUaW1lc3RhbXAiOjE3NTkwNzA4MzV9"/>
  <p:tag name="SLIDO_TYPE" val="SlidoPoll"/>
  <p:tag name="SLIDO_POLL_UUID" val="075be2c2-2257-49a3-9d53-7c6263ecc559"/>
  <p:tag name="SLIDO_TIMELINE" val="W3sicG9sbFF1ZXN0aW9uVXVpZCI6IjdjZWYwNjIzLTdmY2MtNGExMS1iMzFhLTY0ZTE1YThkOTYzYyIsInNob3dSZXN1bHRzIjp0cnVlLCJzaG93Q29ycmVjdEFuc3dlcnMiOmZhbHNlLCJ2b3RpbmdMb2NrZWQiOmZhbHNlfV0="/>
</p:tagLst>
</file>

<file path=ppt/tags/tag42.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43.xml><?xml version="1.0" encoding="utf-8"?>
<p:tagLst xmlns:a="http://schemas.openxmlformats.org/drawingml/2006/main" xmlns:r="http://schemas.openxmlformats.org/officeDocument/2006/relationships" xmlns:p="http://schemas.openxmlformats.org/presentationml/2006/main">
  <p:tag name="SLIDO_ELEMENT" val="title"/>
</p:tagLst>
</file>

<file path=ppt/tags/tag44.xml><?xml version="1.0" encoding="utf-8"?>
<p:tagLst xmlns:a="http://schemas.openxmlformats.org/drawingml/2006/main" xmlns:r="http://schemas.openxmlformats.org/officeDocument/2006/relationships" xmlns:p="http://schemas.openxmlformats.org/presentationml/2006/main">
  <p:tag name="SLIDO_METADATA" val="eyJUaW1lc3RhbXAiOjE3NTkwNzEwNDV9"/>
  <p:tag name="SLIDO_TYPE" val="SlidoPoll"/>
  <p:tag name="SLIDO_POLL_UUID" val="bceac7bb-4de2-47a3-8d67-098c124cad73"/>
  <p:tag name="SLIDO_TIMELINE" val="W3sicG9sbFF1ZXN0aW9uVXVpZCI6IjgxYjhkZTJlLTA1Y2UtNDcxNy04NzAxLTcwODc2MGIyYjIxMSIsInNob3dSZXN1bHRzIjp0cnVlLCJzaG93Q29ycmVjdEFuc3dlcnMiOmZhbHNlLCJ2b3RpbmdMb2NrZWQiOmZhbHNlfV0="/>
</p:tagLst>
</file>

<file path=ppt/tags/tag45.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46.xml><?xml version="1.0" encoding="utf-8"?>
<p:tagLst xmlns:a="http://schemas.openxmlformats.org/drawingml/2006/main" xmlns:r="http://schemas.openxmlformats.org/officeDocument/2006/relationships" xmlns:p="http://schemas.openxmlformats.org/presentationml/2006/main">
  <p:tag name="SLIDO_ELEMENT" val="title"/>
</p:tagLst>
</file>

<file path=ppt/tags/tag47.xml><?xml version="1.0" encoding="utf-8"?>
<p:tagLst xmlns:a="http://schemas.openxmlformats.org/drawingml/2006/main" xmlns:r="http://schemas.openxmlformats.org/officeDocument/2006/relationships" xmlns:p="http://schemas.openxmlformats.org/presentationml/2006/main">
  <p:tag name="SLIDO_METADATA" val="eyJUaW1lc3RhbXAiOjE3NTkwNzEwNzF9"/>
  <p:tag name="SLIDO_TYPE" val="SlidoPoll"/>
  <p:tag name="SLIDO_POLL_UUID" val="4658299b-0c53-4d6f-8c83-e28b5bb17506"/>
  <p:tag name="SLIDO_TIMELINE" val="W3sicG9sbFF1ZXN0aW9uVXVpZCI6IjgxYmY3ZGM0LTJlZDQtNDRlOC04ZmQ1LTJmMGNmYTg0NWMzYSIsInNob3dSZXN1bHRzIjpmYWxzZSwic2hvd0NvcnJlY3RBbnN3ZXJzIjpmYWxzZSwidm90aW5nTG9ja2VkIjpmYWxzZX0seyJwb2xsUXVlc3Rpb25VdWlkIjoiODFiZjdkYzQtMmVkNC00NGU4LThmZDUtMmYwY2ZhODQ1YzNhIiwic2hvd1Jlc3VsdHMiOnRydWUsInNob3dDb3JyZWN0QW5zd2VycyI6ZmFsc2UsInZvdGluZ0xvY2tlZCI6ZmFsc2V9XQ=="/>
</p:tagLst>
</file>

<file path=ppt/tags/tag48.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49.xml><?xml version="1.0" encoding="utf-8"?>
<p:tagLst xmlns:a="http://schemas.openxmlformats.org/drawingml/2006/main" xmlns:r="http://schemas.openxmlformats.org/officeDocument/2006/relationships" xmlns:p="http://schemas.openxmlformats.org/presentationml/2006/main">
  <p:tag name="SLIDO_ELEMENT" val="title"/>
</p:tagLst>
</file>

<file path=ppt/tags/tag5.xml><?xml version="1.0" encoding="utf-8"?>
<p:tagLst xmlns:a="http://schemas.openxmlformats.org/drawingml/2006/main" xmlns:r="http://schemas.openxmlformats.org/officeDocument/2006/relationships" xmlns:p="http://schemas.openxmlformats.org/presentationml/2006/main">
  <p:tag name="SLIDO_METADATA" val="eyJUaW1lc3RhbXAiOjE3NTkwNjc5ODR9"/>
  <p:tag name="SLIDO_TYPE" val="SlidoPoll"/>
  <p:tag name="SLIDO_POLL_UUID" val="76929d9d-b205-4459-a11f-31cf7a9ef914"/>
  <p:tag name="SLIDO_TIMELINE" val="W3sicG9sbFF1ZXN0aW9uVXVpZCI6IjAyMGEwYWJlLWYyMGYtNDQ3Mi1hMzY1LTIyZGM4MjRhOTRkNyIsInNob3dSZXN1bHRzIjp0cnVlLCJzaG93Q29ycmVjdEFuc3dlcnMiOmZhbHNlLCJ2b3RpbmdMb2NrZWQiOmZhbHNlfV0="/>
</p:tagLst>
</file>

<file path=ppt/tags/tag50.xml><?xml version="1.0" encoding="utf-8"?>
<p:tagLst xmlns:a="http://schemas.openxmlformats.org/drawingml/2006/main" xmlns:r="http://schemas.openxmlformats.org/officeDocument/2006/relationships" xmlns:p="http://schemas.openxmlformats.org/presentationml/2006/main">
  <p:tag name="SLIDO_METADATA" val="eyJUaW1lc3RhbXAiOjE3NTkwNzExMTB9"/>
  <p:tag name="SLIDO_TYPE" val="SlidoPoll"/>
  <p:tag name="SLIDO_POLL_UUID" val="f17078c1-e00a-4175-9933-83b8db1a9b0e"/>
  <p:tag name="SLIDO_TIMELINE" val="W3sicG9sbFF1ZXN0aW9uVXVpZCI6ImM3ZDEzMmExLTg0NzUtNDgwNi1hOGNiLWE3MjMyMzViYTRkMiIsInNob3dSZXN1bHRzIjpmYWxzZSwic2hvd0NvcnJlY3RBbnN3ZXJzIjpmYWxzZSwidm90aW5nTG9ja2VkIjpmYWxzZX0seyJwb2xsUXVlc3Rpb25VdWlkIjoiYzdkMTMyYTEtODQ3NS00ODA2LWE4Y2ItYTcyMzIzNWJhNGQyIiwic2hvd1Jlc3VsdHMiOnRydWUsInNob3dDb3JyZWN0QW5zd2VycyI6ZmFsc2UsInZvdGluZ0xvY2tlZCI6ZmFsc2V9XQ=="/>
</p:tagLst>
</file>

<file path=ppt/tags/tag51.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52.xml><?xml version="1.0" encoding="utf-8"?>
<p:tagLst xmlns:a="http://schemas.openxmlformats.org/drawingml/2006/main" xmlns:r="http://schemas.openxmlformats.org/officeDocument/2006/relationships" xmlns:p="http://schemas.openxmlformats.org/presentationml/2006/main">
  <p:tag name="SLIDO_ELEMENT" val="title"/>
</p:tagLst>
</file>

<file path=ppt/tags/tag53.xml><?xml version="1.0" encoding="utf-8"?>
<p:tagLst xmlns:a="http://schemas.openxmlformats.org/drawingml/2006/main" xmlns:r="http://schemas.openxmlformats.org/officeDocument/2006/relationships" xmlns:p="http://schemas.openxmlformats.org/presentationml/2006/main">
  <p:tag name="SLIDO_METADATA" val="eyJUaW1lc3RhbXAiOjE3NTkwNzExMjN9"/>
  <p:tag name="SLIDO_TYPE" val="SlidoPoll"/>
  <p:tag name="SLIDO_POLL_UUID" val="09bc2d44-6087-4dc0-85e8-57f275af2703"/>
  <p:tag name="SLIDO_TIMELINE" val="W3sicG9sbFF1ZXN0aW9uVXVpZCI6IjIyYTA1NWNlLTM0MTYtNDY5MS1iMmYwLTlmY2RjZWVjZTU5NiIsInNob3dSZXN1bHRzIjpmYWxzZSwic2hvd0NvcnJlY3RBbnN3ZXJzIjpmYWxzZSwidm90aW5nTG9ja2VkIjpmYWxzZX0seyJwb2xsUXVlc3Rpb25VdWlkIjoiMjJhMDU1Y2UtMzQxNi00NjkxLWIyZjAtOWZjZGNlZWNlNTk2Iiwic2hvd1Jlc3VsdHMiOnRydWUsInNob3dDb3JyZWN0QW5zd2VycyI6ZmFsc2UsInZvdGluZ0xvY2tlZCI6ZmFsc2V9XQ=="/>
</p:tagLst>
</file>

<file path=ppt/tags/tag54.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55.xml><?xml version="1.0" encoding="utf-8"?>
<p:tagLst xmlns:a="http://schemas.openxmlformats.org/drawingml/2006/main" xmlns:r="http://schemas.openxmlformats.org/officeDocument/2006/relationships" xmlns:p="http://schemas.openxmlformats.org/presentationml/2006/main">
  <p:tag name="SLIDO_ELEMENT" val="title"/>
</p:tagLst>
</file>

<file path=ppt/tags/tag56.xml><?xml version="1.0" encoding="utf-8"?>
<p:tagLst xmlns:a="http://schemas.openxmlformats.org/drawingml/2006/main" xmlns:r="http://schemas.openxmlformats.org/officeDocument/2006/relationships" xmlns:p="http://schemas.openxmlformats.org/presentationml/2006/main">
  <p:tag name="SLIDO_METADATA" val="eyJUaW1lc3RhbXAiOjE3NTkwNzExODJ9"/>
  <p:tag name="SLIDO_TYPE" val="SlidoPoll"/>
  <p:tag name="SLIDO_POLL_UUID" val="b09c8994-341d-40f5-9f03-796af18a2f7e"/>
  <p:tag name="SLIDO_TIMELINE" val="W3sicG9sbFF1ZXN0aW9uVXVpZCI6IjI2OTlhOTI1LTgxYmQtNDhiNC05N2JjLThhZTA5NDI0NDVjNyIsInNob3dSZXN1bHRzIjpmYWxzZSwic2hvd0NvcnJlY3RBbnN3ZXJzIjpmYWxzZSwidm90aW5nTG9ja2VkIjpmYWxzZX0seyJwb2xsUXVlc3Rpb25VdWlkIjoiMjY5OWE5MjUtODFiZC00OGI0LTk3YmMtOGFlMDk0MjQ0NWM3Iiwic2hvd1Jlc3VsdHMiOnRydWUsInNob3dDb3JyZWN0QW5zd2VycyI6ZmFsc2UsInZvdGluZ0xvY2tlZCI6ZmFsc2V9XQ=="/>
</p:tagLst>
</file>

<file path=ppt/tags/tag57.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58.xml><?xml version="1.0" encoding="utf-8"?>
<p:tagLst xmlns:a="http://schemas.openxmlformats.org/drawingml/2006/main" xmlns:r="http://schemas.openxmlformats.org/officeDocument/2006/relationships" xmlns:p="http://schemas.openxmlformats.org/presentationml/2006/main">
  <p:tag name="SLIDO_ELEMENT" val="title"/>
</p:tagLst>
</file>

<file path=ppt/tags/tag59.xml><?xml version="1.0" encoding="utf-8"?>
<p:tagLst xmlns:a="http://schemas.openxmlformats.org/drawingml/2006/main" xmlns:r="http://schemas.openxmlformats.org/officeDocument/2006/relationships" xmlns:p="http://schemas.openxmlformats.org/presentationml/2006/main">
  <p:tag name="SLIDO_METADATA" val="eyJUaW1lc3RhbXAiOjE3NTkwNzEyMzB9"/>
  <p:tag name="SLIDO_TYPE" val="SlidoPoll"/>
  <p:tag name="SLIDO_POLL_UUID" val="ce01895b-a059-456a-adf1-4243be772036"/>
  <p:tag name="SLIDO_TIMELINE" val="W3sicG9sbFF1ZXN0aW9uVXVpZCI6ImQ5YjNmMmJkLTZmYzgtNGM4ZS05M2Y1LWJlNTEyZDJmZWJlMSIsInNob3dSZXN1bHRzIjpmYWxzZSwic2hvd0NvcnJlY3RBbnN3ZXJzIjpmYWxzZSwidm90aW5nTG9ja2VkIjpmYWxzZX0seyJwb2xsUXVlc3Rpb25VdWlkIjoiZDliM2YyYmQtNmZjOC00YzhlLTkzZjUtYmU1MTJkMmZlYmUxIiwic2hvd1Jlc3VsdHMiOnRydWUsInNob3dDb3JyZWN0QW5zd2VycyI6ZmFsc2UsInZvdGluZ0xvY2tlZCI6ZmFsc2V9XQ=="/>
</p:tagLst>
</file>

<file path=ppt/tags/tag6.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60.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61.xml><?xml version="1.0" encoding="utf-8"?>
<p:tagLst xmlns:a="http://schemas.openxmlformats.org/drawingml/2006/main" xmlns:r="http://schemas.openxmlformats.org/officeDocument/2006/relationships" xmlns:p="http://schemas.openxmlformats.org/presentationml/2006/main">
  <p:tag name="SLIDO_ELEMENT" val="title"/>
</p:tagLst>
</file>

<file path=ppt/tags/tag62.xml><?xml version="1.0" encoding="utf-8"?>
<p:tagLst xmlns:a="http://schemas.openxmlformats.org/drawingml/2006/main" xmlns:r="http://schemas.openxmlformats.org/officeDocument/2006/relationships" xmlns:p="http://schemas.openxmlformats.org/presentationml/2006/main">
  <p:tag name="SLIDO_METADATA" val="eyJUaW1lc3RhbXAiOjE3NTkwNzEyOTd9"/>
  <p:tag name="SLIDO_TYPE" val="SlidoPoll"/>
  <p:tag name="SLIDO_POLL_UUID" val="707eb5f8-0f36-483f-adc7-b815402a7970"/>
  <p:tag name="SLIDO_TIMELINE" val="W3sicG9sbFF1ZXN0aW9uVXVpZCI6ImI2Y2I3NTg5LTY0NDUtNGUxNy1hYmJhLTAzOWM4NTljODlkMyIsInNob3dSZXN1bHRzIjpmYWxzZSwic2hvd0NvcnJlY3RBbnN3ZXJzIjpmYWxzZSwidm90aW5nTG9ja2VkIjpmYWxzZX0seyJwb2xsUXVlc3Rpb25VdWlkIjoiYjZjYjc1ODktNjQ0NS00ZTE3LWFiYmEtMDM5Yzg1OWM4OWQzIiwic2hvd1Jlc3VsdHMiOnRydWUsInNob3dDb3JyZWN0QW5zd2VycyI6ZmFsc2UsInZvdGluZ0xvY2tlZCI6ZmFsc2V9XQ=="/>
</p:tagLst>
</file>

<file path=ppt/tags/tag63.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64.xml><?xml version="1.0" encoding="utf-8"?>
<p:tagLst xmlns:a="http://schemas.openxmlformats.org/drawingml/2006/main" xmlns:r="http://schemas.openxmlformats.org/officeDocument/2006/relationships" xmlns:p="http://schemas.openxmlformats.org/presentationml/2006/main">
  <p:tag name="SLIDO_ELEMENT" val="title"/>
</p:tagLst>
</file>

<file path=ppt/tags/tag65.xml><?xml version="1.0" encoding="utf-8"?>
<p:tagLst xmlns:a="http://schemas.openxmlformats.org/drawingml/2006/main" xmlns:r="http://schemas.openxmlformats.org/officeDocument/2006/relationships" xmlns:p="http://schemas.openxmlformats.org/presentationml/2006/main">
  <p:tag name="SLIDO_METADATA" val="eyJUaW1lc3RhbXAiOjE3NTkwNzE4OTF9"/>
  <p:tag name="SLIDO_TYPE" val="SlidoPoll"/>
  <p:tag name="SLIDO_POLL_UUID" val="4624a54d-099d-44fe-b9f1-83a5f766b117"/>
  <p:tag name="SLIDO_POLL_QUESTION_UUID" val="40e87a24-cbc6-49f9-aa2a-3e3d1574aab2"/>
  <p:tag name="SLIDO_TIMELINE" val="W3sic2NyZWVuIjoiUXVpekpvaW5pbmciLCJzaG93UmVzdWx0cyI6ZmFsc2UsInNob3dDb3JyZWN0QW5zd2VycyI6ZmFsc2UsInZvdGluZ0xvY2tlZCI6ZmFsc2V9LHsicG9sbFF1ZXN0aW9uVXVpZCI6IjQwZTg3YTI0LWNiYzYtNDlmOS1hYTJhLTNlM2QxNTc0YWFiMiIsInNob3dSZXN1bHRzIjpmYWxzZSwic2hvd0NvcnJlY3RBbnN3ZXJzIjpmYWxzZSwidm90aW5nTG9ja2VkIjpmYWxzZX0seyJwb2xsUXVlc3Rpb25VdWlkIjoiNDBlODdhMjQtY2JjNi00OWY5LWFhMmEtM2UzZDE1NzRhYWIyIiwic2hvd1Jlc3VsdHMiOnRydWUsInNob3dDb3JyZWN0QW5zd2VycyI6ZmFsc2UsInZvdGluZ0xvY2tlZCI6dHJ1ZX0seyJwb2xsUXVlc3Rpb25VdWlkIjoiNDBlODdhMjQtY2JjNi00OWY5LWFhMmEtM2UzZDE1NzRhYWIyIiwic2hvd1Jlc3VsdHMiOnRydWUsInNob3dDb3JyZWN0QW5zd2VycyI6dHJ1ZSwidm90aW5nTG9ja2VkIjp0cnVlfV0="/>
</p:tagLst>
</file>

<file path=ppt/tags/tag66.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67.xml><?xml version="1.0" encoding="utf-8"?>
<p:tagLst xmlns:a="http://schemas.openxmlformats.org/drawingml/2006/main" xmlns:r="http://schemas.openxmlformats.org/officeDocument/2006/relationships" xmlns:p="http://schemas.openxmlformats.org/presentationml/2006/main">
  <p:tag name="SLIDO_ELEMENT" val="title"/>
</p:tagLst>
</file>

<file path=ppt/tags/tag68.xml><?xml version="1.0" encoding="utf-8"?>
<p:tagLst xmlns:a="http://schemas.openxmlformats.org/drawingml/2006/main" xmlns:r="http://schemas.openxmlformats.org/officeDocument/2006/relationships" xmlns:p="http://schemas.openxmlformats.org/presentationml/2006/main">
  <p:tag name="SLIDO_METADATA" val="eyJUaW1lc3RhbXAiOjE3NTkwNzE5MDl9"/>
  <p:tag name="SLIDO_TYPE" val="SlidoPoll"/>
  <p:tag name="SLIDO_POLL_UUID" val="4624a54d-099d-44fe-b9f1-83a5f766b117"/>
  <p:tag name="SLIDO_POLL_QUESTION_UUID" val="ed4fd0f5-4eff-4523-9633-1b69e805d7b1"/>
  <p:tag name="SLIDO_TIMELINE" val="W3sicG9sbFF1ZXN0aW9uVXVpZCI6ImVkNGZkMGY1LTRlZmYtNDUyMy05NjMzLTFiNjllODA1ZDdiMSIsInNob3dSZXN1bHRzIjpmYWxzZSwic2hvd0NvcnJlY3RBbnN3ZXJzIjpmYWxzZSwidm90aW5nTG9ja2VkIjpmYWxzZX0seyJwb2xsUXVlc3Rpb25VdWlkIjoiZWQ0ZmQwZjUtNGVmZi00NTIzLTk2MzMtMWI2OWU4MDVkN2IxIiwic2hvd1Jlc3VsdHMiOnRydWUsInNob3dDb3JyZWN0QW5zd2VycyI6ZmFsc2UsInZvdGluZ0xvY2tlZCI6dHJ1ZX0seyJwb2xsUXVlc3Rpb25VdWlkIjoiZWQ0ZmQwZjUtNGVmZi00NTIzLTk2MzMtMWI2OWU4MDVkN2IxIiwic2hvd1Jlc3VsdHMiOnRydWUsInNob3dDb3JyZWN0QW5zd2VycyI6dHJ1ZSwidm90aW5nTG9ja2VkIjp0cnVlfV0="/>
</p:tagLst>
</file>

<file path=ppt/tags/tag69.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7.xml><?xml version="1.0" encoding="utf-8"?>
<p:tagLst xmlns:a="http://schemas.openxmlformats.org/drawingml/2006/main" xmlns:r="http://schemas.openxmlformats.org/officeDocument/2006/relationships" xmlns:p="http://schemas.openxmlformats.org/presentationml/2006/main">
  <p:tag name="SLIDO_ELEMENT" val="title"/>
</p:tagLst>
</file>

<file path=ppt/tags/tag70.xml><?xml version="1.0" encoding="utf-8"?>
<p:tagLst xmlns:a="http://schemas.openxmlformats.org/drawingml/2006/main" xmlns:r="http://schemas.openxmlformats.org/officeDocument/2006/relationships" xmlns:p="http://schemas.openxmlformats.org/presentationml/2006/main">
  <p:tag name="SLIDO_ELEMENT" val="title"/>
</p:tagLst>
</file>

<file path=ppt/tags/tag71.xml><?xml version="1.0" encoding="utf-8"?>
<p:tagLst xmlns:a="http://schemas.openxmlformats.org/drawingml/2006/main" xmlns:r="http://schemas.openxmlformats.org/officeDocument/2006/relationships" xmlns:p="http://schemas.openxmlformats.org/presentationml/2006/main">
  <p:tag name="SLIDO_METADATA" val="eyJUaW1lc3RhbXAiOjE3NTkwNzE5MTZ9"/>
  <p:tag name="SLIDO_TYPE" val="SlidoPoll"/>
  <p:tag name="SLIDO_POLL_UUID" val="4624a54d-099d-44fe-b9f1-83a5f766b117"/>
  <p:tag name="SLIDO_POLL_QUESTION_UUID" val="d2f30862-83ad-4e76-b6d4-82c6fc4a63e5"/>
  <p:tag name="SLIDO_TIMELINE" val="W3sicG9sbFF1ZXN0aW9uVXVpZCI6ImQyZjMwODYyLTgzYWQtNGU3Ni1iNmQ0LTgyYzZmYzRhNjNlNSIsInNob3dSZXN1bHRzIjpmYWxzZSwic2hvd0NvcnJlY3RBbnN3ZXJzIjpmYWxzZSwidm90aW5nTG9ja2VkIjpmYWxzZX0seyJwb2xsUXVlc3Rpb25VdWlkIjoiZDJmMzA4NjItODNhZC00ZTc2LWI2ZDQtODJjNmZjNGE2M2U1Iiwic2hvd1Jlc3VsdHMiOnRydWUsInNob3dDb3JyZWN0QW5zd2VycyI6ZmFsc2UsInZvdGluZ0xvY2tlZCI6dHJ1ZX0seyJwb2xsUXVlc3Rpb25VdWlkIjoiZDJmMzA4NjItODNhZC00ZTc2LWI2ZDQtODJjNmZjNGE2M2U1Iiwic2hvd1Jlc3VsdHMiOnRydWUsInNob3dDb3JyZWN0QW5zd2VycyI6dHJ1ZSwidm90aW5nTG9ja2VkIjp0cnVlfV0="/>
</p:tagLst>
</file>

<file path=ppt/tags/tag72.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73.xml><?xml version="1.0" encoding="utf-8"?>
<p:tagLst xmlns:a="http://schemas.openxmlformats.org/drawingml/2006/main" xmlns:r="http://schemas.openxmlformats.org/officeDocument/2006/relationships" xmlns:p="http://schemas.openxmlformats.org/presentationml/2006/main">
  <p:tag name="SLIDO_ELEMENT" val="title"/>
</p:tagLst>
</file>

<file path=ppt/tags/tag74.xml><?xml version="1.0" encoding="utf-8"?>
<p:tagLst xmlns:a="http://schemas.openxmlformats.org/drawingml/2006/main" xmlns:r="http://schemas.openxmlformats.org/officeDocument/2006/relationships" xmlns:p="http://schemas.openxmlformats.org/presentationml/2006/main">
  <p:tag name="SLIDO_METADATA" val="eyJUaW1lc3RhbXAiOjE3NTkwNzE5MjF9"/>
  <p:tag name="SLIDO_TYPE" val="SlidoPoll"/>
  <p:tag name="SLIDO_POLL_UUID" val="4624a54d-099d-44fe-b9f1-83a5f766b117"/>
  <p:tag name="SLIDO_POLL_QUESTION_UUID" val="deb799fc-a5c3-410d-a071-76790273a0b0"/>
  <p:tag name="SLIDO_TIMELINE" val="W3sicG9sbFF1ZXN0aW9uVXVpZCI6ImRlYjc5OWZjLWE1YzMtNDEwZC1hMDcxLTc2NzkwMjczYTBiMCIsInNob3dSZXN1bHRzIjpmYWxzZSwic2hvd0NvcnJlY3RBbnN3ZXJzIjpmYWxzZSwidm90aW5nTG9ja2VkIjpmYWxzZX0seyJwb2xsUXVlc3Rpb25VdWlkIjoiZGViNzk5ZmMtYTVjMy00MTBkLWEwNzEtNzY3OTAyNzNhMGIwIiwic2hvd1Jlc3VsdHMiOnRydWUsInNob3dDb3JyZWN0QW5zd2VycyI6ZmFsc2UsInZvdGluZ0xvY2tlZCI6dHJ1ZX0seyJwb2xsUXVlc3Rpb25VdWlkIjoiZGViNzk5ZmMtYTVjMy00MTBkLWEwNzEtNzY3OTAyNzNhMGIwIiwic2hvd1Jlc3VsdHMiOnRydWUsInNob3dDb3JyZWN0QW5zd2VycyI6dHJ1ZSwidm90aW5nTG9ja2VkIjp0cnVlfV0="/>
</p:tagLst>
</file>

<file path=ppt/tags/tag75.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76.xml><?xml version="1.0" encoding="utf-8"?>
<p:tagLst xmlns:a="http://schemas.openxmlformats.org/drawingml/2006/main" xmlns:r="http://schemas.openxmlformats.org/officeDocument/2006/relationships" xmlns:p="http://schemas.openxmlformats.org/presentationml/2006/main">
  <p:tag name="SLIDO_ELEMENT" val="title"/>
</p:tagLst>
</file>

<file path=ppt/tags/tag77.xml><?xml version="1.0" encoding="utf-8"?>
<p:tagLst xmlns:a="http://schemas.openxmlformats.org/drawingml/2006/main" xmlns:r="http://schemas.openxmlformats.org/officeDocument/2006/relationships" xmlns:p="http://schemas.openxmlformats.org/presentationml/2006/main">
  <p:tag name="SLIDO_METADATA" val="eyJUaW1lc3RhbXAiOjE3NTkwNzE5Mjd9"/>
  <p:tag name="SLIDO_TYPE" val="SlidoPoll"/>
  <p:tag name="SLIDO_POLL_UUID" val="4624a54d-099d-44fe-b9f1-83a5f766b117"/>
  <p:tag name="SLIDO_POLL_QUESTION_UUID" val="e7d4fab5-1ae7-4ebf-9bbd-b1fe55dd0181"/>
  <p:tag name="SLIDO_TIMELINE" val="W3sicG9sbFF1ZXN0aW9uVXVpZCI6ImU3ZDRmYWI1LTFhZTctNGViZi05YmJkLWIxZmU1NWRkMDE4MSIsInNob3dSZXN1bHRzIjpmYWxzZSwic2hvd0NvcnJlY3RBbnN3ZXJzIjpmYWxzZSwidm90aW5nTG9ja2VkIjpmYWxzZX0seyJwb2xsUXVlc3Rpb25VdWlkIjoiZTdkNGZhYjUtMWFlNy00ZWJmLTliYmQtYjFmZTU1ZGQwMTgxIiwic2hvd1Jlc3VsdHMiOnRydWUsInNob3dDb3JyZWN0QW5zd2VycyI6ZmFsc2UsInZvdGluZ0xvY2tlZCI6dHJ1ZX0seyJwb2xsUXVlc3Rpb25VdWlkIjoiZTdkNGZhYjUtMWFlNy00ZWJmLTliYmQtYjFmZTU1ZGQwMTgxIiwic2hvd1Jlc3VsdHMiOnRydWUsInNob3dDb3JyZWN0QW5zd2VycyI6dHJ1ZSwidm90aW5nTG9ja2VkIjp0cnVlfSx7InNjcmVlbiI6IlF1aXpMZWFkZXJib2FyZCIsInBvbGxRdWVzdGlvblV1aWQiOiJlN2Q0ZmFiNS0xYWU3LTRlYmYtOWJiZC1iMWZlNTVkZDAxODEiLCJzaG93UmVzdWx0cyI6dHJ1ZSwic2hvd0NvcnJlY3RBbnN3ZXJzIjp0cnVlLCJ2b3RpbmdMb2NrZWQiOnRydWV9XQ=="/>
</p:tagLst>
</file>

<file path=ppt/tags/tag78.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79.xml><?xml version="1.0" encoding="utf-8"?>
<p:tagLst xmlns:a="http://schemas.openxmlformats.org/drawingml/2006/main" xmlns:r="http://schemas.openxmlformats.org/officeDocument/2006/relationships" xmlns:p="http://schemas.openxmlformats.org/presentationml/2006/main">
  <p:tag name="SLIDO_ELEMENT" val="title"/>
</p:tagLst>
</file>

<file path=ppt/tags/tag8.xml><?xml version="1.0" encoding="utf-8"?>
<p:tagLst xmlns:a="http://schemas.openxmlformats.org/drawingml/2006/main" xmlns:r="http://schemas.openxmlformats.org/officeDocument/2006/relationships" xmlns:p="http://schemas.openxmlformats.org/presentationml/2006/main">
  <p:tag name="SLIDO_METADATA" val="eyJUaW1lc3RhbXAiOjE3NTkwNjgwOTN9"/>
  <p:tag name="SLIDO_TYPE" val="SlidoPoll"/>
  <p:tag name="SLIDO_POLL_UUID" val="6a3bfe4e-a46a-44e2-9f4f-5b9b95be4ba2"/>
  <p:tag name="SLIDO_TIMELINE" val="W3sicG9sbFF1ZXN0aW9uVXVpZCI6ImJlMGVjYTk2LWE4ODktNDkyMS05YmUwLWJiNmZiOTFiZWVjNyIsInNob3dSZXN1bHRzIjpmYWxzZSwic2hvd0NvcnJlY3RBbnN3ZXJzIjpmYWxzZSwidm90aW5nTG9ja2VkIjpmYWxzZX0seyJwb2xsUXVlc3Rpb25VdWlkIjoiYmUwZWNhOTYtYTg4OS00OTIxLTliZTAtYmI2ZmI5MWJlZWM3Iiwic2hvd1Jlc3VsdHMiOnRydWUsInNob3dDb3JyZWN0QW5zd2VycyI6ZmFsc2UsInZvdGluZ0xvY2tlZCI6ZmFsc2V9XQ=="/>
</p:tagLst>
</file>

<file path=ppt/tags/tag9.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102</TotalTime>
  <Words>5040</Words>
  <Application>Microsoft Office PowerPoint</Application>
  <PresentationFormat>Ekran Gösterisi (4:3)</PresentationFormat>
  <Paragraphs>473</Paragraphs>
  <Slides>62</Slides>
  <Notes>43</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62</vt:i4>
      </vt:variant>
    </vt:vector>
  </HeadingPairs>
  <TitlesOfParts>
    <vt:vector size="66" baseType="lpstr">
      <vt:lpstr>Aptos</vt:lpstr>
      <vt:lpstr>Arial</vt:lpstr>
      <vt:lpstr>Calibri</vt:lpstr>
      <vt:lpstr>Office Theme</vt:lpstr>
      <vt:lpstr>MÖHUK – Hafta 3:  Vasıflandırma ve Atıf (Renvoi)</vt:lpstr>
      <vt:lpstr>Dersin Öğrenme Hedefleri</vt:lpstr>
      <vt:lpstr>Metodolojik Çerçeve: Kanunlar İhtilafı Kurallarının İşleyişi</vt:lpstr>
      <vt:lpstr>Bağlama Konusu Örnekleri </vt:lpstr>
      <vt:lpstr>Vasıflandırma (Classification): Tanım ve Amaç</vt:lpstr>
      <vt:lpstr>Vasıflandırmada Yöntemler</vt:lpstr>
      <vt:lpstr>Örnek I – Nişanın bozulması: Aile hukuku mu, haksız fiil mi?</vt:lpstr>
      <vt:lpstr>Örnek II – Zamanaşımı: Maddi mi, usuli mi?</vt:lpstr>
      <vt:lpstr>PowerPoint Sunusu</vt:lpstr>
      <vt:lpstr>Olay 1 — Nişanın bozulması: aile hukuku mu, haksız fiil mi?</vt:lpstr>
      <vt:lpstr>PowerPoint Sunusu</vt:lpstr>
      <vt:lpstr>Olay 2 - Zamanaşımı: maddi mi, usuli mi?</vt:lpstr>
      <vt:lpstr>PowerPoint Sunusu</vt:lpstr>
      <vt:lpstr>Test Soru 1</vt:lpstr>
      <vt:lpstr>PowerPoint Sunusu</vt:lpstr>
      <vt:lpstr>Test Soru 2</vt:lpstr>
      <vt:lpstr>PowerPoint Sunusu</vt:lpstr>
      <vt:lpstr>Test Soru 3</vt:lpstr>
      <vt:lpstr>PowerPoint Sunusu</vt:lpstr>
      <vt:lpstr>Test Soru 4</vt:lpstr>
      <vt:lpstr>PowerPoint Sunusu</vt:lpstr>
      <vt:lpstr>Atıf (Renvoi): Kavramlar ve Terminoloji</vt:lpstr>
      <vt:lpstr>Atfın Türk Hukukundaki Çerçevesi</vt:lpstr>
      <vt:lpstr>Atfın Uygulanmadığı / Zımnen Reddedildiği Haller</vt:lpstr>
      <vt:lpstr>Örnekler ve İçtihat</vt:lpstr>
      <vt:lpstr>Atıf İnceleme Adımları </vt:lpstr>
      <vt:lpstr>PowerPoint Sunusu</vt:lpstr>
      <vt:lpstr>Olay 3 — Hacir (kısıtlılık) davasında iade atıf</vt:lpstr>
      <vt:lpstr>PowerPoint Sunusu</vt:lpstr>
      <vt:lpstr>Olay 4 — ABD vatandaşı eşlerin Türkiye’de boşanması: iade atıf</vt:lpstr>
      <vt:lpstr>PowerPoint Sunusu</vt:lpstr>
      <vt:lpstr>Olay 5 — Aynı eşler İspanya’da ikamet etseydi: devam eden atıf</vt:lpstr>
      <vt:lpstr>PowerPoint Sunusu</vt:lpstr>
      <vt:lpstr>Olay 6 — Poliçe ile borçlanma ehliyeti: TTK’da atıf</vt:lpstr>
      <vt:lpstr>PowerPoint Sunusu</vt:lpstr>
      <vt:lpstr>Olay 7 — Hukuk seçimi ve atfın zımnen reddi</vt:lpstr>
      <vt:lpstr>PowerPoint Sunusu</vt:lpstr>
      <vt:lpstr>Olay 8 — Soybağı (nesep) kurulmasında basamaklı bağlama</vt:lpstr>
      <vt:lpstr>PowerPoint Sunusu</vt:lpstr>
      <vt:lpstr>Olay 9 — Kamu kurumunun nafaka ödemeleri (Lahey 1973)</vt:lpstr>
      <vt:lpstr>PowerPoint Sunusu</vt:lpstr>
      <vt:lpstr>Olay 10 — Miras: menkul/taşınmaz ve atfın kapsamı</vt:lpstr>
      <vt:lpstr>PowerPoint Sunusu</vt:lpstr>
      <vt:lpstr>Test Soru 5</vt:lpstr>
      <vt:lpstr>PowerPoint Sunusu</vt:lpstr>
      <vt:lpstr>Test Soru 6</vt:lpstr>
      <vt:lpstr>PowerPoint Sunusu</vt:lpstr>
      <vt:lpstr>Test Soru 7</vt:lpstr>
      <vt:lpstr>PowerPoint Sunusu</vt:lpstr>
      <vt:lpstr>Test Soru 8</vt:lpstr>
      <vt:lpstr>PowerPoint Sunusu</vt:lpstr>
      <vt:lpstr>Test Soru 9</vt:lpstr>
      <vt:lpstr>PowerPoint Sunusu</vt:lpstr>
      <vt:lpstr>Test Soru 10</vt:lpstr>
      <vt:lpstr>En Önemli Noktalar</vt:lpstr>
      <vt:lpstr>Kontrol Listesi – Somut Olayda Uygulama</vt:lpstr>
      <vt:lpstr>PowerPoint Sunusu</vt:lpstr>
      <vt:lpstr>PowerPoint Sunusu</vt:lpstr>
      <vt:lpstr>PowerPoint Sunusu</vt:lpstr>
      <vt:lpstr>PowerPoint Sunusu</vt:lpstr>
      <vt:lpstr>PowerPoint Sunusu</vt:lpstr>
      <vt:lpstr>Ek: İlgili Mevzuat Başlıkları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Hp</dc:creator>
  <cp:keywords/>
  <dc:description>generated using python-pptx</dc:description>
  <cp:lastModifiedBy>Fatih Serbest</cp:lastModifiedBy>
  <cp:revision>3</cp:revision>
  <dcterms:created xsi:type="dcterms:W3CDTF">2013-01-27T09:14:16Z</dcterms:created>
  <dcterms:modified xsi:type="dcterms:W3CDTF">2025-10-07T05:33:58Z</dcterms:modified>
  <cp:category/>
</cp:coreProperties>
</file>