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5"/>
    <p:restoredTop sz="94655"/>
  </p:normalViewPr>
  <p:slideViewPr>
    <p:cSldViewPr snapToGrid="0" snapToObjects="1">
      <p:cViewPr varScale="1">
        <p:scale>
          <a:sx n="82" d="100"/>
          <a:sy n="82" d="100"/>
        </p:scale>
        <p:origin x="69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821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3194571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347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1355486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F4544EE-5280-9044-B32C-D52EF1A68648}" type="datetimeFigureOut">
              <a:rPr lang="tr-TR" smtClean="0"/>
              <a:t>5.12.2022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B93A2C-75AF-FF4E-96BA-796AE8E3E1E4}"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19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F4544EE-5280-9044-B32C-D52EF1A68648}" type="datetimeFigureOut">
              <a:rPr lang="tr-TR" smtClean="0"/>
              <a:t>5.12.2022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423959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24128" y="2967788"/>
            <a:ext cx="475488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a:t>Asıl metin stillerini düzenlemek için tıklayın</a:t>
            </a:r>
          </a:p>
        </p:txBody>
      </p:sp>
      <p:sp>
        <p:nvSpPr>
          <p:cNvPr id="6" name="Content Placeholder 5"/>
          <p:cNvSpPr>
            <a:spLocks noGrp="1"/>
          </p:cNvSpPr>
          <p:nvPr>
            <p:ph sz="quarter" idx="4"/>
          </p:nvPr>
        </p:nvSpPr>
        <p:spPr>
          <a:xfrm>
            <a:off x="5990888" y="2967788"/>
            <a:ext cx="475488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F4544EE-5280-9044-B32C-D52EF1A68648}" type="datetimeFigureOut">
              <a:rPr lang="tr-TR" smtClean="0"/>
              <a:t>5.12.2022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3753141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F4544EE-5280-9044-B32C-D52EF1A68648}" type="datetimeFigureOut">
              <a:rPr lang="tr-TR" smtClean="0"/>
              <a:t>5.12.2022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3164126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544EE-5280-9044-B32C-D52EF1A68648}" type="datetimeFigureOut">
              <a:rPr lang="tr-TR" smtClean="0"/>
              <a:t>5.12.2022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306373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a:t>Asıl başlık stilini düzenlemek için tıklayın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4544EE-5280-9044-B32C-D52EF1A68648}" type="datetimeFigureOut">
              <a:rPr lang="tr-TR" smtClean="0"/>
              <a:t>5.12.2022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B93A2C-75AF-FF4E-96BA-796AE8E3E1E4}" type="slidenum">
              <a:rPr lang="tr-TR" smtClean="0"/>
              <a:t>‹#›</a:t>
            </a:fld>
            <a:endParaRPr lang="tr-TR"/>
          </a:p>
        </p:txBody>
      </p:sp>
    </p:spTree>
    <p:extLst>
      <p:ext uri="{BB962C8B-B14F-4D97-AF65-F5344CB8AC3E}">
        <p14:creationId xmlns:p14="http://schemas.microsoft.com/office/powerpoint/2010/main" val="275488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4544EE-5280-9044-B32C-D52EF1A68648}" type="datetimeFigureOut">
              <a:rPr lang="tr-TR" smtClean="0"/>
              <a:t>5.12.2022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B93A2C-75AF-FF4E-96BA-796AE8E3E1E4}"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41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F4544EE-5280-9044-B32C-D52EF1A68648}" type="datetimeFigureOut">
              <a:rPr lang="tr-TR" smtClean="0"/>
              <a:t>5.12.2022</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DB93A2C-75AF-FF4E-96BA-796AE8E3E1E4}"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10872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a:t>denetim ve şeffaflık </a:t>
            </a:r>
          </a:p>
        </p:txBody>
      </p:sp>
      <p:sp>
        <p:nvSpPr>
          <p:cNvPr id="3" name="Alt Konu Başlığı 2"/>
          <p:cNvSpPr>
            <a:spLocks noGrp="1"/>
          </p:cNvSpPr>
          <p:nvPr>
            <p:ph type="subTitle" idx="1"/>
          </p:nvPr>
        </p:nvSpPr>
        <p:spPr/>
        <p:txBody>
          <a:bodyPr/>
          <a:lstStyle/>
          <a:p>
            <a:r>
              <a:rPr lang="tr-TR" dirty="0"/>
              <a:t>HAFTA 11</a:t>
            </a:r>
          </a:p>
        </p:txBody>
      </p:sp>
    </p:spTree>
    <p:extLst>
      <p:ext uri="{BB962C8B-B14F-4D97-AF65-F5344CB8AC3E}">
        <p14:creationId xmlns:p14="http://schemas.microsoft.com/office/powerpoint/2010/main" val="1927810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aşlık 8"/>
          <p:cNvSpPr>
            <a:spLocks noGrp="1"/>
          </p:cNvSpPr>
          <p:nvPr>
            <p:ph type="title"/>
          </p:nvPr>
        </p:nvSpPr>
        <p:spPr/>
        <p:txBody>
          <a:bodyPr/>
          <a:lstStyle/>
          <a:p>
            <a:r>
              <a:rPr lang="tr-TR" dirty="0"/>
              <a:t>Sendika ve Konfederasyonların Denetimi ve şeffaflık</a:t>
            </a:r>
          </a:p>
        </p:txBody>
      </p:sp>
      <p:sp>
        <p:nvSpPr>
          <p:cNvPr id="10" name="İçerik Yer Tutucusu 9"/>
          <p:cNvSpPr>
            <a:spLocks noGrp="1"/>
          </p:cNvSpPr>
          <p:nvPr>
            <p:ph idx="1"/>
          </p:nvPr>
        </p:nvSpPr>
        <p:spPr/>
        <p:txBody>
          <a:bodyPr>
            <a:normAutofit/>
          </a:bodyPr>
          <a:lstStyle/>
          <a:p>
            <a:r>
              <a:rPr lang="tr-TR" dirty="0"/>
              <a:t>1. Dış Denetim: Kuruluşların gelir ve giderlerine ilişkin mali denetimleri, en geç iki yılda bir 1/6/1989 tarihli ve 3568 sayılı Serbest Muhasebeci Mali Müşavirlik ve Yeminli Mali Müşavirlik Kanununa göre denetim yetkisine sahip yeminli mali müşavirlerce yapılır. Bu denetimin yapılmış olması, denetleme kurulunun yükümlülüğünü ortadan kaldırmaz.</a:t>
            </a:r>
            <a:r>
              <a:rPr lang="tr-TR" dirty="0">
                <a:effectLst/>
              </a:rPr>
              <a:t> </a:t>
            </a:r>
          </a:p>
          <a:p>
            <a:r>
              <a:rPr lang="tr-TR" dirty="0"/>
              <a:t>2.İç Denetim: Kuruluşların denetimi, kanun ve kuruluşun tüzük hükümlerine göre denetleme kurulları tarafından yapılır. Denetimde, yönetim ve işleyişin, gelir, gider ve bilançoların ve bunlarla ilgili işlemlerin kanun, tüzük ve genel kurul kararlarına uygunluğu incelenir.</a:t>
            </a:r>
          </a:p>
          <a:p>
            <a:endParaRPr lang="tr-TR" dirty="0"/>
          </a:p>
        </p:txBody>
      </p:sp>
      <p:sp>
        <p:nvSpPr>
          <p:cNvPr id="4" name="Dikdörtgen 3"/>
          <p:cNvSpPr/>
          <p:nvPr/>
        </p:nvSpPr>
        <p:spPr>
          <a:xfrm>
            <a:off x="4059448" y="3244334"/>
            <a:ext cx="295274" cy="369332"/>
          </a:xfrm>
          <a:prstGeom prst="rect">
            <a:avLst/>
          </a:prstGeom>
        </p:spPr>
        <p:txBody>
          <a:bodyPr wrap="none">
            <a:spAutoFit/>
          </a:bodyPr>
          <a:lstStyle/>
          <a:p>
            <a:r>
              <a:rPr lang="tr-TR" dirty="0"/>
              <a:t>, </a:t>
            </a:r>
          </a:p>
        </p:txBody>
      </p:sp>
    </p:spTree>
    <p:extLst>
      <p:ext uri="{BB962C8B-B14F-4D97-AF65-F5344CB8AC3E}">
        <p14:creationId xmlns:p14="http://schemas.microsoft.com/office/powerpoint/2010/main" val="212486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Kuruluşların denetimi ve şeffaflık</a:t>
            </a:r>
          </a:p>
        </p:txBody>
      </p:sp>
      <p:sp>
        <p:nvSpPr>
          <p:cNvPr id="3" name="İçerik Yer Tutucusu 2"/>
          <p:cNvSpPr>
            <a:spLocks noGrp="1"/>
          </p:cNvSpPr>
          <p:nvPr>
            <p:ph idx="1"/>
          </p:nvPr>
        </p:nvSpPr>
        <p:spPr/>
        <p:txBody>
          <a:bodyPr/>
          <a:lstStyle/>
          <a:p>
            <a:pPr algn="just"/>
            <a:r>
              <a:rPr lang="tr-TR" dirty="0"/>
              <a:t>Kuruluşlar; faaliyet, dış denetim ve denetleme kurulu raporları ile genel kurul kararlarını uygun vasıtalarla derhâl yayınlar.</a:t>
            </a:r>
          </a:p>
          <a:p>
            <a:pPr algn="just"/>
            <a:r>
              <a:rPr lang="tr-TR" dirty="0"/>
              <a:t>Kuruluşların ve şubelerin kurucu ve yöneticileri, kendileri, eşleri ve velayetleri altında bulunan çocuklarına ait mal bildirimlerini 19/4/1990 tarihli ve 3628 sayılı Mal Bildiriminde Bulunulması, Rüşvet ve Yolsuzluklarla Mücadele Kanunu ve ilgili yönetmeliklere göre vermek zorundadır.</a:t>
            </a:r>
          </a:p>
          <a:p>
            <a:endParaRPr lang="tr-TR" dirty="0"/>
          </a:p>
        </p:txBody>
      </p:sp>
    </p:spTree>
    <p:extLst>
      <p:ext uri="{BB962C8B-B14F-4D97-AF65-F5344CB8AC3E}">
        <p14:creationId xmlns:p14="http://schemas.microsoft.com/office/powerpoint/2010/main" val="12703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Sendika ve Konfederasyonların Gelirleri</a:t>
            </a:r>
          </a:p>
        </p:txBody>
      </p:sp>
      <p:sp>
        <p:nvSpPr>
          <p:cNvPr id="3" name="İçerik Yer Tutucusu 2"/>
          <p:cNvSpPr>
            <a:spLocks noGrp="1"/>
          </p:cNvSpPr>
          <p:nvPr>
            <p:ph idx="1"/>
          </p:nvPr>
        </p:nvSpPr>
        <p:spPr/>
        <p:txBody>
          <a:bodyPr>
            <a:normAutofit/>
          </a:bodyPr>
          <a:lstStyle/>
          <a:p>
            <a:r>
              <a:rPr lang="tr-TR" dirty="0"/>
              <a:t> Kuruluşların gelirleri;</a:t>
            </a:r>
          </a:p>
          <a:p>
            <a:r>
              <a:rPr lang="tr-TR" dirty="0"/>
              <a:t>a) Üyelik ve dayanışma aidatları,</a:t>
            </a:r>
          </a:p>
          <a:p>
            <a:r>
              <a:rPr lang="tr-TR" dirty="0"/>
              <a:t>b) Tüzüklerine göre yapabilecekleri faaliyetlerden sağlanacak gelirler,</a:t>
            </a:r>
          </a:p>
          <a:p>
            <a:r>
              <a:rPr lang="tr-TR" dirty="0"/>
              <a:t>c) Bağışlar,</a:t>
            </a:r>
          </a:p>
          <a:p>
            <a:r>
              <a:rPr lang="tr-TR" dirty="0"/>
              <a:t>ç) Mal varlığı gelirleri, mal varlığı değerlerinin devir, temlik ve satışlarından doğan kazançlardan ibarettir.</a:t>
            </a:r>
          </a:p>
          <a:p>
            <a:r>
              <a:rPr lang="tr-TR" dirty="0"/>
              <a:t>***Kuruluşlar; kamu kurum ve kuruluşları, siyasi partiler, esnaf ve küçük sanatkâr kuruluşları ile kamu kurumu niteliğindeki meslek kuruluşlarından yardım ve bağış alamaz.</a:t>
            </a:r>
            <a:r>
              <a:rPr lang="tr-TR" dirty="0">
                <a:effectLst/>
              </a:rPr>
              <a:t> </a:t>
            </a:r>
            <a:endParaRPr lang="tr-TR" dirty="0"/>
          </a:p>
        </p:txBody>
      </p:sp>
    </p:spTree>
    <p:extLst>
      <p:ext uri="{BB962C8B-B14F-4D97-AF65-F5344CB8AC3E}">
        <p14:creationId xmlns:p14="http://schemas.microsoft.com/office/powerpoint/2010/main" val="912793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Sendika ve Konfederasyonların Giderleri</a:t>
            </a:r>
          </a:p>
        </p:txBody>
      </p:sp>
      <p:sp>
        <p:nvSpPr>
          <p:cNvPr id="3" name="İçerik Yer Tutucusu 2"/>
          <p:cNvSpPr>
            <a:spLocks noGrp="1"/>
          </p:cNvSpPr>
          <p:nvPr>
            <p:ph idx="1"/>
          </p:nvPr>
        </p:nvSpPr>
        <p:spPr/>
        <p:txBody>
          <a:bodyPr>
            <a:normAutofit/>
          </a:bodyPr>
          <a:lstStyle/>
          <a:p>
            <a:r>
              <a:rPr lang="tr-TR" dirty="0"/>
              <a:t>Kuruluşların giderleri;</a:t>
            </a:r>
          </a:p>
          <a:p>
            <a:r>
              <a:rPr lang="tr-TR" dirty="0"/>
              <a:t>1. Görevlilerine ödenen meblağlar</a:t>
            </a:r>
          </a:p>
          <a:p>
            <a:r>
              <a:rPr lang="tr-TR" dirty="0"/>
              <a:t>2. Sendikanın olağan faaliyetini sürdürmek için gerekli olan ve idari nitelikteki harcamalar (kira, ısınma masrafları </a:t>
            </a:r>
            <a:r>
              <a:rPr lang="tr-TR" dirty="0" err="1"/>
              <a:t>vs</a:t>
            </a:r>
            <a:r>
              <a:rPr lang="tr-TR" dirty="0"/>
              <a:t>) </a:t>
            </a:r>
          </a:p>
          <a:p>
            <a:r>
              <a:rPr lang="tr-TR" dirty="0"/>
              <a:t>Kuruluşlar, gelirlerini 6356 sayılı Kanunda ve kendi tüzüklerinde gösterilen faaliyetleri dışında kullanamaz veya bağışlayamaz.</a:t>
            </a:r>
          </a:p>
          <a:p>
            <a:r>
              <a:rPr lang="tr-TR" dirty="0"/>
              <a:t>Kuruluşlar; yönetim kurulu kararıyla ve nakit mevcudunun yüzde onunu aşmamak kaydıyla yurt içi ve yurt dışındaki doğal afet bölgelerine doğrudan veya yetkili makamlar aracılığıyla konut, eğitim ve sağlık tesisleri kurulması amacıyla kamu kurum ve kuruluşlarına ayni ve nakdî yardımda bulunabilir.</a:t>
            </a:r>
          </a:p>
          <a:p>
            <a:endParaRPr lang="tr-TR" dirty="0"/>
          </a:p>
        </p:txBody>
      </p:sp>
    </p:spTree>
    <p:extLst>
      <p:ext uri="{BB962C8B-B14F-4D97-AF65-F5344CB8AC3E}">
        <p14:creationId xmlns:p14="http://schemas.microsoft.com/office/powerpoint/2010/main" val="1838361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251</TotalTime>
  <Words>334</Words>
  <Application>Microsoft Office PowerPoint</Application>
  <PresentationFormat>Geniş ekran</PresentationFormat>
  <Paragraphs>22</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Tw Cen MT</vt:lpstr>
      <vt:lpstr>Tw Cen MT Condensed</vt:lpstr>
      <vt:lpstr>Wingdings 3</vt:lpstr>
      <vt:lpstr>İntegral</vt:lpstr>
      <vt:lpstr>denetim ve şeffaflık </vt:lpstr>
      <vt:lpstr>Sendika ve Konfederasyonların Denetimi ve şeffaflık</vt:lpstr>
      <vt:lpstr>Kuruluşların denetimi ve şeffaflık</vt:lpstr>
      <vt:lpstr>Sendika ve Konfederasyonların Gelirleri</vt:lpstr>
      <vt:lpstr>Sendika ve Konfederasyonların Giderleri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Sendikaların Faaliyetleri </dc:title>
  <dc:creator>Microsoft Office Kullanıcısı</dc:creator>
  <cp:lastModifiedBy>Fatih Serbest</cp:lastModifiedBy>
  <cp:revision>7</cp:revision>
  <dcterms:created xsi:type="dcterms:W3CDTF">2018-02-08T17:43:44Z</dcterms:created>
  <dcterms:modified xsi:type="dcterms:W3CDTF">2022-12-05T13:07:04Z</dcterms:modified>
</cp:coreProperties>
</file>