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9614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TAX LAW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200800" cy="3024336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PURPOSE OF THİS CHAPTER</a:t>
            </a:r>
          </a:p>
          <a:p>
            <a:pPr algn="just"/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main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features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taxation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chapter,you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examine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concepts,sources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explore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rights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obligations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taxpayers;and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regulations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tax,corporate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tr-T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8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i="1" dirty="0" err="1" smtClean="0"/>
              <a:t>Tax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penalties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are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paid</a:t>
            </a:r>
            <a:endParaRPr lang="tr-TR" sz="2800" i="1" dirty="0" smtClean="0"/>
          </a:p>
          <a:p>
            <a:endParaRPr lang="tr-TR" sz="2800" i="1" dirty="0"/>
          </a:p>
          <a:p>
            <a:r>
              <a:rPr lang="tr-TR" sz="2000" dirty="0" smtClean="0"/>
              <a:t>      </a:t>
            </a:r>
            <a:r>
              <a:rPr lang="tr-TR" sz="2000" dirty="0" err="1" smtClean="0"/>
              <a:t>If</a:t>
            </a:r>
            <a:r>
              <a:rPr lang="tr-TR" sz="2000" dirty="0" smtClean="0"/>
              <a:t> a </a:t>
            </a:r>
            <a:r>
              <a:rPr lang="tr-TR" sz="2000" dirty="0" err="1" smtClean="0"/>
              <a:t>suit</a:t>
            </a:r>
            <a:r>
              <a:rPr lang="tr-TR" sz="2000" dirty="0" smtClean="0"/>
              <a:t> is not </a:t>
            </a:r>
            <a:r>
              <a:rPr lang="tr-TR" sz="2000" dirty="0" err="1" smtClean="0"/>
              <a:t>brought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fine</a:t>
            </a:r>
            <a:r>
              <a:rPr lang="tr-TR" sz="2000" dirty="0" smtClean="0"/>
              <a:t> at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courts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date</a:t>
            </a:r>
            <a:r>
              <a:rPr lang="tr-TR" sz="2000" dirty="0" smtClean="0"/>
              <a:t> of </a:t>
            </a:r>
            <a:r>
              <a:rPr lang="tr-TR" sz="2000" dirty="0" err="1" smtClean="0"/>
              <a:t>expiry</a:t>
            </a:r>
            <a:r>
              <a:rPr lang="tr-TR" sz="2000" dirty="0" smtClean="0"/>
              <a:t>, </a:t>
            </a:r>
            <a:r>
              <a:rPr lang="tr-TR" sz="2000" dirty="0" err="1" smtClean="0"/>
              <a:t>the</a:t>
            </a:r>
            <a:r>
              <a:rPr lang="tr-TR" sz="2000" dirty="0" smtClean="0"/>
              <a:t> time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institute</a:t>
            </a:r>
            <a:r>
              <a:rPr lang="tr-TR" sz="2000" dirty="0" smtClean="0"/>
              <a:t> a </a:t>
            </a:r>
            <a:r>
              <a:rPr lang="tr-TR" sz="2000" dirty="0" err="1" smtClean="0"/>
              <a:t>suit</a:t>
            </a:r>
            <a:r>
              <a:rPr lang="tr-TR" sz="2000" dirty="0" smtClean="0"/>
              <a:t>,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    </a:t>
            </a:r>
            <a:r>
              <a:rPr lang="tr-TR" sz="2000" dirty="0" err="1" smtClean="0"/>
              <a:t>If</a:t>
            </a:r>
            <a:r>
              <a:rPr lang="tr-TR" sz="2000" dirty="0" smtClean="0"/>
              <a:t> a </a:t>
            </a:r>
            <a:r>
              <a:rPr lang="tr-TR" sz="2000" dirty="0" err="1" smtClean="0"/>
              <a:t>suit</a:t>
            </a:r>
            <a:r>
              <a:rPr lang="tr-TR" sz="2000" dirty="0" smtClean="0"/>
              <a:t> is </a:t>
            </a:r>
            <a:r>
              <a:rPr lang="tr-TR" sz="2000" dirty="0" err="1" smtClean="0"/>
              <a:t>instituted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fine</a:t>
            </a:r>
            <a:r>
              <a:rPr lang="tr-TR" sz="2000" dirty="0" smtClean="0"/>
              <a:t> ,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 </a:t>
            </a:r>
            <a:r>
              <a:rPr lang="tr-TR" sz="2000" dirty="0" err="1" smtClean="0"/>
              <a:t>date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notice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arranged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office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decision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court,within</a:t>
            </a:r>
            <a:r>
              <a:rPr lang="tr-TR" sz="2000" dirty="0" smtClean="0"/>
              <a:t> </a:t>
            </a:r>
            <a:r>
              <a:rPr lang="tr-TR" sz="2000" dirty="0" err="1" smtClean="0"/>
              <a:t>one</a:t>
            </a:r>
            <a:r>
              <a:rPr lang="tr-TR" sz="2000" dirty="0" smtClean="0"/>
              <a:t> </a:t>
            </a:r>
            <a:r>
              <a:rPr lang="tr-TR" sz="2000" dirty="0" err="1" smtClean="0"/>
              <a:t>month</a:t>
            </a:r>
            <a:r>
              <a:rPr lang="tr-TR" sz="2000" dirty="0" smtClean="0"/>
              <a:t> </a:t>
            </a:r>
            <a:r>
              <a:rPr lang="tr-TR" sz="2000" dirty="0" err="1" smtClean="0"/>
              <a:t>following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said</a:t>
            </a:r>
            <a:r>
              <a:rPr lang="tr-TR" sz="2000" dirty="0" smtClean="0"/>
              <a:t> </a:t>
            </a:r>
            <a:r>
              <a:rPr lang="tr-TR" sz="2000" dirty="0" err="1" smtClean="0"/>
              <a:t>dates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r>
              <a:rPr lang="tr-TR" sz="2000" b="1" dirty="0"/>
              <a:t>v</a:t>
            </a:r>
            <a:r>
              <a:rPr lang="tr-TR" sz="2000" b="1" dirty="0" smtClean="0"/>
              <a:t>. </a:t>
            </a:r>
            <a:r>
              <a:rPr lang="tr-TR" sz="2000" b="1" dirty="0" err="1" smtClean="0"/>
              <a:t>Tax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Cases</a:t>
            </a:r>
            <a:r>
              <a:rPr lang="tr-TR" sz="2000" b="1" dirty="0" smtClean="0"/>
              <a:t> :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section</a:t>
            </a:r>
            <a:r>
              <a:rPr lang="tr-TR" sz="2000" dirty="0" smtClean="0"/>
              <a:t> </a:t>
            </a:r>
            <a:r>
              <a:rPr lang="tr-TR" sz="2000" dirty="0" err="1" smtClean="0"/>
              <a:t>comprises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</a:t>
            </a:r>
            <a:r>
              <a:rPr lang="tr-TR" sz="2000" dirty="0" err="1" smtClean="0"/>
              <a:t>cases</a:t>
            </a:r>
            <a:r>
              <a:rPr lang="tr-TR" sz="2000" dirty="0" smtClean="0"/>
              <a:t> </a:t>
            </a:r>
            <a:r>
              <a:rPr lang="tr-TR" sz="2000" dirty="0" err="1" smtClean="0"/>
              <a:t>which</a:t>
            </a:r>
            <a:r>
              <a:rPr lang="tr-TR" sz="2000" dirty="0" smtClean="0"/>
              <a:t> </a:t>
            </a:r>
            <a:r>
              <a:rPr lang="tr-TR" sz="2000" dirty="0" err="1" smtClean="0"/>
              <a:t>wiil</a:t>
            </a:r>
            <a:r>
              <a:rPr lang="tr-TR" sz="2000" dirty="0" smtClean="0"/>
              <a:t> be </a:t>
            </a:r>
            <a:r>
              <a:rPr lang="tr-TR" sz="2000" dirty="0" err="1" smtClean="0"/>
              <a:t>brought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taxpayers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punished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penalty</a:t>
            </a:r>
            <a:r>
              <a:rPr lang="tr-TR" sz="2000" dirty="0" smtClean="0"/>
              <a:t>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08646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1" dirty="0" smtClean="0"/>
              <a:t>2.2 SUBSTANTİVE TAX LAW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 </a:t>
            </a:r>
            <a:r>
              <a:rPr lang="tr-TR" sz="2000" dirty="0" err="1" smtClean="0"/>
              <a:t>Turkish</a:t>
            </a:r>
            <a:r>
              <a:rPr lang="tr-TR" sz="2000" dirty="0" smtClean="0"/>
              <a:t> </a:t>
            </a:r>
            <a:r>
              <a:rPr lang="tr-TR" sz="2000" dirty="0" err="1" smtClean="0"/>
              <a:t>taxation</a:t>
            </a:r>
            <a:r>
              <a:rPr lang="tr-TR" sz="2000" dirty="0" smtClean="0"/>
              <a:t> </a:t>
            </a:r>
            <a:r>
              <a:rPr lang="tr-TR" sz="2000" dirty="0" err="1" smtClean="0"/>
              <a:t>system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be </a:t>
            </a:r>
            <a:r>
              <a:rPr lang="tr-TR" sz="2000" dirty="0" err="1" smtClean="0"/>
              <a:t>examined</a:t>
            </a:r>
            <a:r>
              <a:rPr lang="tr-TR" sz="2000" dirty="0" smtClean="0"/>
              <a:t> </a:t>
            </a:r>
            <a:r>
              <a:rPr lang="tr-TR" sz="2000" dirty="0" err="1" smtClean="0"/>
              <a:t>under</a:t>
            </a:r>
            <a:r>
              <a:rPr lang="tr-TR" sz="2000" dirty="0" smtClean="0"/>
              <a:t> </a:t>
            </a:r>
            <a:r>
              <a:rPr lang="tr-TR" sz="2000" dirty="0" err="1" smtClean="0"/>
              <a:t>two</a:t>
            </a:r>
            <a:r>
              <a:rPr lang="tr-TR" sz="2000" dirty="0" smtClean="0"/>
              <a:t> main </a:t>
            </a:r>
            <a:r>
              <a:rPr lang="tr-TR" sz="2000" dirty="0" err="1" smtClean="0"/>
              <a:t>headings.The</a:t>
            </a:r>
            <a:r>
              <a:rPr lang="tr-TR" sz="2000" dirty="0" smtClean="0"/>
              <a:t> </a:t>
            </a:r>
            <a:r>
              <a:rPr lang="tr-TR" sz="2000" dirty="0" err="1" smtClean="0"/>
              <a:t>first</a:t>
            </a:r>
            <a:r>
              <a:rPr lang="tr-TR" sz="2000" dirty="0" smtClean="0"/>
              <a:t> </a:t>
            </a:r>
            <a:r>
              <a:rPr lang="tr-TR" sz="2000" dirty="0" err="1" smtClean="0"/>
              <a:t>one</a:t>
            </a:r>
            <a:r>
              <a:rPr lang="tr-TR" sz="2000" dirty="0" smtClean="0"/>
              <a:t> is ‘’</a:t>
            </a:r>
            <a:r>
              <a:rPr lang="tr-TR" sz="2000" dirty="0" err="1" smtClean="0"/>
              <a:t>direct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system</a:t>
            </a:r>
            <a:r>
              <a:rPr lang="tr-TR" sz="2000" dirty="0" smtClean="0"/>
              <a:t>’’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second</a:t>
            </a:r>
            <a:r>
              <a:rPr lang="tr-TR" sz="2000" dirty="0" smtClean="0"/>
              <a:t> </a:t>
            </a:r>
            <a:r>
              <a:rPr lang="tr-TR" sz="2000" dirty="0" err="1" smtClean="0"/>
              <a:t>one</a:t>
            </a:r>
            <a:r>
              <a:rPr lang="tr-TR" sz="2000" dirty="0" smtClean="0"/>
              <a:t> is ‘’</a:t>
            </a:r>
            <a:r>
              <a:rPr lang="tr-TR" sz="2000" dirty="0" err="1" smtClean="0"/>
              <a:t>indirect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system</a:t>
            </a:r>
            <a:r>
              <a:rPr lang="tr-TR" sz="2000" dirty="0" smtClean="0"/>
              <a:t>’’.Direct </a:t>
            </a:r>
            <a:r>
              <a:rPr lang="tr-TR" sz="2000" dirty="0" err="1" smtClean="0"/>
              <a:t>taxes</a:t>
            </a:r>
            <a:r>
              <a:rPr lang="tr-TR" sz="2000" dirty="0" smtClean="0"/>
              <a:t> </a:t>
            </a:r>
            <a:r>
              <a:rPr lang="tr-TR" sz="2000" dirty="0" err="1" smtClean="0"/>
              <a:t>cannot</a:t>
            </a:r>
            <a:r>
              <a:rPr lang="tr-TR" sz="2000" dirty="0" smtClean="0"/>
              <a:t> be </a:t>
            </a:r>
            <a:r>
              <a:rPr lang="tr-TR" sz="2000" dirty="0" err="1" smtClean="0"/>
              <a:t>transferred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another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</a:t>
            </a:r>
            <a:r>
              <a:rPr lang="tr-TR" sz="2000" dirty="0" err="1" smtClean="0"/>
              <a:t>whilist</a:t>
            </a:r>
            <a:r>
              <a:rPr lang="tr-TR" sz="2000" dirty="0" smtClean="0"/>
              <a:t> </a:t>
            </a:r>
            <a:r>
              <a:rPr lang="tr-TR" sz="2000" dirty="0" err="1" smtClean="0"/>
              <a:t>indirect</a:t>
            </a:r>
            <a:r>
              <a:rPr lang="tr-TR" sz="2000" dirty="0" smtClean="0"/>
              <a:t> </a:t>
            </a:r>
            <a:r>
              <a:rPr lang="tr-TR" sz="2000" dirty="0" err="1" smtClean="0"/>
              <a:t>taxes</a:t>
            </a:r>
            <a:r>
              <a:rPr lang="tr-TR" sz="2000" dirty="0" smtClean="0"/>
              <a:t> can be </a:t>
            </a:r>
            <a:r>
              <a:rPr lang="tr-TR" sz="2000" dirty="0" err="1" smtClean="0"/>
              <a:t>collected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someone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</a:t>
            </a:r>
            <a:r>
              <a:rPr lang="tr-TR" sz="2000" dirty="0" err="1" smtClean="0"/>
              <a:t>than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would</a:t>
            </a:r>
            <a:r>
              <a:rPr lang="tr-TR" sz="2000" dirty="0" smtClean="0"/>
              <a:t> </a:t>
            </a:r>
            <a:r>
              <a:rPr lang="tr-TR" sz="2000" dirty="0" err="1" smtClean="0"/>
              <a:t>normally</a:t>
            </a:r>
            <a:r>
              <a:rPr lang="tr-TR" sz="2000" dirty="0" smtClean="0"/>
              <a:t> be </a:t>
            </a:r>
            <a:r>
              <a:rPr lang="tr-TR" sz="2000" dirty="0" err="1" smtClean="0"/>
              <a:t>responsible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b="1" dirty="0" smtClean="0"/>
              <a:t>2.2.1. </a:t>
            </a:r>
            <a:r>
              <a:rPr lang="tr-TR" sz="2000" b="1" dirty="0" err="1" smtClean="0"/>
              <a:t>Personal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Income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Tax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dirty="0" smtClean="0"/>
              <a:t> </a:t>
            </a:r>
            <a:r>
              <a:rPr lang="tr-TR" sz="2000" dirty="0" err="1" smtClean="0"/>
              <a:t>Personal</a:t>
            </a:r>
            <a:r>
              <a:rPr lang="tr-TR" sz="2000" dirty="0" smtClean="0"/>
              <a:t> </a:t>
            </a:r>
            <a:r>
              <a:rPr lang="tr-TR" sz="2000" dirty="0" err="1" smtClean="0"/>
              <a:t>Income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is </a:t>
            </a:r>
            <a:r>
              <a:rPr lang="tr-TR" sz="2000" dirty="0" err="1" smtClean="0"/>
              <a:t>levied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income</a:t>
            </a:r>
            <a:r>
              <a:rPr lang="tr-TR" sz="2000" dirty="0" smtClean="0"/>
              <a:t> of </a:t>
            </a:r>
            <a:r>
              <a:rPr lang="tr-TR" sz="2000" dirty="0" err="1" smtClean="0"/>
              <a:t>individuals</a:t>
            </a:r>
            <a:r>
              <a:rPr lang="tr-TR" sz="2000" dirty="0" smtClean="0"/>
              <a:t> </a:t>
            </a:r>
            <a:r>
              <a:rPr lang="tr-TR" sz="2000" dirty="0" err="1" smtClean="0"/>
              <a:t>according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personal</a:t>
            </a:r>
            <a:r>
              <a:rPr lang="tr-TR" sz="2000" dirty="0" smtClean="0"/>
              <a:t> </a:t>
            </a:r>
            <a:r>
              <a:rPr lang="tr-TR" sz="2000" dirty="0" err="1" smtClean="0"/>
              <a:t>Income</a:t>
            </a:r>
            <a:r>
              <a:rPr lang="tr-TR" sz="2000" dirty="0" smtClean="0"/>
              <a:t> </a:t>
            </a:r>
            <a:r>
              <a:rPr lang="tr-TR" sz="2000" dirty="0" err="1" smtClean="0"/>
              <a:t>Tax.The</a:t>
            </a:r>
            <a:r>
              <a:rPr lang="tr-TR" sz="2000" dirty="0" smtClean="0"/>
              <a:t> </a:t>
            </a:r>
            <a:r>
              <a:rPr lang="tr-TR" sz="2000" dirty="0" err="1" smtClean="0"/>
              <a:t>term</a:t>
            </a:r>
            <a:r>
              <a:rPr lang="tr-TR" sz="2000" dirty="0" smtClean="0"/>
              <a:t> ‘’</a:t>
            </a:r>
            <a:r>
              <a:rPr lang="tr-TR" sz="2000" dirty="0" err="1" smtClean="0"/>
              <a:t>individuals</a:t>
            </a:r>
            <a:r>
              <a:rPr lang="tr-TR" sz="2000" dirty="0" smtClean="0"/>
              <a:t>’’</a:t>
            </a:r>
            <a:r>
              <a:rPr lang="tr-TR" sz="2000" dirty="0" err="1" smtClean="0"/>
              <a:t>means</a:t>
            </a:r>
            <a:r>
              <a:rPr lang="tr-TR" sz="2000" dirty="0" smtClean="0"/>
              <a:t> </a:t>
            </a:r>
            <a:r>
              <a:rPr lang="tr-TR" sz="2000" dirty="0" err="1" smtClean="0"/>
              <a:t>natural</a:t>
            </a:r>
            <a:r>
              <a:rPr lang="tr-TR" sz="2000" dirty="0" smtClean="0"/>
              <a:t> </a:t>
            </a:r>
            <a:r>
              <a:rPr lang="tr-TR" sz="2000" dirty="0" err="1" smtClean="0"/>
              <a:t>person.In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application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income</a:t>
            </a:r>
            <a:r>
              <a:rPr lang="tr-TR" sz="2000" dirty="0" smtClean="0"/>
              <a:t> </a:t>
            </a:r>
            <a:r>
              <a:rPr lang="tr-TR" sz="2000" dirty="0" err="1" smtClean="0"/>
              <a:t>tax,partnerships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not </a:t>
            </a:r>
            <a:r>
              <a:rPr lang="tr-TR" sz="2000" dirty="0" err="1" smtClean="0"/>
              <a:t>deemed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separate</a:t>
            </a:r>
            <a:r>
              <a:rPr lang="tr-TR" sz="2000" dirty="0" smtClean="0"/>
              <a:t> </a:t>
            </a:r>
            <a:r>
              <a:rPr lang="tr-TR" sz="2000" dirty="0" err="1" smtClean="0"/>
              <a:t>entities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each</a:t>
            </a:r>
            <a:r>
              <a:rPr lang="tr-TR" sz="2000" dirty="0" smtClean="0"/>
              <a:t> partner is </a:t>
            </a:r>
            <a:r>
              <a:rPr lang="tr-TR" sz="2000" dirty="0" err="1" smtClean="0"/>
              <a:t>taxed</a:t>
            </a:r>
            <a:r>
              <a:rPr lang="tr-TR" sz="2000" dirty="0" smtClean="0"/>
              <a:t> </a:t>
            </a:r>
            <a:r>
              <a:rPr lang="tr-TR" sz="2000" dirty="0" err="1" smtClean="0"/>
              <a:t>individually</a:t>
            </a:r>
            <a:r>
              <a:rPr lang="tr-TR" sz="2000" dirty="0" smtClean="0"/>
              <a:t> on his/her </a:t>
            </a:r>
            <a:r>
              <a:rPr lang="tr-TR" sz="2000" dirty="0" err="1" smtClean="0"/>
              <a:t>share</a:t>
            </a:r>
            <a:r>
              <a:rPr lang="tr-TR" sz="2000" dirty="0" smtClean="0"/>
              <a:t> of </a:t>
            </a:r>
            <a:r>
              <a:rPr lang="tr-TR" sz="2000" dirty="0" err="1" smtClean="0"/>
              <a:t>profit.An</a:t>
            </a:r>
            <a:r>
              <a:rPr lang="tr-TR" sz="2000" dirty="0" smtClean="0"/>
              <a:t> </a:t>
            </a:r>
            <a:r>
              <a:rPr lang="tr-TR" sz="2000" dirty="0" err="1" smtClean="0"/>
              <a:t>individual’s</a:t>
            </a:r>
            <a:r>
              <a:rPr lang="tr-TR" sz="2000" dirty="0" smtClean="0"/>
              <a:t> </a:t>
            </a:r>
            <a:r>
              <a:rPr lang="tr-TR" sz="2000" dirty="0" err="1" smtClean="0"/>
              <a:t>income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consist</a:t>
            </a:r>
            <a:r>
              <a:rPr lang="tr-TR" sz="2000" dirty="0" smtClean="0"/>
              <a:t> of </a:t>
            </a:r>
            <a:r>
              <a:rPr lang="tr-TR" sz="2000" dirty="0" err="1" smtClean="0"/>
              <a:t>one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income</a:t>
            </a:r>
            <a:r>
              <a:rPr lang="tr-TR" sz="2000" dirty="0" smtClean="0"/>
              <a:t> </a:t>
            </a:r>
            <a:r>
              <a:rPr lang="tr-TR" sz="2000" dirty="0" err="1" smtClean="0"/>
              <a:t>elements</a:t>
            </a:r>
            <a:r>
              <a:rPr lang="tr-TR" sz="2000" dirty="0" smtClean="0"/>
              <a:t> </a:t>
            </a:r>
            <a:r>
              <a:rPr lang="tr-TR" sz="2000" dirty="0" err="1" smtClean="0"/>
              <a:t>listed</a:t>
            </a:r>
            <a:r>
              <a:rPr lang="tr-TR" sz="2000" dirty="0" smtClean="0"/>
              <a:t> </a:t>
            </a:r>
            <a:r>
              <a:rPr lang="tr-TR" sz="2000" dirty="0" err="1" smtClean="0"/>
              <a:t>below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40386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2.2.2.Corporate </a:t>
            </a:r>
            <a:r>
              <a:rPr lang="tr-TR" sz="2800" b="1" dirty="0" err="1" smtClean="0"/>
              <a:t>Income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Tax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sz="4200" dirty="0" smtClean="0"/>
              <a:t>   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corporate</a:t>
            </a:r>
            <a:r>
              <a:rPr lang="tr-TR" sz="4200" dirty="0" smtClean="0"/>
              <a:t> </a:t>
            </a:r>
            <a:r>
              <a:rPr lang="tr-TR" sz="4200" dirty="0" err="1" smtClean="0"/>
              <a:t>tax</a:t>
            </a:r>
            <a:r>
              <a:rPr lang="tr-TR" sz="4200" dirty="0" smtClean="0"/>
              <a:t> is </a:t>
            </a:r>
            <a:r>
              <a:rPr lang="tr-TR" sz="4200" dirty="0" err="1" smtClean="0"/>
              <a:t>levied</a:t>
            </a:r>
            <a:r>
              <a:rPr lang="tr-TR" sz="4200" dirty="0" smtClean="0"/>
              <a:t> on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income</a:t>
            </a:r>
            <a:r>
              <a:rPr lang="tr-TR" sz="4200" dirty="0" smtClean="0"/>
              <a:t> </a:t>
            </a:r>
            <a:r>
              <a:rPr lang="tr-TR" sz="4200" dirty="0" err="1" smtClean="0"/>
              <a:t>and</a:t>
            </a:r>
            <a:r>
              <a:rPr lang="tr-TR" sz="4200" dirty="0" smtClean="0"/>
              <a:t> </a:t>
            </a:r>
            <a:r>
              <a:rPr lang="tr-TR" sz="4200" dirty="0" err="1" smtClean="0"/>
              <a:t>earnings</a:t>
            </a:r>
            <a:r>
              <a:rPr lang="tr-TR" sz="4200" dirty="0" smtClean="0"/>
              <a:t> </a:t>
            </a:r>
            <a:r>
              <a:rPr lang="tr-TR" sz="4200" dirty="0" err="1" smtClean="0"/>
              <a:t>derived</a:t>
            </a:r>
            <a:r>
              <a:rPr lang="tr-TR" sz="4200" dirty="0" smtClean="0"/>
              <a:t> </a:t>
            </a:r>
            <a:r>
              <a:rPr lang="tr-TR" sz="4200" dirty="0" err="1" smtClean="0"/>
              <a:t>by</a:t>
            </a:r>
            <a:r>
              <a:rPr lang="tr-TR" sz="4200" dirty="0" smtClean="0"/>
              <a:t> </a:t>
            </a:r>
            <a:r>
              <a:rPr lang="tr-TR" sz="4200" dirty="0" err="1" smtClean="0"/>
              <a:t>corporations</a:t>
            </a:r>
            <a:r>
              <a:rPr lang="tr-TR" sz="4200" dirty="0" smtClean="0"/>
              <a:t> </a:t>
            </a:r>
            <a:r>
              <a:rPr lang="tr-TR" sz="4200" dirty="0" err="1" smtClean="0"/>
              <a:t>and</a:t>
            </a:r>
            <a:r>
              <a:rPr lang="tr-TR" sz="4200" dirty="0" smtClean="0"/>
              <a:t> </a:t>
            </a:r>
            <a:r>
              <a:rPr lang="tr-TR" sz="4200" dirty="0" err="1" smtClean="0"/>
              <a:t>corporate</a:t>
            </a:r>
            <a:r>
              <a:rPr lang="tr-TR" sz="4200" dirty="0" smtClean="0"/>
              <a:t> </a:t>
            </a:r>
            <a:r>
              <a:rPr lang="tr-TR" sz="4200" dirty="0" err="1" smtClean="0"/>
              <a:t>bodies</a:t>
            </a:r>
            <a:r>
              <a:rPr lang="tr-TR" sz="4200" dirty="0" smtClean="0"/>
              <a:t>.</a:t>
            </a:r>
          </a:p>
          <a:p>
            <a:pPr marL="0" indent="0">
              <a:buNone/>
            </a:pPr>
            <a:endParaRPr lang="tr-TR" sz="4200" dirty="0"/>
          </a:p>
          <a:p>
            <a:pPr marL="0" indent="0">
              <a:buNone/>
            </a:pPr>
            <a:r>
              <a:rPr lang="tr-TR" sz="4200" dirty="0" smtClean="0"/>
              <a:t>   </a:t>
            </a:r>
            <a:r>
              <a:rPr lang="tr-TR" sz="4200" dirty="0" err="1" smtClean="0"/>
              <a:t>Corporations</a:t>
            </a:r>
            <a:r>
              <a:rPr lang="tr-TR" sz="4200" dirty="0" smtClean="0"/>
              <a:t> </a:t>
            </a:r>
            <a:r>
              <a:rPr lang="tr-TR" sz="4200" dirty="0" err="1" smtClean="0"/>
              <a:t>and</a:t>
            </a:r>
            <a:r>
              <a:rPr lang="tr-TR" sz="4200" dirty="0" smtClean="0"/>
              <a:t> </a:t>
            </a:r>
            <a:r>
              <a:rPr lang="tr-TR" sz="4200" dirty="0" err="1" smtClean="0"/>
              <a:t>corporate</a:t>
            </a:r>
            <a:r>
              <a:rPr lang="tr-TR" sz="4200" dirty="0" smtClean="0"/>
              <a:t> </a:t>
            </a:r>
            <a:r>
              <a:rPr lang="tr-TR" sz="4200" dirty="0" err="1" smtClean="0"/>
              <a:t>bodies</a:t>
            </a:r>
            <a:r>
              <a:rPr lang="tr-TR" sz="4200" dirty="0" smtClean="0"/>
              <a:t> </a:t>
            </a:r>
            <a:r>
              <a:rPr lang="tr-TR" sz="4200" dirty="0" err="1" smtClean="0"/>
              <a:t>specified</a:t>
            </a:r>
            <a:r>
              <a:rPr lang="tr-TR" sz="4200" dirty="0" smtClean="0"/>
              <a:t> </a:t>
            </a:r>
            <a:r>
              <a:rPr lang="tr-TR" sz="4200" dirty="0" err="1" smtClean="0"/>
              <a:t>by</a:t>
            </a:r>
            <a:r>
              <a:rPr lang="tr-TR" sz="4200" dirty="0" smtClean="0"/>
              <a:t>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Law</a:t>
            </a:r>
            <a:r>
              <a:rPr lang="tr-TR" sz="4200" dirty="0" smtClean="0"/>
              <a:t> as </a:t>
            </a:r>
            <a:r>
              <a:rPr lang="tr-TR" sz="4200" dirty="0" err="1" smtClean="0"/>
              <a:t>taxpayers</a:t>
            </a:r>
            <a:r>
              <a:rPr lang="tr-TR" sz="4200" dirty="0" smtClean="0"/>
              <a:t> in </a:t>
            </a:r>
            <a:r>
              <a:rPr lang="tr-TR" sz="4200" dirty="0" err="1" smtClean="0"/>
              <a:t>respect</a:t>
            </a:r>
            <a:r>
              <a:rPr lang="tr-TR" sz="4200" dirty="0" smtClean="0"/>
              <a:t> </a:t>
            </a:r>
            <a:r>
              <a:rPr lang="tr-TR" sz="4200" dirty="0" err="1" smtClean="0"/>
              <a:t>to</a:t>
            </a:r>
            <a:r>
              <a:rPr lang="tr-TR" sz="4200" dirty="0" smtClean="0"/>
              <a:t> </a:t>
            </a:r>
            <a:r>
              <a:rPr lang="tr-TR" sz="4200" dirty="0" err="1" smtClean="0"/>
              <a:t>the</a:t>
            </a:r>
            <a:r>
              <a:rPr lang="tr-TR" sz="4200" dirty="0" smtClean="0"/>
              <a:t> </a:t>
            </a:r>
            <a:r>
              <a:rPr lang="tr-TR" sz="4200" dirty="0" err="1" smtClean="0"/>
              <a:t>corporate</a:t>
            </a:r>
            <a:r>
              <a:rPr lang="tr-TR" sz="4200" dirty="0" smtClean="0"/>
              <a:t> </a:t>
            </a:r>
            <a:r>
              <a:rPr lang="tr-TR" sz="4200" dirty="0" err="1" smtClean="0"/>
              <a:t>tax</a:t>
            </a:r>
            <a:r>
              <a:rPr lang="tr-TR" sz="4200" dirty="0" smtClean="0"/>
              <a:t> </a:t>
            </a:r>
            <a:r>
              <a:rPr lang="tr-TR" sz="4200" dirty="0" err="1" smtClean="0"/>
              <a:t>are</a:t>
            </a:r>
            <a:r>
              <a:rPr lang="tr-TR" sz="4200" dirty="0" smtClean="0"/>
              <a:t> as </a:t>
            </a:r>
            <a:r>
              <a:rPr lang="tr-TR" sz="4200" dirty="0" err="1" smtClean="0"/>
              <a:t>follows</a:t>
            </a:r>
            <a:r>
              <a:rPr lang="tr-TR" sz="4200" dirty="0" smtClean="0"/>
              <a:t>:</a:t>
            </a:r>
          </a:p>
          <a:p>
            <a:pPr marL="0" indent="0">
              <a:buNone/>
            </a:pPr>
            <a:endParaRPr lang="tr-TR" sz="4200" dirty="0"/>
          </a:p>
          <a:p>
            <a:pPr marL="0" indent="0">
              <a:buNone/>
            </a:pPr>
            <a:r>
              <a:rPr lang="tr-TR" sz="4200" dirty="0" smtClean="0"/>
              <a:t>→ </a:t>
            </a:r>
            <a:r>
              <a:rPr lang="tr-TR" sz="4200" dirty="0" err="1" smtClean="0"/>
              <a:t>Capital</a:t>
            </a:r>
            <a:r>
              <a:rPr lang="tr-TR" sz="4200" dirty="0" smtClean="0"/>
              <a:t> </a:t>
            </a:r>
            <a:r>
              <a:rPr lang="tr-TR" sz="4200" dirty="0" err="1" smtClean="0"/>
              <a:t>companies</a:t>
            </a:r>
            <a:r>
              <a:rPr lang="tr-TR" sz="4200" dirty="0" smtClean="0"/>
              <a:t> </a:t>
            </a:r>
            <a:r>
              <a:rPr lang="tr-TR" sz="4200" dirty="0" err="1" smtClean="0"/>
              <a:t>and</a:t>
            </a:r>
            <a:r>
              <a:rPr lang="tr-TR" sz="4200" dirty="0" smtClean="0"/>
              <a:t> </a:t>
            </a:r>
            <a:r>
              <a:rPr lang="tr-TR" sz="4200" dirty="0" err="1" smtClean="0"/>
              <a:t>similar</a:t>
            </a:r>
            <a:r>
              <a:rPr lang="tr-TR" sz="4200" dirty="0" smtClean="0"/>
              <a:t> </a:t>
            </a:r>
            <a:r>
              <a:rPr lang="tr-TR" sz="4200" dirty="0" err="1" smtClean="0"/>
              <a:t>foreign</a:t>
            </a:r>
            <a:r>
              <a:rPr lang="tr-TR" sz="4200" dirty="0" smtClean="0"/>
              <a:t> </a:t>
            </a:r>
            <a:r>
              <a:rPr lang="tr-TR" sz="4200" dirty="0" err="1" smtClean="0"/>
              <a:t>companies</a:t>
            </a:r>
            <a:r>
              <a:rPr lang="tr-TR" sz="4200" dirty="0" smtClean="0"/>
              <a:t>,</a:t>
            </a:r>
          </a:p>
          <a:p>
            <a:pPr marL="0" indent="0">
              <a:buNone/>
            </a:pPr>
            <a:endParaRPr lang="tr-TR" sz="4200" dirty="0" smtClean="0"/>
          </a:p>
          <a:p>
            <a:pPr marL="0" indent="0">
              <a:buNone/>
            </a:pPr>
            <a:r>
              <a:rPr lang="tr-TR" sz="4200" dirty="0" smtClean="0"/>
              <a:t>→ </a:t>
            </a:r>
            <a:r>
              <a:rPr lang="tr-TR" sz="4200" dirty="0" err="1" smtClean="0"/>
              <a:t>Cooperatives</a:t>
            </a:r>
            <a:r>
              <a:rPr lang="tr-TR" sz="4200" dirty="0" smtClean="0"/>
              <a:t>,</a:t>
            </a:r>
          </a:p>
          <a:p>
            <a:pPr marL="0" indent="0">
              <a:buNone/>
            </a:pPr>
            <a:endParaRPr lang="tr-TR" sz="4200" dirty="0" smtClean="0"/>
          </a:p>
          <a:p>
            <a:pPr marL="0" indent="0">
              <a:buNone/>
            </a:pPr>
            <a:r>
              <a:rPr lang="tr-TR" sz="4200" dirty="0" smtClean="0"/>
              <a:t>→</a:t>
            </a:r>
            <a:r>
              <a:rPr lang="tr-TR" sz="4200" dirty="0" err="1" smtClean="0"/>
              <a:t>Public</a:t>
            </a:r>
            <a:r>
              <a:rPr lang="tr-TR" sz="4200" dirty="0" smtClean="0"/>
              <a:t> </a:t>
            </a:r>
            <a:r>
              <a:rPr lang="tr-TR" sz="4200" dirty="0" err="1" smtClean="0"/>
              <a:t>enterprises</a:t>
            </a:r>
            <a:r>
              <a:rPr lang="tr-TR" sz="4200" dirty="0" smtClean="0"/>
              <a:t>,</a:t>
            </a:r>
          </a:p>
          <a:p>
            <a:pPr marL="0" indent="0">
              <a:buNone/>
            </a:pPr>
            <a:endParaRPr lang="tr-TR" sz="4200" dirty="0" smtClean="0"/>
          </a:p>
          <a:p>
            <a:pPr marL="0" indent="0">
              <a:buNone/>
            </a:pPr>
            <a:r>
              <a:rPr lang="tr-TR" sz="4200" dirty="0" smtClean="0"/>
              <a:t>→Enterprises </a:t>
            </a:r>
            <a:r>
              <a:rPr lang="tr-TR" sz="4200" dirty="0" err="1" smtClean="0"/>
              <a:t>owned</a:t>
            </a:r>
            <a:r>
              <a:rPr lang="tr-TR" sz="4200" dirty="0" smtClean="0"/>
              <a:t> </a:t>
            </a:r>
            <a:r>
              <a:rPr lang="tr-TR" sz="4200" dirty="0" err="1" smtClean="0"/>
              <a:t>by</a:t>
            </a:r>
            <a:r>
              <a:rPr lang="tr-TR" sz="4200" dirty="0" smtClean="0"/>
              <a:t> </a:t>
            </a:r>
            <a:r>
              <a:rPr lang="tr-TR" sz="4200" dirty="0" err="1" smtClean="0"/>
              <a:t>foundations</a:t>
            </a:r>
            <a:r>
              <a:rPr lang="tr-TR" sz="4200" dirty="0" smtClean="0"/>
              <a:t> </a:t>
            </a:r>
            <a:r>
              <a:rPr lang="tr-TR" sz="4200" dirty="0" err="1" smtClean="0"/>
              <a:t>societies</a:t>
            </a:r>
            <a:r>
              <a:rPr lang="tr-TR" sz="4200" dirty="0" smtClean="0"/>
              <a:t> </a:t>
            </a:r>
            <a:r>
              <a:rPr lang="tr-TR" sz="4200" dirty="0" err="1" smtClean="0"/>
              <a:t>and</a:t>
            </a:r>
            <a:r>
              <a:rPr lang="tr-TR" sz="4200" dirty="0" smtClean="0"/>
              <a:t> </a:t>
            </a:r>
            <a:r>
              <a:rPr lang="tr-TR" sz="4200" dirty="0" err="1" smtClean="0"/>
              <a:t>associations</a:t>
            </a:r>
            <a:r>
              <a:rPr lang="tr-TR" sz="4200" dirty="0" smtClean="0"/>
              <a:t>,</a:t>
            </a:r>
          </a:p>
          <a:p>
            <a:pPr marL="0" indent="0">
              <a:buNone/>
            </a:pPr>
            <a:endParaRPr lang="tr-TR" sz="4200" dirty="0"/>
          </a:p>
          <a:p>
            <a:pPr marL="0" indent="0">
              <a:buNone/>
            </a:pPr>
            <a:r>
              <a:rPr lang="tr-TR" sz="4200" dirty="0" smtClean="0"/>
              <a:t>→</a:t>
            </a:r>
            <a:r>
              <a:rPr lang="tr-TR" sz="4200" dirty="0" err="1" smtClean="0"/>
              <a:t>Joint</a:t>
            </a:r>
            <a:r>
              <a:rPr lang="tr-TR" sz="4200" dirty="0" smtClean="0"/>
              <a:t> </a:t>
            </a:r>
            <a:r>
              <a:rPr lang="tr-TR" sz="4200" dirty="0" err="1" smtClean="0"/>
              <a:t>ventures</a:t>
            </a:r>
            <a:r>
              <a:rPr lang="tr-TR" sz="4200" dirty="0" smtClean="0"/>
              <a:t>.</a:t>
            </a:r>
            <a:endParaRPr lang="tr-TR" sz="42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9874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2.2.3.Taxes on </a:t>
            </a:r>
            <a:r>
              <a:rPr lang="tr-TR" sz="2800" b="1" dirty="0" err="1" smtClean="0"/>
              <a:t>Goods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Services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         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Turkish</a:t>
            </a:r>
            <a:r>
              <a:rPr lang="tr-TR" sz="2000" dirty="0" smtClean="0"/>
              <a:t> </a:t>
            </a:r>
            <a:r>
              <a:rPr lang="tr-TR" sz="2000" dirty="0" err="1" smtClean="0"/>
              <a:t>taxation</a:t>
            </a:r>
            <a:r>
              <a:rPr lang="tr-TR" sz="2000" dirty="0" smtClean="0"/>
              <a:t> </a:t>
            </a:r>
            <a:r>
              <a:rPr lang="tr-TR" sz="2000" dirty="0" err="1" smtClean="0"/>
              <a:t>system</a:t>
            </a:r>
            <a:r>
              <a:rPr lang="tr-TR" sz="2000" dirty="0" smtClean="0"/>
              <a:t> </a:t>
            </a:r>
            <a:r>
              <a:rPr lang="tr-TR" sz="2000" dirty="0" err="1" smtClean="0"/>
              <a:t>comprises</a:t>
            </a:r>
            <a:r>
              <a:rPr lang="tr-TR" sz="2000" dirty="0" smtClean="0"/>
              <a:t> </a:t>
            </a:r>
            <a:r>
              <a:rPr lang="tr-TR" sz="2000" dirty="0" err="1" smtClean="0"/>
              <a:t>several</a:t>
            </a:r>
            <a:r>
              <a:rPr lang="tr-TR" sz="2000" dirty="0" smtClean="0"/>
              <a:t> </a:t>
            </a:r>
            <a:r>
              <a:rPr lang="tr-TR" sz="2000" dirty="0" err="1" smtClean="0"/>
              <a:t>indirect</a:t>
            </a:r>
            <a:r>
              <a:rPr lang="tr-TR" sz="2000" dirty="0" smtClean="0"/>
              <a:t> </a:t>
            </a:r>
            <a:r>
              <a:rPr lang="tr-TR" sz="2000" dirty="0" err="1" smtClean="0"/>
              <a:t>taxes,but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most</a:t>
            </a:r>
            <a:r>
              <a:rPr lang="tr-TR" sz="2000" dirty="0" smtClean="0"/>
              <a:t> </a:t>
            </a:r>
            <a:r>
              <a:rPr lang="tr-TR" sz="2000" dirty="0" err="1" smtClean="0"/>
              <a:t>important</a:t>
            </a:r>
            <a:r>
              <a:rPr lang="tr-TR" sz="2000" dirty="0" smtClean="0"/>
              <a:t> </a:t>
            </a:r>
            <a:r>
              <a:rPr lang="tr-TR" sz="2000" dirty="0" err="1" smtClean="0"/>
              <a:t>ones</a:t>
            </a:r>
            <a:r>
              <a:rPr lang="tr-TR" sz="2000" dirty="0" smtClean="0"/>
              <a:t> </a:t>
            </a:r>
            <a:r>
              <a:rPr lang="tr-TR" sz="2000" b="1" dirty="0" smtClean="0"/>
              <a:t>Value </a:t>
            </a:r>
            <a:r>
              <a:rPr lang="tr-TR" sz="2000" b="1" dirty="0" err="1" smtClean="0"/>
              <a:t>Added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Tax</a:t>
            </a:r>
            <a:r>
              <a:rPr lang="tr-TR" sz="2000" b="1" dirty="0" smtClean="0"/>
              <a:t> </a:t>
            </a:r>
            <a:r>
              <a:rPr lang="tr-TR" sz="2000" dirty="0" smtClean="0"/>
              <a:t>(VAT),</a:t>
            </a:r>
            <a:r>
              <a:rPr lang="tr-TR" sz="2000" dirty="0"/>
              <a:t> </a:t>
            </a:r>
            <a:r>
              <a:rPr lang="tr-TR" sz="2000" b="1" dirty="0" smtClean="0"/>
              <a:t>Special </a:t>
            </a:r>
            <a:r>
              <a:rPr lang="tr-TR" sz="2000" b="1" dirty="0" err="1" smtClean="0"/>
              <a:t>Consumption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Tax</a:t>
            </a:r>
            <a:r>
              <a:rPr lang="tr-TR" sz="2000" dirty="0" smtClean="0"/>
              <a:t>(SCT-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called</a:t>
            </a:r>
            <a:r>
              <a:rPr lang="tr-TR" sz="2000" dirty="0" smtClean="0"/>
              <a:t> </a:t>
            </a:r>
            <a:r>
              <a:rPr lang="tr-TR" sz="2000" dirty="0" err="1" smtClean="0"/>
              <a:t>excise</a:t>
            </a:r>
            <a:r>
              <a:rPr lang="tr-TR" sz="2000" dirty="0" smtClean="0"/>
              <a:t> </a:t>
            </a:r>
            <a:r>
              <a:rPr lang="tr-TR" sz="2000" dirty="0" err="1" smtClean="0"/>
              <a:t>duty</a:t>
            </a:r>
            <a:r>
              <a:rPr lang="tr-TR" sz="2000" dirty="0" smtClean="0"/>
              <a:t>)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b="1" dirty="0" smtClean="0"/>
              <a:t>Special </a:t>
            </a:r>
            <a:r>
              <a:rPr lang="tr-TR" sz="2000" b="1" dirty="0" err="1" smtClean="0"/>
              <a:t>Communication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Tax</a:t>
            </a:r>
            <a:r>
              <a:rPr lang="tr-TR" sz="2000" b="1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SCoT</a:t>
            </a:r>
            <a:r>
              <a:rPr lang="tr-TR" sz="2000" dirty="0" smtClean="0"/>
              <a:t>)  (</a:t>
            </a:r>
            <a:r>
              <a:rPr lang="tr-TR" sz="2000" dirty="0" err="1" smtClean="0"/>
              <a:t>Revenue</a:t>
            </a:r>
            <a:r>
              <a:rPr lang="tr-TR" sz="2000" dirty="0" smtClean="0"/>
              <a:t> Administration,2016:19)</a:t>
            </a:r>
          </a:p>
          <a:p>
            <a:pPr marL="457200" indent="-457200">
              <a:buAutoNum type="alphaLcParenBoth"/>
            </a:pPr>
            <a:r>
              <a:rPr lang="tr-TR" sz="2000" dirty="0" err="1" smtClean="0"/>
              <a:t>When</a:t>
            </a:r>
            <a:r>
              <a:rPr lang="tr-TR" sz="2000" dirty="0" smtClean="0"/>
              <a:t> a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entity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performs</a:t>
            </a:r>
            <a:r>
              <a:rPr lang="tr-TR" sz="2000" dirty="0" smtClean="0"/>
              <a:t> </a:t>
            </a:r>
            <a:r>
              <a:rPr lang="tr-TR" sz="2000" dirty="0" err="1" smtClean="0"/>
              <a:t>commercial,industrial,agricultural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independent</a:t>
            </a:r>
            <a:r>
              <a:rPr lang="tr-TR" sz="2000" dirty="0" smtClean="0"/>
              <a:t> </a:t>
            </a:r>
            <a:r>
              <a:rPr lang="tr-TR" sz="2000" dirty="0" err="1" smtClean="0"/>
              <a:t>professional</a:t>
            </a:r>
            <a:r>
              <a:rPr lang="tr-TR" sz="2000" dirty="0" smtClean="0"/>
              <a:t> </a:t>
            </a:r>
            <a:r>
              <a:rPr lang="tr-TR" sz="2000" dirty="0" err="1" smtClean="0"/>
              <a:t>activities</a:t>
            </a:r>
            <a:r>
              <a:rPr lang="tr-TR" sz="2000" dirty="0" smtClean="0"/>
              <a:t> </a:t>
            </a:r>
            <a:r>
              <a:rPr lang="tr-TR" sz="2000" dirty="0" err="1" smtClean="0"/>
              <a:t>within</a:t>
            </a:r>
            <a:r>
              <a:rPr lang="tr-TR" sz="2000" dirty="0" smtClean="0"/>
              <a:t> </a:t>
            </a:r>
            <a:r>
              <a:rPr lang="tr-TR" sz="2000" dirty="0" err="1" smtClean="0"/>
              <a:t>Turkey</a:t>
            </a:r>
            <a:r>
              <a:rPr lang="tr-TR" sz="2000" dirty="0" smtClean="0"/>
              <a:t>,</a:t>
            </a:r>
          </a:p>
          <a:p>
            <a:pPr marL="457200" indent="-457200">
              <a:buAutoNum type="alphaLcParenBoth"/>
            </a:pP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goods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services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imported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Turkey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VAT </a:t>
            </a:r>
            <a:r>
              <a:rPr lang="tr-TR" sz="2000" dirty="0" err="1" smtClean="0"/>
              <a:t>taxpayers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defined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VAT </a:t>
            </a:r>
            <a:r>
              <a:rPr lang="tr-TR" sz="2000" dirty="0" err="1" smtClean="0"/>
              <a:t>Law</a:t>
            </a:r>
            <a:r>
              <a:rPr lang="tr-TR" sz="2000" dirty="0" smtClean="0"/>
              <a:t> as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engaged</a:t>
            </a:r>
            <a:r>
              <a:rPr lang="tr-TR" sz="2000" dirty="0" smtClean="0"/>
              <a:t> in </a:t>
            </a:r>
            <a:r>
              <a:rPr lang="tr-TR" sz="2000" dirty="0" err="1" smtClean="0"/>
              <a:t>taxable</a:t>
            </a:r>
            <a:r>
              <a:rPr lang="tr-TR" sz="2000" dirty="0" smtClean="0"/>
              <a:t> </a:t>
            </a:r>
            <a:r>
              <a:rPr lang="tr-TR" sz="2000" dirty="0" err="1" smtClean="0"/>
              <a:t>transactions,irrespective</a:t>
            </a:r>
            <a:r>
              <a:rPr lang="tr-TR" sz="2000" dirty="0" smtClean="0"/>
              <a:t> of </a:t>
            </a:r>
            <a:r>
              <a:rPr lang="tr-TR" sz="2000" dirty="0" err="1" smtClean="0"/>
              <a:t>their</a:t>
            </a:r>
            <a:r>
              <a:rPr lang="tr-TR" sz="2000" dirty="0" smtClean="0"/>
              <a:t> legal </a:t>
            </a:r>
            <a:r>
              <a:rPr lang="tr-TR" sz="2000" dirty="0" err="1" smtClean="0"/>
              <a:t>status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nature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position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regard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</a:t>
            </a:r>
            <a:r>
              <a:rPr lang="tr-TR" sz="2000" dirty="0" err="1" smtClean="0"/>
              <a:t>taxes.The</a:t>
            </a:r>
            <a:r>
              <a:rPr lang="tr-TR" sz="2000" dirty="0" smtClean="0"/>
              <a:t> </a:t>
            </a:r>
            <a:r>
              <a:rPr lang="tr-TR" sz="2000" dirty="0" err="1" smtClean="0"/>
              <a:t>following</a:t>
            </a: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entities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liable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VAT:</a:t>
            </a:r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supplying</a:t>
            </a:r>
            <a:r>
              <a:rPr lang="tr-TR" sz="2000" dirty="0" smtClean="0"/>
              <a:t> </a:t>
            </a:r>
            <a:r>
              <a:rPr lang="tr-TR" sz="2000" dirty="0" err="1" smtClean="0"/>
              <a:t>goods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services</a:t>
            </a:r>
            <a:r>
              <a:rPr lang="tr-TR" sz="2000" dirty="0" smtClean="0"/>
              <a:t>,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importing</a:t>
            </a:r>
            <a:r>
              <a:rPr lang="tr-TR" sz="2000" dirty="0" smtClean="0"/>
              <a:t> </a:t>
            </a:r>
            <a:r>
              <a:rPr lang="tr-TR" sz="2000" dirty="0" err="1" smtClean="0"/>
              <a:t>goods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services</a:t>
            </a:r>
            <a:r>
              <a:rPr lang="tr-TR" sz="2000" dirty="0" smtClean="0"/>
              <a:t>,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required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complete</a:t>
            </a:r>
            <a:r>
              <a:rPr lang="tr-TR" sz="2000" dirty="0" smtClean="0"/>
              <a:t> </a:t>
            </a:r>
            <a:r>
              <a:rPr lang="tr-TR" sz="2000" dirty="0" err="1" smtClean="0"/>
              <a:t>customs</a:t>
            </a:r>
            <a:r>
              <a:rPr lang="tr-TR" sz="2000" dirty="0" smtClean="0"/>
              <a:t> </a:t>
            </a:r>
            <a:r>
              <a:rPr lang="tr-TR" sz="2000" dirty="0" err="1" smtClean="0"/>
              <a:t>formalities</a:t>
            </a:r>
            <a:r>
              <a:rPr lang="tr-TR" sz="2000" dirty="0" smtClean="0"/>
              <a:t> in </a:t>
            </a:r>
            <a:r>
              <a:rPr lang="tr-TR" sz="2000" dirty="0" err="1" smtClean="0"/>
              <a:t>case</a:t>
            </a:r>
            <a:r>
              <a:rPr lang="tr-TR" sz="2000" dirty="0" smtClean="0"/>
              <a:t> of transit of </a:t>
            </a:r>
            <a:r>
              <a:rPr lang="tr-TR" sz="2000" dirty="0" err="1" smtClean="0"/>
              <a:t>goods</a:t>
            </a:r>
            <a:r>
              <a:rPr lang="tr-TR" sz="2000" dirty="0" smtClean="0"/>
              <a:t> </a:t>
            </a:r>
            <a:r>
              <a:rPr lang="tr-TR" sz="2000" dirty="0" err="1" smtClean="0"/>
              <a:t>through</a:t>
            </a:r>
            <a:r>
              <a:rPr lang="tr-TR" sz="2000" dirty="0" smtClean="0"/>
              <a:t> </a:t>
            </a:r>
            <a:r>
              <a:rPr lang="tr-TR" sz="2000" dirty="0" err="1" smtClean="0"/>
              <a:t>Turkey</a:t>
            </a:r>
            <a:r>
              <a:rPr lang="tr-TR" sz="2000" dirty="0" smtClean="0"/>
              <a:t>,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→General </a:t>
            </a:r>
            <a:r>
              <a:rPr lang="tr-TR" sz="2000" dirty="0" err="1" smtClean="0"/>
              <a:t>Directorates</a:t>
            </a:r>
            <a:r>
              <a:rPr lang="tr-TR" sz="2000" dirty="0" smtClean="0"/>
              <a:t> of Postal Services(PT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Telecom</a:t>
            </a:r>
            <a:r>
              <a:rPr lang="tr-TR" sz="2000" dirty="0" smtClean="0"/>
              <a:t>)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radio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television</a:t>
            </a:r>
            <a:r>
              <a:rPr lang="tr-TR" sz="2000" dirty="0" smtClean="0"/>
              <a:t> </a:t>
            </a:r>
            <a:r>
              <a:rPr lang="tr-TR" sz="2000" dirty="0" err="1" smtClean="0"/>
              <a:t>corporations</a:t>
            </a:r>
            <a:r>
              <a:rPr lang="tr-TR" sz="2000" dirty="0" smtClean="0"/>
              <a:t>,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91888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Organizers</a:t>
            </a:r>
            <a:r>
              <a:rPr lang="tr-TR" sz="2000" dirty="0" smtClean="0"/>
              <a:t> of </a:t>
            </a:r>
            <a:r>
              <a:rPr lang="tr-TR" sz="2000" dirty="0" err="1" smtClean="0"/>
              <a:t>any</a:t>
            </a:r>
            <a:r>
              <a:rPr lang="tr-TR" sz="2000" dirty="0" smtClean="0"/>
              <a:t> </a:t>
            </a:r>
            <a:r>
              <a:rPr lang="tr-TR" sz="2000" dirty="0" err="1" smtClean="0"/>
              <a:t>kind</a:t>
            </a:r>
            <a:r>
              <a:rPr lang="tr-TR" sz="2000" dirty="0" smtClean="0"/>
              <a:t> of </a:t>
            </a:r>
            <a:r>
              <a:rPr lang="tr-TR" sz="2000" dirty="0" err="1" smtClean="0"/>
              <a:t>chance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gambling</a:t>
            </a:r>
            <a:r>
              <a:rPr lang="tr-TR" sz="2000" dirty="0" smtClean="0"/>
              <a:t>,</a:t>
            </a: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Organizers</a:t>
            </a:r>
            <a:r>
              <a:rPr lang="tr-TR" sz="2000" dirty="0" smtClean="0"/>
              <a:t> of </a:t>
            </a:r>
            <a:r>
              <a:rPr lang="tr-TR" sz="2000" dirty="0" err="1" smtClean="0"/>
              <a:t>shows</a:t>
            </a:r>
            <a:r>
              <a:rPr lang="tr-TR" sz="2000" dirty="0" smtClean="0"/>
              <a:t>, </a:t>
            </a:r>
            <a:r>
              <a:rPr lang="tr-TR" sz="2000" dirty="0" err="1" smtClean="0"/>
              <a:t>concerts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sporting</a:t>
            </a:r>
            <a:r>
              <a:rPr lang="tr-TR" sz="2000" dirty="0" smtClean="0"/>
              <a:t> </a:t>
            </a:r>
            <a:r>
              <a:rPr lang="tr-TR" sz="2000" dirty="0" err="1" smtClean="0"/>
              <a:t>events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participation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professional</a:t>
            </a:r>
            <a:r>
              <a:rPr lang="tr-TR" sz="2000" dirty="0" smtClean="0"/>
              <a:t> </a:t>
            </a:r>
            <a:r>
              <a:rPr lang="tr-TR" sz="2000" dirty="0" err="1" smtClean="0"/>
              <a:t>artists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professional</a:t>
            </a:r>
            <a:r>
              <a:rPr lang="tr-TR" sz="2000" dirty="0" smtClean="0"/>
              <a:t> </a:t>
            </a:r>
            <a:r>
              <a:rPr lang="tr-TR" sz="2000" dirty="0" err="1" smtClean="0"/>
              <a:t>sportsman</a:t>
            </a:r>
            <a:r>
              <a:rPr lang="tr-TR" sz="2000" dirty="0" smtClean="0"/>
              <a:t>,</a:t>
            </a: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Lessors</a:t>
            </a:r>
            <a:r>
              <a:rPr lang="tr-TR" sz="2000" dirty="0" smtClean="0"/>
              <a:t> of </a:t>
            </a:r>
            <a:r>
              <a:rPr lang="tr-TR" sz="2000" dirty="0" err="1" smtClean="0"/>
              <a:t>goods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rights</a:t>
            </a:r>
            <a:r>
              <a:rPr lang="tr-TR" sz="2000" dirty="0" smtClean="0"/>
              <a:t> </a:t>
            </a:r>
            <a:r>
              <a:rPr lang="tr-TR" sz="2000" dirty="0" err="1" smtClean="0"/>
              <a:t>stated</a:t>
            </a:r>
            <a:r>
              <a:rPr lang="tr-TR" sz="2000" dirty="0" smtClean="0"/>
              <a:t> in </a:t>
            </a:r>
            <a:r>
              <a:rPr lang="tr-TR" sz="2000" dirty="0" err="1" smtClean="0"/>
              <a:t>Article</a:t>
            </a:r>
            <a:r>
              <a:rPr lang="tr-TR" sz="2000" dirty="0" smtClean="0"/>
              <a:t> 70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PIT </a:t>
            </a:r>
            <a:r>
              <a:rPr lang="tr-TR" sz="2000" dirty="0" err="1" smtClean="0"/>
              <a:t>Law</a:t>
            </a:r>
            <a:r>
              <a:rPr lang="tr-TR" sz="2000" dirty="0" smtClean="0"/>
              <a:t>,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Applicants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optional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liability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b="1" i="1" dirty="0" smtClean="0"/>
              <a:t>VAT </a:t>
            </a:r>
            <a:r>
              <a:rPr lang="tr-TR" sz="2000" b="1" i="1" dirty="0" err="1" smtClean="0"/>
              <a:t>Refund</a:t>
            </a:r>
            <a:r>
              <a:rPr lang="tr-TR" sz="2000" dirty="0" smtClean="0"/>
              <a:t>: VAT </a:t>
            </a:r>
            <a:r>
              <a:rPr lang="tr-TR" sz="2000" dirty="0" err="1" smtClean="0"/>
              <a:t>shown</a:t>
            </a:r>
            <a:r>
              <a:rPr lang="tr-TR" sz="2000" dirty="0" smtClean="0"/>
              <a:t> on </a:t>
            </a:r>
            <a:r>
              <a:rPr lang="tr-TR" sz="2000" dirty="0" err="1" smtClean="0"/>
              <a:t>invoices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similar</a:t>
            </a:r>
            <a:r>
              <a:rPr lang="tr-TR" sz="2000" dirty="0" smtClean="0"/>
              <a:t> </a:t>
            </a:r>
            <a:r>
              <a:rPr lang="tr-TR" sz="2000" dirty="0" err="1" smtClean="0"/>
              <a:t>documents</a:t>
            </a:r>
            <a:r>
              <a:rPr lang="tr-TR" sz="2000" dirty="0" smtClean="0"/>
              <a:t> 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transactions</a:t>
            </a:r>
            <a:r>
              <a:rPr lang="tr-TR" sz="2000" dirty="0" smtClean="0"/>
              <a:t> </a:t>
            </a:r>
            <a:r>
              <a:rPr lang="tr-TR" sz="2000" dirty="0" err="1" smtClean="0"/>
              <a:t>which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exempt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, </a:t>
            </a:r>
            <a:r>
              <a:rPr lang="tr-TR" sz="2000" dirty="0" err="1" smtClean="0"/>
              <a:t>such</a:t>
            </a:r>
            <a:r>
              <a:rPr lang="tr-TR" sz="2000" dirty="0" smtClean="0"/>
              <a:t> as:</a:t>
            </a:r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Exportation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goods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services</a:t>
            </a:r>
            <a:r>
              <a:rPr lang="tr-TR" sz="2000" dirty="0" smtClean="0"/>
              <a:t>,</a:t>
            </a:r>
            <a:endParaRPr lang="tr-TR" sz="2000" b="1" i="1" dirty="0"/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Exemption</a:t>
            </a:r>
            <a:r>
              <a:rPr lang="tr-TR" sz="2000" dirty="0" smtClean="0"/>
              <a:t> in </a:t>
            </a:r>
            <a:r>
              <a:rPr lang="tr-TR" sz="2000" dirty="0" err="1" smtClean="0"/>
              <a:t>vehicles,precious</a:t>
            </a:r>
            <a:r>
              <a:rPr lang="tr-TR" sz="2000" dirty="0" smtClean="0"/>
              <a:t> </a:t>
            </a:r>
            <a:r>
              <a:rPr lang="tr-TR" sz="2000" dirty="0" err="1" smtClean="0"/>
              <a:t>metals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oil</a:t>
            </a:r>
            <a:r>
              <a:rPr lang="tr-TR" sz="2000" dirty="0" smtClean="0"/>
              <a:t> </a:t>
            </a:r>
            <a:r>
              <a:rPr lang="tr-TR" sz="2000" dirty="0" err="1" smtClean="0"/>
              <a:t>prospecting</a:t>
            </a:r>
            <a:r>
              <a:rPr lang="tr-TR" sz="2000" dirty="0" smtClean="0"/>
              <a:t> </a:t>
            </a:r>
            <a:r>
              <a:rPr lang="tr-TR" sz="2000" dirty="0" err="1" smtClean="0"/>
              <a:t>activities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national</a:t>
            </a:r>
            <a:r>
              <a:rPr lang="tr-TR" sz="2000" dirty="0" smtClean="0"/>
              <a:t> </a:t>
            </a:r>
            <a:r>
              <a:rPr lang="tr-TR" sz="2000" dirty="0" err="1" smtClean="0"/>
              <a:t>security</a:t>
            </a:r>
            <a:r>
              <a:rPr lang="tr-TR" sz="2000" dirty="0" smtClean="0"/>
              <a:t> </a:t>
            </a:r>
            <a:r>
              <a:rPr lang="tr-TR" sz="2000" dirty="0" err="1" smtClean="0"/>
              <a:t>expenditure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investments</a:t>
            </a:r>
            <a:r>
              <a:rPr lang="tr-TR" sz="2000" dirty="0" smtClean="0"/>
              <a:t> </a:t>
            </a:r>
            <a:r>
              <a:rPr lang="tr-TR" sz="2000" dirty="0" err="1" smtClean="0"/>
              <a:t>made</a:t>
            </a:r>
            <a:r>
              <a:rPr lang="tr-TR" sz="2000" dirty="0" smtClean="0"/>
              <a:t> </a:t>
            </a:r>
            <a:r>
              <a:rPr lang="tr-TR" sz="2000" dirty="0" err="1" smtClean="0"/>
              <a:t>under</a:t>
            </a:r>
            <a:r>
              <a:rPr lang="tr-TR" sz="2000" dirty="0" smtClean="0"/>
              <a:t> an </a:t>
            </a:r>
            <a:r>
              <a:rPr lang="tr-TR" sz="2000" dirty="0" err="1" smtClean="0"/>
              <a:t>investment</a:t>
            </a:r>
            <a:r>
              <a:rPr lang="tr-TR" sz="2000" dirty="0" smtClean="0"/>
              <a:t> </a:t>
            </a:r>
            <a:r>
              <a:rPr lang="tr-TR" sz="2000" dirty="0" err="1" smtClean="0"/>
              <a:t>incentive</a:t>
            </a:r>
            <a:r>
              <a:rPr lang="tr-TR" sz="2000" dirty="0" smtClean="0"/>
              <a:t> </a:t>
            </a:r>
            <a:r>
              <a:rPr lang="tr-TR" sz="2000" dirty="0" err="1" smtClean="0"/>
              <a:t>certificate</a:t>
            </a:r>
            <a:r>
              <a:rPr lang="tr-TR" sz="2000" dirty="0" smtClean="0"/>
              <a:t>(IIC),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→Transit </a:t>
            </a:r>
            <a:r>
              <a:rPr lang="tr-TR" sz="2000" dirty="0" err="1" smtClean="0"/>
              <a:t>transportation</a:t>
            </a:r>
            <a:r>
              <a:rPr lang="tr-TR" sz="2000" dirty="0" smtClean="0"/>
              <a:t>,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→</a:t>
            </a:r>
            <a:r>
              <a:rPr lang="tr-TR" sz="2000" dirty="0" err="1" smtClean="0"/>
              <a:t>Diplomatic</a:t>
            </a:r>
            <a:r>
              <a:rPr lang="tr-TR" sz="2000" dirty="0" smtClean="0"/>
              <a:t> </a:t>
            </a:r>
            <a:r>
              <a:rPr lang="tr-TR" sz="2000" dirty="0" err="1" smtClean="0"/>
              <a:t>exemption</a:t>
            </a:r>
            <a:r>
              <a:rPr lang="tr-TR" sz="2000" dirty="0" smtClean="0"/>
              <a:t> is </a:t>
            </a:r>
            <a:r>
              <a:rPr lang="tr-TR" sz="2000" dirty="0" err="1" smtClean="0"/>
              <a:t>deducted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VAT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calculated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transactions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taxpayer</a:t>
            </a:r>
            <a:r>
              <a:rPr lang="tr-TR" sz="2000" dirty="0" smtClean="0"/>
              <a:t> </a:t>
            </a:r>
            <a:r>
              <a:rPr lang="tr-TR" sz="2000" dirty="0" err="1" smtClean="0"/>
              <a:t>which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subject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VAT.</a:t>
            </a:r>
            <a:endParaRPr lang="tr-TR" sz="2000" dirty="0"/>
          </a:p>
          <a:p>
            <a:pPr marL="0" indent="0">
              <a:buNone/>
            </a:pPr>
            <a:endParaRPr lang="tr-TR" sz="2000" b="1" i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81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2.2.4. </a:t>
            </a:r>
            <a:r>
              <a:rPr lang="tr-TR" sz="2800" dirty="0" err="1" smtClean="0"/>
              <a:t>Taxes</a:t>
            </a:r>
            <a:r>
              <a:rPr lang="tr-TR" sz="2800" dirty="0" smtClean="0"/>
              <a:t> on </a:t>
            </a:r>
            <a:r>
              <a:rPr lang="tr-TR" sz="2800" dirty="0" err="1" smtClean="0"/>
              <a:t>Property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   </a:t>
            </a:r>
            <a:r>
              <a:rPr lang="tr-TR" sz="2000" dirty="0" err="1" smtClean="0"/>
              <a:t>Taxes</a:t>
            </a:r>
            <a:r>
              <a:rPr lang="tr-TR" sz="2000" dirty="0" smtClean="0"/>
              <a:t> on </a:t>
            </a:r>
            <a:r>
              <a:rPr lang="tr-TR" sz="2000" dirty="0" err="1" smtClean="0"/>
              <a:t>property</a:t>
            </a:r>
            <a:r>
              <a:rPr lang="tr-TR" sz="2000" dirty="0" smtClean="0"/>
              <a:t> </a:t>
            </a:r>
            <a:r>
              <a:rPr lang="tr-TR" sz="2000" dirty="0" err="1" smtClean="0"/>
              <a:t>have</a:t>
            </a:r>
            <a:r>
              <a:rPr lang="tr-TR" sz="2000" dirty="0" smtClean="0"/>
              <a:t> </a:t>
            </a:r>
            <a:r>
              <a:rPr lang="tr-TR" sz="2000" dirty="0" err="1" smtClean="0"/>
              <a:t>been</a:t>
            </a:r>
            <a:r>
              <a:rPr lang="tr-TR" sz="2000" dirty="0" smtClean="0"/>
              <a:t> </a:t>
            </a:r>
            <a:r>
              <a:rPr lang="tr-TR" sz="2000" dirty="0" err="1" smtClean="0"/>
              <a:t>around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centuries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remain</a:t>
            </a:r>
            <a:r>
              <a:rPr lang="tr-TR" sz="2000" dirty="0" smtClean="0"/>
              <a:t> a </a:t>
            </a:r>
            <a:r>
              <a:rPr lang="tr-TR" sz="2000" dirty="0" err="1" smtClean="0"/>
              <a:t>significant</a:t>
            </a:r>
            <a:r>
              <a:rPr lang="tr-TR" sz="2000" dirty="0" smtClean="0"/>
              <a:t> </a:t>
            </a:r>
            <a:r>
              <a:rPr lang="tr-TR" sz="2000" dirty="0" err="1" smtClean="0"/>
              <a:t>sourve</a:t>
            </a:r>
            <a:r>
              <a:rPr lang="tr-TR" sz="2000" dirty="0" smtClean="0"/>
              <a:t> of </a:t>
            </a:r>
            <a:r>
              <a:rPr lang="tr-TR" sz="2000" dirty="0" err="1" smtClean="0"/>
              <a:t>overall</a:t>
            </a:r>
            <a:r>
              <a:rPr lang="tr-TR" sz="2000" dirty="0" smtClean="0"/>
              <a:t> </a:t>
            </a:r>
            <a:r>
              <a:rPr lang="tr-TR" sz="2000" dirty="0" err="1" smtClean="0"/>
              <a:t>taxation</a:t>
            </a:r>
            <a:r>
              <a:rPr lang="tr-TR" sz="2000" dirty="0" smtClean="0"/>
              <a:t> </a:t>
            </a:r>
            <a:r>
              <a:rPr lang="tr-TR" sz="2000" dirty="0" err="1" smtClean="0"/>
              <a:t>revenue.The</a:t>
            </a:r>
            <a:r>
              <a:rPr lang="tr-TR" sz="2000" dirty="0" smtClean="0"/>
              <a:t> main </a:t>
            </a:r>
            <a:r>
              <a:rPr lang="tr-TR" sz="2000" dirty="0" err="1" smtClean="0"/>
              <a:t>taxes</a:t>
            </a:r>
            <a:r>
              <a:rPr lang="tr-TR" sz="2000" dirty="0" smtClean="0"/>
              <a:t> on </a:t>
            </a:r>
            <a:r>
              <a:rPr lang="tr-TR" sz="2000" dirty="0" err="1" smtClean="0"/>
              <a:t>property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Inheritance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Gift</a:t>
            </a:r>
            <a:r>
              <a:rPr lang="tr-TR" sz="2000" dirty="0" smtClean="0"/>
              <a:t> </a:t>
            </a:r>
            <a:r>
              <a:rPr lang="tr-TR" sz="2000" dirty="0" err="1" smtClean="0"/>
              <a:t>Tax,Property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Motor </a:t>
            </a:r>
            <a:r>
              <a:rPr lang="tr-TR" sz="2000" dirty="0" err="1" smtClean="0"/>
              <a:t>Vehicle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in </a:t>
            </a:r>
            <a:r>
              <a:rPr lang="tr-TR" sz="2000" dirty="0" err="1" smtClean="0"/>
              <a:t>Turkey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Motor </a:t>
            </a:r>
            <a:r>
              <a:rPr lang="tr-TR" sz="2000" dirty="0" err="1" smtClean="0"/>
              <a:t>vehicles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classified</a:t>
            </a:r>
            <a:r>
              <a:rPr lang="tr-TR" sz="2000" dirty="0" smtClean="0"/>
              <a:t> </a:t>
            </a:r>
            <a:r>
              <a:rPr lang="tr-TR" sz="2000" dirty="0" err="1" smtClean="0"/>
              <a:t>into</a:t>
            </a:r>
            <a:r>
              <a:rPr lang="tr-TR" sz="2000" dirty="0" smtClean="0"/>
              <a:t> </a:t>
            </a:r>
            <a:r>
              <a:rPr lang="tr-TR" sz="2000" dirty="0" err="1" smtClean="0"/>
              <a:t>three</a:t>
            </a:r>
            <a:r>
              <a:rPr lang="tr-TR" sz="2000" dirty="0" smtClean="0"/>
              <a:t> </a:t>
            </a:r>
            <a:r>
              <a:rPr lang="tr-TR" sz="2000" dirty="0" err="1" smtClean="0"/>
              <a:t>categories</a:t>
            </a:r>
            <a:r>
              <a:rPr lang="tr-TR" sz="2000" dirty="0" smtClean="0"/>
              <a:t> in </a:t>
            </a:r>
            <a:r>
              <a:rPr lang="tr-TR" sz="2000" dirty="0" err="1" smtClean="0"/>
              <a:t>terms</a:t>
            </a:r>
            <a:r>
              <a:rPr lang="tr-TR" sz="2000" dirty="0" smtClean="0"/>
              <a:t> of motor </a:t>
            </a:r>
            <a:r>
              <a:rPr lang="tr-TR" sz="2000" dirty="0" err="1" smtClean="0"/>
              <a:t>vehicle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(</a:t>
            </a:r>
            <a:r>
              <a:rPr lang="tr-TR" sz="2000" dirty="0" err="1" smtClean="0"/>
              <a:t>Revenue</a:t>
            </a:r>
            <a:r>
              <a:rPr lang="tr-TR" sz="2000" dirty="0" smtClean="0"/>
              <a:t> Administration,2016:30-31)</a:t>
            </a:r>
          </a:p>
          <a:p>
            <a:pPr marL="0" indent="0">
              <a:buNone/>
            </a:pPr>
            <a:r>
              <a:rPr lang="tr-TR" sz="2000" dirty="0" err="1" smtClean="0"/>
              <a:t>List</a:t>
            </a:r>
            <a:r>
              <a:rPr lang="tr-TR" sz="2000" dirty="0" smtClean="0"/>
              <a:t> 1 :</a:t>
            </a:r>
            <a:r>
              <a:rPr lang="tr-TR" sz="2000" dirty="0" err="1" smtClean="0"/>
              <a:t>Cars,motorcyles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terrain</a:t>
            </a:r>
            <a:r>
              <a:rPr lang="tr-TR" sz="2000" dirty="0" smtClean="0"/>
              <a:t> </a:t>
            </a:r>
            <a:r>
              <a:rPr lang="tr-TR" sz="2000" dirty="0" err="1" smtClean="0"/>
              <a:t>vehicles</a:t>
            </a:r>
            <a:r>
              <a:rPr lang="tr-TR" sz="2000" dirty="0" smtClean="0"/>
              <a:t> </a:t>
            </a:r>
            <a:r>
              <a:rPr lang="tr-TR" sz="2000" dirty="0" err="1" smtClean="0"/>
              <a:t>etc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 err="1" smtClean="0"/>
              <a:t>List</a:t>
            </a:r>
            <a:r>
              <a:rPr lang="tr-TR" sz="2000" dirty="0" smtClean="0"/>
              <a:t> 2 :</a:t>
            </a:r>
            <a:r>
              <a:rPr lang="tr-TR" sz="2000" dirty="0" err="1" smtClean="0"/>
              <a:t>Minibuses,panel</a:t>
            </a:r>
            <a:r>
              <a:rPr lang="tr-TR" sz="2000" dirty="0" smtClean="0"/>
              <a:t> </a:t>
            </a:r>
            <a:r>
              <a:rPr lang="tr-TR" sz="2000" dirty="0" err="1" smtClean="0"/>
              <a:t>vans,motorized</a:t>
            </a:r>
            <a:r>
              <a:rPr lang="tr-TR" sz="2000" dirty="0" smtClean="0"/>
              <a:t> </a:t>
            </a:r>
            <a:r>
              <a:rPr lang="tr-TR" sz="2000" dirty="0" err="1" smtClean="0"/>
              <a:t>caravans,busses,tucks</a:t>
            </a:r>
            <a:r>
              <a:rPr lang="tr-TR" sz="2000" dirty="0" smtClean="0"/>
              <a:t> </a:t>
            </a:r>
            <a:r>
              <a:rPr lang="tr-TR" sz="2000" dirty="0" err="1" smtClean="0"/>
              <a:t>etc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 err="1" smtClean="0"/>
              <a:t>List</a:t>
            </a:r>
            <a:r>
              <a:rPr lang="tr-TR" sz="2000" dirty="0" smtClean="0"/>
              <a:t> 3 :</a:t>
            </a:r>
            <a:r>
              <a:rPr lang="tr-TR" sz="2000" dirty="0" err="1" smtClean="0"/>
              <a:t>Planes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helicopters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61506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2.2.5.Other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Taxes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Stamp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applies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documents,including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but not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limited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to,contratcs,agreements,notes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payable,letters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letters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guarantee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payrolls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6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 smtClean="0"/>
              <a:t>LEARNING OBJECTIVES</a:t>
            </a:r>
          </a:p>
          <a:p>
            <a:pPr marL="0" indent="0">
              <a:buNone/>
            </a:pPr>
            <a:r>
              <a:rPr lang="tr-TR" sz="2800" b="1" dirty="0" err="1" smtClean="0"/>
              <a:t>After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stuyding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this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chapter</a:t>
            </a:r>
            <a:r>
              <a:rPr lang="tr-TR" sz="2800" b="1" dirty="0" smtClean="0"/>
              <a:t>, </a:t>
            </a:r>
            <a:r>
              <a:rPr lang="tr-TR" sz="2800" b="1" dirty="0" err="1" smtClean="0"/>
              <a:t>you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should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understand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following</a:t>
            </a:r>
            <a:r>
              <a:rPr lang="tr-TR" sz="2800" b="1" dirty="0" smtClean="0"/>
              <a:t> main </a:t>
            </a:r>
            <a:r>
              <a:rPr lang="tr-TR" sz="2800" b="1" dirty="0" err="1" smtClean="0"/>
              <a:t>points</a:t>
            </a:r>
            <a:r>
              <a:rPr lang="tr-TR" sz="2800" b="1" dirty="0" smtClean="0"/>
              <a:t>: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dirty="0" err="1" smtClean="0"/>
              <a:t>Tax</a:t>
            </a:r>
            <a:r>
              <a:rPr lang="tr-TR" sz="2800" dirty="0" smtClean="0"/>
              <a:t> </a:t>
            </a:r>
            <a:r>
              <a:rPr lang="tr-TR" sz="2800" dirty="0" err="1" smtClean="0"/>
              <a:t>law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err="1" smtClean="0"/>
              <a:t>Turkish</a:t>
            </a:r>
            <a:r>
              <a:rPr lang="tr-TR" sz="2800" dirty="0" smtClean="0"/>
              <a:t> </a:t>
            </a:r>
            <a:r>
              <a:rPr lang="tr-TR" sz="2800" dirty="0" err="1" smtClean="0"/>
              <a:t>Taxation</a:t>
            </a:r>
            <a:r>
              <a:rPr lang="tr-TR" sz="2800" dirty="0" smtClean="0"/>
              <a:t> </a:t>
            </a:r>
            <a:r>
              <a:rPr lang="tr-TR" sz="2800" dirty="0" err="1" smtClean="0"/>
              <a:t>System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2338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tr-TR" dirty="0" smtClean="0"/>
              <a:t>İNTRODUCTION</a:t>
            </a:r>
          </a:p>
          <a:p>
            <a:endParaRPr lang="tr-TR" sz="1800" dirty="0" smtClean="0"/>
          </a:p>
          <a:p>
            <a:pPr marL="0" indent="0">
              <a:buNone/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</a:t>
            </a:r>
            <a:r>
              <a:rPr lang="tr-TR" sz="2400" dirty="0" smtClean="0"/>
              <a:t> ‘’</a:t>
            </a:r>
            <a:r>
              <a:rPr lang="tr-TR" sz="2400" dirty="0" err="1" smtClean="0"/>
              <a:t>What</a:t>
            </a:r>
            <a:r>
              <a:rPr lang="tr-TR" sz="2400" dirty="0" smtClean="0"/>
              <a:t> is a </a:t>
            </a:r>
            <a:r>
              <a:rPr lang="tr-TR" sz="2400" dirty="0" err="1" smtClean="0"/>
              <a:t>tax</a:t>
            </a:r>
            <a:r>
              <a:rPr lang="tr-TR" sz="2400" dirty="0" smtClean="0"/>
              <a:t>?’’ is </a:t>
            </a:r>
            <a:r>
              <a:rPr lang="tr-TR" sz="2400" dirty="0" err="1" smtClean="0"/>
              <a:t>surprisingly</a:t>
            </a:r>
            <a:r>
              <a:rPr lang="tr-TR" sz="2400" dirty="0" smtClean="0"/>
              <a:t> </a:t>
            </a:r>
            <a:r>
              <a:rPr lang="tr-TR" sz="2400" dirty="0" err="1" smtClean="0"/>
              <a:t>difficult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answer.İt</a:t>
            </a:r>
            <a:r>
              <a:rPr lang="tr-TR" sz="2400" dirty="0" smtClean="0"/>
              <a:t> is </a:t>
            </a:r>
            <a:r>
              <a:rPr lang="tr-TR" sz="2400" dirty="0" err="1" smtClean="0"/>
              <a:t>tempting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rely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well-known</a:t>
            </a:r>
            <a:r>
              <a:rPr lang="tr-TR" sz="2400" dirty="0" smtClean="0"/>
              <a:t> </a:t>
            </a:r>
            <a:r>
              <a:rPr lang="tr-TR" sz="2400" dirty="0" err="1" smtClean="0"/>
              <a:t>reply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child</a:t>
            </a:r>
            <a:r>
              <a:rPr lang="tr-TR" sz="2400" dirty="0" smtClean="0"/>
              <a:t> 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 smtClean="0"/>
              <a:t>asked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define an </a:t>
            </a:r>
            <a:r>
              <a:rPr lang="tr-TR" sz="2400" dirty="0" err="1" smtClean="0"/>
              <a:t>elephant</a:t>
            </a:r>
            <a:r>
              <a:rPr lang="tr-TR" sz="2400" dirty="0" smtClean="0"/>
              <a:t> an </a:t>
            </a:r>
            <a:r>
              <a:rPr lang="tr-TR" sz="2400" dirty="0" err="1" smtClean="0"/>
              <a:t>elephant</a:t>
            </a:r>
            <a:r>
              <a:rPr lang="tr-TR" sz="2400" i="1" dirty="0" smtClean="0"/>
              <a:t>: ’’An </a:t>
            </a:r>
            <a:r>
              <a:rPr lang="tr-TR" sz="2400" i="1" dirty="0" err="1" smtClean="0"/>
              <a:t>elephant</a:t>
            </a:r>
            <a:r>
              <a:rPr lang="tr-TR" sz="2400" i="1" dirty="0" smtClean="0"/>
              <a:t> is </a:t>
            </a:r>
            <a:r>
              <a:rPr lang="tr-TR" sz="2400" i="1" dirty="0" err="1" smtClean="0"/>
              <a:t>large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and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grey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and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lives</a:t>
            </a:r>
            <a:r>
              <a:rPr lang="tr-TR" sz="2400" i="1" dirty="0" smtClean="0"/>
              <a:t> in a </a:t>
            </a:r>
            <a:r>
              <a:rPr lang="tr-TR" sz="2400" i="1" dirty="0" err="1" smtClean="0"/>
              <a:t>herd</a:t>
            </a:r>
            <a:r>
              <a:rPr lang="tr-TR" sz="2400" i="1" dirty="0" smtClean="0"/>
              <a:t> of </a:t>
            </a:r>
            <a:r>
              <a:rPr lang="tr-TR" sz="2400" i="1" dirty="0" err="1" smtClean="0"/>
              <a:t>elephants</a:t>
            </a:r>
            <a:r>
              <a:rPr lang="tr-TR" sz="2400" i="1" dirty="0" smtClean="0"/>
              <a:t>.’’ (</a:t>
            </a:r>
            <a:r>
              <a:rPr lang="tr-TR" sz="2400" dirty="0" err="1" smtClean="0"/>
              <a:t>Morse</a:t>
            </a:r>
            <a:r>
              <a:rPr lang="tr-TR" sz="2400" dirty="0" smtClean="0"/>
              <a:t> &amp;Williams&amp;Eden,2016:66).</a:t>
            </a:r>
            <a:r>
              <a:rPr lang="tr-TR" sz="2400" dirty="0" err="1" smtClean="0"/>
              <a:t>Another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better</a:t>
            </a:r>
            <a:r>
              <a:rPr lang="tr-TR" sz="2400" dirty="0" smtClean="0"/>
              <a:t> </a:t>
            </a:r>
            <a:r>
              <a:rPr lang="tr-TR" sz="2400" dirty="0" err="1" smtClean="0"/>
              <a:t>way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define </a:t>
            </a:r>
            <a:r>
              <a:rPr lang="tr-TR" sz="2400" dirty="0" err="1" smtClean="0"/>
              <a:t>taxes</a:t>
            </a:r>
            <a:r>
              <a:rPr lang="tr-TR" sz="2400" dirty="0" smtClean="0"/>
              <a:t> </a:t>
            </a:r>
            <a:r>
              <a:rPr lang="tr-TR" sz="2400" dirty="0" err="1" smtClean="0"/>
              <a:t>could</a:t>
            </a:r>
            <a:r>
              <a:rPr lang="tr-TR" sz="2400" dirty="0" smtClean="0"/>
              <a:t> be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list</a:t>
            </a:r>
            <a:r>
              <a:rPr lang="tr-TR" sz="2400" dirty="0" smtClean="0"/>
              <a:t> of </a:t>
            </a:r>
            <a:r>
              <a:rPr lang="tr-TR" sz="2400" dirty="0" err="1" smtClean="0"/>
              <a:t>taxes</a:t>
            </a:r>
            <a:r>
              <a:rPr lang="tr-TR" sz="2400" dirty="0" smtClean="0"/>
              <a:t>.</a:t>
            </a:r>
            <a:endParaRPr lang="tr-T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74859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primary</a:t>
            </a:r>
            <a:r>
              <a:rPr lang="tr-TR" sz="1800" dirty="0" smtClean="0"/>
              <a:t> </a:t>
            </a:r>
            <a:r>
              <a:rPr lang="tr-TR" sz="1800" dirty="0" err="1" smtClean="0"/>
              <a:t>purpose</a:t>
            </a:r>
            <a:r>
              <a:rPr lang="tr-TR" sz="1800" dirty="0" smtClean="0"/>
              <a:t> of </a:t>
            </a:r>
            <a:r>
              <a:rPr lang="tr-TR" sz="1800" dirty="0" err="1" smtClean="0"/>
              <a:t>taxation</a:t>
            </a:r>
            <a:r>
              <a:rPr lang="tr-TR" sz="1800" dirty="0" smtClean="0"/>
              <a:t> is </a:t>
            </a:r>
            <a:r>
              <a:rPr lang="tr-TR" sz="1800" b="1" dirty="0" err="1" smtClean="0"/>
              <a:t>to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raise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revenue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for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government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expenditure</a:t>
            </a:r>
            <a:r>
              <a:rPr lang="tr-TR" sz="1800" dirty="0" err="1" smtClean="0"/>
              <a:t>.The</a:t>
            </a:r>
            <a:r>
              <a:rPr lang="tr-TR" sz="1800" dirty="0" smtClean="0"/>
              <a:t> </a:t>
            </a:r>
            <a:r>
              <a:rPr lang="tr-TR" sz="1800" dirty="0" err="1" smtClean="0"/>
              <a:t>government</a:t>
            </a:r>
            <a:r>
              <a:rPr lang="tr-TR" sz="1800" dirty="0" smtClean="0"/>
              <a:t> can </a:t>
            </a:r>
            <a:r>
              <a:rPr lang="tr-TR" sz="1800" dirty="0" err="1" smtClean="0"/>
              <a:t>raise</a:t>
            </a:r>
            <a:r>
              <a:rPr lang="tr-TR" sz="1800" dirty="0" smtClean="0"/>
              <a:t> </a:t>
            </a:r>
            <a:r>
              <a:rPr lang="tr-TR" sz="1800" dirty="0" err="1" smtClean="0"/>
              <a:t>revenue</a:t>
            </a:r>
            <a:r>
              <a:rPr lang="tr-TR" sz="1800" dirty="0" smtClean="0"/>
              <a:t> </a:t>
            </a:r>
            <a:r>
              <a:rPr lang="tr-TR" sz="1800" dirty="0" err="1" smtClean="0"/>
              <a:t>by</a:t>
            </a:r>
            <a:r>
              <a:rPr lang="tr-TR" sz="1800" dirty="0" smtClean="0"/>
              <a:t> </a:t>
            </a:r>
            <a:r>
              <a:rPr lang="tr-TR" sz="1800" dirty="0" err="1" smtClean="0"/>
              <a:t>borrowing</a:t>
            </a:r>
            <a:r>
              <a:rPr lang="tr-TR" sz="1800" dirty="0" smtClean="0"/>
              <a:t>, </a:t>
            </a:r>
            <a:r>
              <a:rPr lang="tr-TR" sz="1800" dirty="0" err="1" smtClean="0"/>
              <a:t>by</a:t>
            </a:r>
            <a:r>
              <a:rPr lang="tr-TR" sz="1800" dirty="0" smtClean="0"/>
              <a:t> ‘’</a:t>
            </a:r>
            <a:r>
              <a:rPr lang="tr-TR" sz="1800" dirty="0" err="1" smtClean="0"/>
              <a:t>printing</a:t>
            </a:r>
            <a:r>
              <a:rPr lang="tr-TR" sz="1800" dirty="0" smtClean="0"/>
              <a:t>’’ </a:t>
            </a:r>
            <a:r>
              <a:rPr lang="tr-TR" sz="1800" dirty="0" err="1" smtClean="0"/>
              <a:t>money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by</a:t>
            </a:r>
            <a:r>
              <a:rPr lang="tr-TR" sz="1800" dirty="0" smtClean="0"/>
              <a:t> </a:t>
            </a:r>
            <a:r>
              <a:rPr lang="tr-TR" sz="1800" dirty="0" err="1" smtClean="0"/>
              <a:t>selling</a:t>
            </a:r>
            <a:r>
              <a:rPr lang="tr-TR" sz="1800" dirty="0" smtClean="0"/>
              <a:t> </a:t>
            </a:r>
            <a:r>
              <a:rPr lang="tr-TR" sz="1800" dirty="0" err="1" smtClean="0"/>
              <a:t>things</a:t>
            </a:r>
            <a:r>
              <a:rPr lang="tr-TR" sz="1800" dirty="0" smtClean="0"/>
              <a:t>, but in </a:t>
            </a:r>
            <a:r>
              <a:rPr lang="tr-TR" sz="1800" dirty="0" err="1" smtClean="0"/>
              <a:t>practice</a:t>
            </a:r>
            <a:r>
              <a:rPr lang="tr-TR" sz="1800" dirty="0" smtClean="0"/>
              <a:t> it is </a:t>
            </a:r>
            <a:r>
              <a:rPr lang="tr-TR" sz="1800" dirty="0" err="1" smtClean="0"/>
              <a:t>unavoidable</a:t>
            </a:r>
            <a:r>
              <a:rPr lang="tr-TR" sz="1800" dirty="0" smtClean="0"/>
              <a:t> </a:t>
            </a:r>
            <a:r>
              <a:rPr lang="tr-TR" sz="1800" dirty="0" err="1" smtClean="0"/>
              <a:t>that</a:t>
            </a:r>
            <a:r>
              <a:rPr lang="tr-TR" sz="1800" dirty="0" smtClean="0"/>
              <a:t> </a:t>
            </a:r>
            <a:r>
              <a:rPr lang="tr-TR" sz="1800" dirty="0" err="1" smtClean="0"/>
              <a:t>taxation</a:t>
            </a:r>
            <a:r>
              <a:rPr lang="tr-TR" sz="1800" dirty="0" smtClean="0"/>
              <a:t> </a:t>
            </a:r>
            <a:r>
              <a:rPr lang="tr-TR" sz="1800" dirty="0" err="1" smtClean="0"/>
              <a:t>should</a:t>
            </a:r>
            <a:r>
              <a:rPr lang="tr-TR" sz="1800" dirty="0" smtClean="0"/>
              <a:t> </a:t>
            </a:r>
            <a:r>
              <a:rPr lang="tr-TR" sz="1800" dirty="0" err="1" smtClean="0"/>
              <a:t>raise</a:t>
            </a:r>
            <a:r>
              <a:rPr lang="tr-TR" sz="1800" dirty="0" smtClean="0"/>
              <a:t> </a:t>
            </a:r>
            <a:r>
              <a:rPr lang="tr-TR" sz="1800" dirty="0" err="1" smtClean="0"/>
              <a:t>most</a:t>
            </a:r>
            <a:r>
              <a:rPr lang="tr-TR" sz="1800" dirty="0" smtClean="0"/>
              <a:t> of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government’s</a:t>
            </a:r>
            <a:r>
              <a:rPr lang="tr-TR" sz="1800" dirty="0" smtClean="0"/>
              <a:t> </a:t>
            </a:r>
            <a:r>
              <a:rPr lang="tr-TR" sz="1800" dirty="0" err="1" smtClean="0"/>
              <a:t>fiscal</a:t>
            </a:r>
            <a:r>
              <a:rPr lang="tr-TR" sz="1800" dirty="0" smtClean="0"/>
              <a:t> </a:t>
            </a:r>
            <a:r>
              <a:rPr lang="tr-TR" sz="1800" dirty="0" err="1" smtClean="0"/>
              <a:t>requirements.The</a:t>
            </a:r>
            <a:r>
              <a:rPr lang="tr-TR" sz="1800" dirty="0" smtClean="0"/>
              <a:t> </a:t>
            </a:r>
            <a:r>
              <a:rPr lang="tr-TR" sz="1800" dirty="0" err="1" smtClean="0"/>
              <a:t>government</a:t>
            </a:r>
            <a:r>
              <a:rPr lang="tr-TR" sz="1800" dirty="0" smtClean="0"/>
              <a:t> </a:t>
            </a:r>
            <a:r>
              <a:rPr lang="tr-TR" sz="1800" dirty="0" err="1" smtClean="0"/>
              <a:t>spends</a:t>
            </a:r>
            <a:r>
              <a:rPr lang="tr-TR" sz="1800" dirty="0" smtClean="0"/>
              <a:t> </a:t>
            </a:r>
            <a:r>
              <a:rPr lang="tr-TR" sz="1800" dirty="0" err="1" smtClean="0"/>
              <a:t>part</a:t>
            </a:r>
            <a:r>
              <a:rPr lang="tr-TR" sz="1800" dirty="0" smtClean="0"/>
              <a:t> of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money</a:t>
            </a:r>
            <a:r>
              <a:rPr lang="tr-TR" sz="1800" dirty="0" smtClean="0"/>
              <a:t> on </a:t>
            </a:r>
            <a:r>
              <a:rPr lang="tr-TR" sz="1800" dirty="0" err="1" smtClean="0"/>
              <a:t>services</a:t>
            </a:r>
            <a:r>
              <a:rPr lang="tr-TR" sz="1800" dirty="0" smtClean="0"/>
              <a:t> </a:t>
            </a:r>
            <a:r>
              <a:rPr lang="tr-TR" sz="1800" dirty="0" err="1" smtClean="0"/>
              <a:t>which</a:t>
            </a:r>
            <a:r>
              <a:rPr lang="tr-TR" sz="1800" dirty="0" smtClean="0"/>
              <a:t> </a:t>
            </a:r>
            <a:r>
              <a:rPr lang="tr-TR" sz="1800" dirty="0" err="1" smtClean="0"/>
              <a:t>private</a:t>
            </a:r>
            <a:r>
              <a:rPr lang="tr-TR" sz="1800" dirty="0" smtClean="0"/>
              <a:t> </a:t>
            </a:r>
            <a:r>
              <a:rPr lang="tr-TR" sz="1800" dirty="0" err="1" smtClean="0"/>
              <a:t>enterprise</a:t>
            </a:r>
            <a:r>
              <a:rPr lang="tr-TR" sz="1800" dirty="0" smtClean="0"/>
              <a:t> </a:t>
            </a:r>
            <a:r>
              <a:rPr lang="tr-TR" sz="1800" dirty="0" err="1" smtClean="0"/>
              <a:t>cannot</a:t>
            </a:r>
            <a:r>
              <a:rPr lang="tr-TR" sz="1800" dirty="0" smtClean="0"/>
              <a:t> </a:t>
            </a:r>
            <a:r>
              <a:rPr lang="tr-TR" sz="1800" dirty="0" err="1" smtClean="0"/>
              <a:t>provide</a:t>
            </a:r>
            <a:r>
              <a:rPr lang="tr-TR" sz="1800" dirty="0" smtClean="0"/>
              <a:t>, </a:t>
            </a:r>
            <a:r>
              <a:rPr lang="tr-TR" sz="1800" dirty="0" err="1" smtClean="0"/>
              <a:t>such</a:t>
            </a:r>
            <a:r>
              <a:rPr lang="tr-TR" sz="1800" dirty="0" smtClean="0"/>
              <a:t> as </a:t>
            </a:r>
            <a:r>
              <a:rPr lang="tr-TR" sz="1800" dirty="0" err="1" smtClean="0"/>
              <a:t>defense</a:t>
            </a:r>
            <a:r>
              <a:rPr lang="tr-TR" sz="1800" dirty="0" smtClean="0"/>
              <a:t>, </a:t>
            </a:r>
            <a:r>
              <a:rPr lang="tr-TR" sz="1800" dirty="0" err="1" smtClean="0"/>
              <a:t>justice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order.İt</a:t>
            </a:r>
            <a:r>
              <a:rPr lang="tr-TR" sz="1800" dirty="0" smtClean="0"/>
              <a:t> </a:t>
            </a:r>
            <a:r>
              <a:rPr lang="tr-TR" sz="1800" dirty="0" err="1" smtClean="0"/>
              <a:t>also</a:t>
            </a:r>
            <a:r>
              <a:rPr lang="tr-TR" sz="1800" dirty="0" smtClean="0"/>
              <a:t> </a:t>
            </a:r>
            <a:r>
              <a:rPr lang="tr-TR" sz="1800" dirty="0" err="1" smtClean="0"/>
              <a:t>pays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services</a:t>
            </a:r>
            <a:r>
              <a:rPr lang="tr-TR" sz="1800" dirty="0" smtClean="0"/>
              <a:t> </a:t>
            </a:r>
            <a:r>
              <a:rPr lang="tr-TR" sz="1800" dirty="0" err="1" smtClean="0"/>
              <a:t>that</a:t>
            </a:r>
            <a:r>
              <a:rPr lang="tr-TR" sz="1800" dirty="0" smtClean="0"/>
              <a:t> it is </a:t>
            </a:r>
            <a:r>
              <a:rPr lang="tr-TR" sz="1800" dirty="0" err="1" smtClean="0"/>
              <a:t>thought</a:t>
            </a:r>
            <a:r>
              <a:rPr lang="tr-TR" sz="1800" dirty="0" smtClean="0"/>
              <a:t>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better</a:t>
            </a:r>
            <a:r>
              <a:rPr lang="tr-TR" sz="1800" dirty="0" smtClean="0"/>
              <a:t> </a:t>
            </a:r>
            <a:r>
              <a:rPr lang="tr-TR" sz="1800" dirty="0" err="1" smtClean="0"/>
              <a:t>provided</a:t>
            </a:r>
            <a:r>
              <a:rPr lang="tr-TR" sz="1800" dirty="0" smtClean="0"/>
              <a:t> on </a:t>
            </a:r>
            <a:r>
              <a:rPr lang="tr-TR" sz="1800" dirty="0" err="1" smtClean="0"/>
              <a:t>universal</a:t>
            </a:r>
            <a:r>
              <a:rPr lang="tr-TR" sz="1800" dirty="0" smtClean="0"/>
              <a:t> </a:t>
            </a:r>
            <a:r>
              <a:rPr lang="tr-TR" sz="1800" dirty="0" err="1" smtClean="0"/>
              <a:t>basis</a:t>
            </a:r>
            <a:r>
              <a:rPr lang="tr-TR" sz="1800" dirty="0" smtClean="0"/>
              <a:t>, </a:t>
            </a:r>
            <a:r>
              <a:rPr lang="tr-TR" sz="1800" dirty="0" err="1" smtClean="0"/>
              <a:t>such</a:t>
            </a:r>
            <a:r>
              <a:rPr lang="tr-TR" sz="1800" dirty="0" smtClean="0"/>
              <a:t> as </a:t>
            </a:r>
            <a:r>
              <a:rPr lang="tr-TR" sz="1800" dirty="0" err="1" smtClean="0"/>
              <a:t>social</a:t>
            </a:r>
            <a:r>
              <a:rPr lang="tr-TR" sz="1800" dirty="0" smtClean="0"/>
              <a:t> </a:t>
            </a:r>
            <a:r>
              <a:rPr lang="tr-TR" sz="1800" dirty="0" err="1" smtClean="0"/>
              <a:t>security</a:t>
            </a:r>
            <a:r>
              <a:rPr lang="tr-TR" sz="1800" dirty="0" smtClean="0"/>
              <a:t> </a:t>
            </a:r>
            <a:r>
              <a:rPr lang="tr-TR" sz="1800" dirty="0" err="1" smtClean="0"/>
              <a:t>benefits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/>
              <a:t> </a:t>
            </a:r>
            <a:r>
              <a:rPr lang="tr-TR" sz="1800" dirty="0" err="1" smtClean="0"/>
              <a:t>education</a:t>
            </a:r>
            <a:r>
              <a:rPr lang="tr-TR" sz="1800" dirty="0" smtClean="0"/>
              <a:t>.</a:t>
            </a:r>
          </a:p>
          <a:p>
            <a:endParaRPr lang="tr-TR" sz="1800" dirty="0"/>
          </a:p>
          <a:p>
            <a:r>
              <a:rPr lang="tr-TR" sz="1800" dirty="0" err="1" smtClean="0"/>
              <a:t>Another</a:t>
            </a:r>
            <a:r>
              <a:rPr lang="tr-TR" sz="1800" dirty="0" smtClean="0"/>
              <a:t> </a:t>
            </a:r>
            <a:r>
              <a:rPr lang="tr-TR" sz="1800" dirty="0" err="1" smtClean="0"/>
              <a:t>purpose</a:t>
            </a:r>
            <a:r>
              <a:rPr lang="tr-TR" sz="1800" dirty="0" smtClean="0"/>
              <a:t> </a:t>
            </a:r>
            <a:r>
              <a:rPr lang="tr-TR" sz="1800" dirty="0" err="1" smtClean="0"/>
              <a:t>behind</a:t>
            </a:r>
            <a:r>
              <a:rPr lang="tr-TR" sz="1800" dirty="0" smtClean="0"/>
              <a:t> </a:t>
            </a:r>
            <a:r>
              <a:rPr lang="tr-TR" sz="1800" dirty="0" err="1" smtClean="0"/>
              <a:t>taxation</a:t>
            </a:r>
            <a:r>
              <a:rPr lang="tr-TR" sz="1800" dirty="0" smtClean="0"/>
              <a:t> is </a:t>
            </a:r>
            <a:r>
              <a:rPr lang="tr-TR" sz="1800" b="1" dirty="0" err="1" smtClean="0"/>
              <a:t>the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redistribution</a:t>
            </a:r>
            <a:r>
              <a:rPr lang="tr-TR" sz="1800" b="1" dirty="0" smtClean="0"/>
              <a:t> of </a:t>
            </a:r>
            <a:r>
              <a:rPr lang="tr-TR" sz="1800" b="1" dirty="0" err="1" smtClean="0"/>
              <a:t>wealth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and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income</a:t>
            </a:r>
            <a:r>
              <a:rPr lang="tr-TR" sz="1800" dirty="0" err="1" smtClean="0"/>
              <a:t>.Certain</a:t>
            </a:r>
            <a:r>
              <a:rPr lang="tr-TR" sz="1800" dirty="0" smtClean="0"/>
              <a:t> </a:t>
            </a:r>
            <a:r>
              <a:rPr lang="tr-TR" sz="1800" dirty="0" err="1" smtClean="0"/>
              <a:t>aspects</a:t>
            </a:r>
            <a:r>
              <a:rPr lang="tr-TR" sz="1800" dirty="0" smtClean="0"/>
              <a:t> of </a:t>
            </a:r>
            <a:r>
              <a:rPr lang="tr-TR" sz="1800" dirty="0" err="1" smtClean="0"/>
              <a:t>this</a:t>
            </a:r>
            <a:r>
              <a:rPr lang="tr-TR" sz="1800" dirty="0" smtClean="0"/>
              <a:t> idea </a:t>
            </a:r>
            <a:r>
              <a:rPr lang="tr-TR" sz="1800" dirty="0" err="1" smtClean="0"/>
              <a:t>are</a:t>
            </a:r>
            <a:r>
              <a:rPr lang="tr-TR" sz="1800" dirty="0" smtClean="0"/>
              <a:t> </a:t>
            </a:r>
            <a:r>
              <a:rPr lang="tr-TR" sz="1800" dirty="0" err="1" smtClean="0"/>
              <a:t>generally</a:t>
            </a:r>
            <a:r>
              <a:rPr lang="tr-TR" sz="1800" dirty="0" smtClean="0"/>
              <a:t> </a:t>
            </a:r>
            <a:r>
              <a:rPr lang="tr-TR" sz="1800" dirty="0" err="1" smtClean="0"/>
              <a:t>agreed.İt</a:t>
            </a:r>
            <a:r>
              <a:rPr lang="tr-TR" sz="1800" dirty="0" smtClean="0"/>
              <a:t> is </a:t>
            </a:r>
            <a:r>
              <a:rPr lang="tr-TR" sz="1800" dirty="0" err="1" smtClean="0"/>
              <a:t>generally</a:t>
            </a:r>
            <a:r>
              <a:rPr lang="tr-TR" sz="1800" dirty="0" smtClean="0"/>
              <a:t>-but not </a:t>
            </a:r>
            <a:r>
              <a:rPr lang="tr-TR" sz="1800" dirty="0" err="1" smtClean="0"/>
              <a:t>universally-agreed</a:t>
            </a:r>
            <a:r>
              <a:rPr lang="tr-TR" sz="1800" dirty="0" smtClean="0"/>
              <a:t> </a:t>
            </a:r>
            <a:r>
              <a:rPr lang="tr-TR" sz="1800" dirty="0" err="1" smtClean="0"/>
              <a:t>that</a:t>
            </a:r>
            <a:r>
              <a:rPr lang="tr-TR" sz="1800" dirty="0" smtClean="0"/>
              <a:t> </a:t>
            </a:r>
            <a:r>
              <a:rPr lang="tr-TR" sz="1800" dirty="0" err="1" smtClean="0"/>
              <a:t>income</a:t>
            </a:r>
            <a:r>
              <a:rPr lang="tr-TR" sz="1800" dirty="0" smtClean="0"/>
              <a:t> </a:t>
            </a:r>
            <a:r>
              <a:rPr lang="tr-TR" sz="1800" dirty="0" err="1" smtClean="0"/>
              <a:t>tax</a:t>
            </a:r>
            <a:r>
              <a:rPr lang="tr-TR" sz="1800" dirty="0" smtClean="0"/>
              <a:t> </a:t>
            </a:r>
            <a:r>
              <a:rPr lang="tr-TR" sz="1800" dirty="0" err="1" smtClean="0"/>
              <a:t>should</a:t>
            </a:r>
            <a:r>
              <a:rPr lang="tr-TR" sz="1800" dirty="0" smtClean="0"/>
              <a:t> be ‘’</a:t>
            </a:r>
            <a:r>
              <a:rPr lang="tr-TR" sz="1800" dirty="0" err="1" smtClean="0"/>
              <a:t>progressive</a:t>
            </a:r>
            <a:r>
              <a:rPr lang="tr-TR" sz="1800" dirty="0" smtClean="0"/>
              <a:t>’’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that</a:t>
            </a:r>
            <a:r>
              <a:rPr lang="tr-TR" sz="1800" dirty="0" smtClean="0"/>
              <a:t> </a:t>
            </a:r>
            <a:r>
              <a:rPr lang="tr-TR" sz="1800" dirty="0" err="1" smtClean="0"/>
              <a:t>some</a:t>
            </a:r>
            <a:r>
              <a:rPr lang="tr-TR" sz="1800" dirty="0" smtClean="0"/>
              <a:t> </a:t>
            </a:r>
            <a:r>
              <a:rPr lang="tr-TR" sz="1800" dirty="0" err="1" smtClean="0"/>
              <a:t>government</a:t>
            </a:r>
            <a:r>
              <a:rPr lang="tr-TR" sz="1800" dirty="0" smtClean="0"/>
              <a:t> </a:t>
            </a:r>
            <a:r>
              <a:rPr lang="tr-TR" sz="1800" dirty="0" err="1" smtClean="0"/>
              <a:t>revenue</a:t>
            </a:r>
            <a:r>
              <a:rPr lang="tr-TR" sz="1800" dirty="0" smtClean="0"/>
              <a:t> </a:t>
            </a:r>
            <a:r>
              <a:rPr lang="tr-TR" sz="1800" dirty="0" err="1" smtClean="0"/>
              <a:t>should</a:t>
            </a:r>
            <a:r>
              <a:rPr lang="tr-TR" sz="1800" dirty="0" smtClean="0"/>
              <a:t> be </a:t>
            </a:r>
            <a:r>
              <a:rPr lang="tr-TR" sz="1800" dirty="0" err="1" smtClean="0"/>
              <a:t>spent</a:t>
            </a:r>
            <a:r>
              <a:rPr lang="tr-TR" sz="1800" dirty="0" smtClean="0"/>
              <a:t> on </a:t>
            </a:r>
            <a:r>
              <a:rPr lang="tr-TR" sz="1800" dirty="0" err="1" smtClean="0"/>
              <a:t>welfare</a:t>
            </a:r>
            <a:r>
              <a:rPr lang="tr-TR" sz="1800" dirty="0" smtClean="0"/>
              <a:t> </a:t>
            </a:r>
            <a:r>
              <a:rPr lang="tr-TR" sz="1800" dirty="0" err="1" smtClean="0"/>
              <a:t>services</a:t>
            </a:r>
            <a:r>
              <a:rPr lang="tr-TR" sz="1800" dirty="0" smtClean="0"/>
              <a:t>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87788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Another</a:t>
            </a:r>
            <a:r>
              <a:rPr lang="tr-TR" sz="2400" dirty="0" smtClean="0"/>
              <a:t> </a:t>
            </a:r>
            <a:r>
              <a:rPr lang="tr-TR" sz="2400" dirty="0" err="1" smtClean="0"/>
              <a:t>purpose</a:t>
            </a:r>
            <a:r>
              <a:rPr lang="tr-TR" sz="2400" dirty="0" smtClean="0"/>
              <a:t> </a:t>
            </a:r>
            <a:r>
              <a:rPr lang="tr-TR" sz="2400" dirty="0" err="1" smtClean="0"/>
              <a:t>behind</a:t>
            </a:r>
            <a:r>
              <a:rPr lang="tr-TR" sz="2400" dirty="0" smtClean="0"/>
              <a:t> </a:t>
            </a:r>
            <a:r>
              <a:rPr lang="tr-TR" sz="2400" dirty="0" err="1" smtClean="0"/>
              <a:t>imposing</a:t>
            </a:r>
            <a:r>
              <a:rPr lang="tr-TR" sz="2400" dirty="0" smtClean="0"/>
              <a:t> </a:t>
            </a:r>
            <a:r>
              <a:rPr lang="tr-TR" sz="2400" dirty="0" err="1" smtClean="0"/>
              <a:t>taxes</a:t>
            </a:r>
            <a:r>
              <a:rPr lang="tr-TR" sz="2400" dirty="0" smtClean="0"/>
              <a:t> is </a:t>
            </a:r>
            <a:r>
              <a:rPr lang="tr-TR" sz="2400" b="1" dirty="0" err="1" smtClean="0"/>
              <a:t>to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control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economy.</a:t>
            </a:r>
            <a:r>
              <a:rPr lang="tr-TR" sz="2400" dirty="0" err="1" smtClean="0"/>
              <a:t>Changes</a:t>
            </a:r>
            <a:r>
              <a:rPr lang="tr-TR" sz="2400" dirty="0" smtClean="0"/>
              <a:t> in </a:t>
            </a:r>
            <a:r>
              <a:rPr lang="tr-TR" sz="2400" dirty="0" err="1" smtClean="0"/>
              <a:t>taxation</a:t>
            </a:r>
            <a:r>
              <a:rPr lang="tr-TR" sz="2400" dirty="0" smtClean="0"/>
              <a:t> can </a:t>
            </a:r>
            <a:r>
              <a:rPr lang="tr-TR" sz="2400" dirty="0" err="1" smtClean="0"/>
              <a:t>and</a:t>
            </a:r>
            <a:r>
              <a:rPr lang="tr-TR" sz="2400" dirty="0" smtClean="0"/>
              <a:t> do </a:t>
            </a:r>
            <a:r>
              <a:rPr lang="tr-TR" sz="2400" dirty="0" err="1" smtClean="0"/>
              <a:t>affect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economy,but</a:t>
            </a:r>
            <a:r>
              <a:rPr lang="tr-TR" sz="2400" dirty="0" smtClean="0"/>
              <a:t> </a:t>
            </a:r>
            <a:r>
              <a:rPr lang="tr-TR" sz="2400" dirty="0" err="1" smtClean="0"/>
              <a:t>control</a:t>
            </a:r>
            <a:r>
              <a:rPr lang="tr-TR" sz="2400" dirty="0" smtClean="0"/>
              <a:t>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exercised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adjusting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money</a:t>
            </a:r>
            <a:r>
              <a:rPr lang="tr-TR" sz="2400" dirty="0" smtClean="0"/>
              <a:t> </a:t>
            </a:r>
            <a:r>
              <a:rPr lang="tr-TR" sz="2400" dirty="0" err="1" smtClean="0"/>
              <a:t>supply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credit.A</a:t>
            </a:r>
            <a:r>
              <a:rPr lang="tr-TR" sz="2400" dirty="0" smtClean="0"/>
              <a:t> </a:t>
            </a:r>
            <a:r>
              <a:rPr lang="tr-TR" sz="2400" dirty="0" err="1" smtClean="0"/>
              <a:t>good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 of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tax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control</a:t>
            </a:r>
            <a:r>
              <a:rPr lang="tr-TR" sz="2400" dirty="0" smtClean="0"/>
              <a:t> </a:t>
            </a:r>
            <a:r>
              <a:rPr lang="tr-TR" sz="2400" dirty="0" err="1" smtClean="0"/>
              <a:t>behaviour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of </a:t>
            </a:r>
            <a:r>
              <a:rPr lang="tr-TR" sz="2400" dirty="0" err="1" smtClean="0"/>
              <a:t>customs</a:t>
            </a:r>
            <a:r>
              <a:rPr lang="tr-TR" sz="2400" dirty="0" smtClean="0"/>
              <a:t> </a:t>
            </a:r>
            <a:r>
              <a:rPr lang="tr-TR" sz="2400" dirty="0" err="1" smtClean="0"/>
              <a:t>duties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err="1" smtClean="0"/>
              <a:t>Taxes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 be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b="1" dirty="0" smtClean="0"/>
              <a:t>as a </a:t>
            </a:r>
            <a:r>
              <a:rPr lang="tr-TR" sz="2400" b="1" dirty="0" err="1" smtClean="0"/>
              <a:t>kind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social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control</a:t>
            </a:r>
            <a:r>
              <a:rPr lang="tr-TR" sz="2400" dirty="0" smtClean="0"/>
              <a:t>.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see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idea </a:t>
            </a:r>
            <a:r>
              <a:rPr lang="tr-TR" sz="2400" dirty="0" err="1" smtClean="0"/>
              <a:t>concerning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taxing</a:t>
            </a:r>
            <a:r>
              <a:rPr lang="tr-TR" sz="2400" dirty="0" smtClean="0"/>
              <a:t> of </a:t>
            </a:r>
            <a:r>
              <a:rPr lang="tr-TR" sz="2400" dirty="0" err="1" smtClean="0"/>
              <a:t>oil</a:t>
            </a:r>
            <a:r>
              <a:rPr lang="tr-TR" sz="2400" dirty="0" smtClean="0"/>
              <a:t> </a:t>
            </a:r>
            <a:r>
              <a:rPr lang="tr-TR" sz="2400" dirty="0" err="1" smtClean="0"/>
              <a:t>alcohol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tobacco.More</a:t>
            </a:r>
            <a:r>
              <a:rPr lang="tr-TR" sz="2400" dirty="0" smtClean="0"/>
              <a:t> </a:t>
            </a:r>
            <a:r>
              <a:rPr lang="tr-TR" sz="2400" dirty="0" err="1" smtClean="0"/>
              <a:t>recenty,politicians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decided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cars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less</a:t>
            </a:r>
            <a:r>
              <a:rPr lang="tr-TR" sz="2400" dirty="0" smtClean="0"/>
              <a:t> of a </a:t>
            </a:r>
            <a:r>
              <a:rPr lang="tr-TR" sz="2400" dirty="0" err="1" smtClean="0"/>
              <a:t>good</a:t>
            </a:r>
            <a:r>
              <a:rPr lang="tr-TR" sz="2400" dirty="0" smtClean="0"/>
              <a:t> </a:t>
            </a:r>
            <a:r>
              <a:rPr lang="tr-TR" sz="2400" dirty="0" err="1" smtClean="0"/>
              <a:t>thing,so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been</a:t>
            </a:r>
            <a:r>
              <a:rPr lang="tr-TR" sz="2400" dirty="0" smtClean="0"/>
              <a:t> </a:t>
            </a:r>
            <a:r>
              <a:rPr lang="tr-TR" sz="2400" dirty="0" err="1" smtClean="0"/>
              <a:t>increasing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taxes</a:t>
            </a:r>
            <a:r>
              <a:rPr lang="tr-TR" sz="2400" dirty="0" smtClean="0"/>
              <a:t> on </a:t>
            </a:r>
            <a:r>
              <a:rPr lang="tr-TR" sz="2400" dirty="0" err="1" smtClean="0"/>
              <a:t>them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err="1" smtClean="0"/>
              <a:t>We</a:t>
            </a:r>
            <a:r>
              <a:rPr lang="tr-TR" sz="2400" dirty="0" smtClean="0"/>
              <a:t> can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use</a:t>
            </a:r>
            <a:r>
              <a:rPr lang="tr-TR" sz="2400" dirty="0" smtClean="0"/>
              <a:t> </a:t>
            </a:r>
            <a:r>
              <a:rPr lang="tr-TR" sz="2400" dirty="0" err="1" smtClean="0"/>
              <a:t>taxes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b="1" dirty="0" err="1" smtClean="0"/>
              <a:t>make</a:t>
            </a:r>
            <a:r>
              <a:rPr lang="tr-TR" sz="2400" b="1" dirty="0" smtClean="0"/>
              <a:t> sure </a:t>
            </a:r>
            <a:r>
              <a:rPr lang="tr-TR" sz="2400" b="1" dirty="0" err="1" smtClean="0"/>
              <a:t>people</a:t>
            </a:r>
            <a:r>
              <a:rPr lang="tr-TR" sz="2400" b="1" dirty="0" smtClean="0"/>
              <a:t> pay </a:t>
            </a:r>
            <a:r>
              <a:rPr lang="tr-TR" sz="2400" b="1" dirty="0" err="1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full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price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something.</a:t>
            </a:r>
            <a:r>
              <a:rPr lang="tr-TR" sz="2400" dirty="0" err="1" smtClean="0"/>
              <a:t>This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idea of a </a:t>
            </a:r>
            <a:r>
              <a:rPr lang="tr-TR" sz="2400" dirty="0" err="1" smtClean="0"/>
              <a:t>pollution</a:t>
            </a:r>
            <a:r>
              <a:rPr lang="tr-TR" sz="2400" dirty="0" smtClean="0"/>
              <a:t> </a:t>
            </a:r>
            <a:r>
              <a:rPr lang="tr-TR" sz="2400" dirty="0" err="1" smtClean="0"/>
              <a:t>tax.When</a:t>
            </a:r>
            <a:r>
              <a:rPr lang="tr-TR" sz="2400" dirty="0" smtClean="0"/>
              <a:t> I buy </a:t>
            </a:r>
            <a:r>
              <a:rPr lang="tr-TR" sz="2400" dirty="0" err="1" smtClean="0"/>
              <a:t>goods,I</a:t>
            </a:r>
            <a:r>
              <a:rPr lang="tr-TR" sz="2400" dirty="0" smtClean="0"/>
              <a:t> pay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price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seller </a:t>
            </a:r>
            <a:r>
              <a:rPr lang="tr-TR" sz="2400" dirty="0" err="1" smtClean="0"/>
              <a:t>asks</a:t>
            </a:r>
            <a:r>
              <a:rPr lang="tr-TR" sz="2400" dirty="0" smtClean="0"/>
              <a:t>.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makes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seller a </a:t>
            </a:r>
            <a:r>
              <a:rPr lang="tr-TR" sz="2400" dirty="0" err="1" smtClean="0"/>
              <a:t>profit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meets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costs</a:t>
            </a:r>
            <a:r>
              <a:rPr lang="tr-TR" sz="2400" dirty="0" smtClean="0"/>
              <a:t>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22500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1.DEFINITION OF TAX</a:t>
            </a:r>
          </a:p>
          <a:p>
            <a:r>
              <a:rPr lang="tr-TR" sz="2000" dirty="0" smtClean="0"/>
              <a:t>A </a:t>
            </a:r>
            <a:r>
              <a:rPr lang="tr-TR" sz="2000" dirty="0" err="1" smtClean="0"/>
              <a:t>tax</a:t>
            </a:r>
            <a:r>
              <a:rPr lang="tr-TR" sz="2000" dirty="0" smtClean="0"/>
              <a:t> is a </a:t>
            </a:r>
            <a:r>
              <a:rPr lang="tr-TR" sz="2000" dirty="0" err="1" smtClean="0"/>
              <a:t>pecuniary</a:t>
            </a:r>
            <a:r>
              <a:rPr lang="tr-TR" sz="2000" dirty="0" smtClean="0"/>
              <a:t> </a:t>
            </a:r>
            <a:r>
              <a:rPr lang="tr-TR" sz="2000" dirty="0" err="1" smtClean="0"/>
              <a:t>burden</a:t>
            </a:r>
            <a:r>
              <a:rPr lang="tr-TR" sz="2000" dirty="0" smtClean="0"/>
              <a:t> </a:t>
            </a:r>
            <a:r>
              <a:rPr lang="tr-TR" sz="2000" dirty="0" err="1" smtClean="0"/>
              <a:t>laid</a:t>
            </a:r>
            <a:r>
              <a:rPr lang="tr-TR" sz="2000" dirty="0" smtClean="0"/>
              <a:t> </a:t>
            </a:r>
            <a:r>
              <a:rPr lang="tr-TR" sz="2000" dirty="0" err="1" smtClean="0"/>
              <a:t>upon</a:t>
            </a:r>
            <a:r>
              <a:rPr lang="tr-TR" sz="2000" dirty="0" smtClean="0"/>
              <a:t> </a:t>
            </a:r>
            <a:r>
              <a:rPr lang="tr-TR" sz="2000" dirty="0" err="1" smtClean="0"/>
              <a:t>individuals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property</a:t>
            </a:r>
            <a:r>
              <a:rPr lang="tr-TR" sz="2000" dirty="0" smtClean="0"/>
              <a:t> </a:t>
            </a:r>
            <a:r>
              <a:rPr lang="tr-TR" sz="2000" dirty="0" err="1" smtClean="0"/>
              <a:t>owners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support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government</a:t>
            </a:r>
            <a:r>
              <a:rPr lang="tr-TR" sz="2000" dirty="0" smtClean="0"/>
              <a:t> </a:t>
            </a:r>
            <a:r>
              <a:rPr lang="tr-TR" sz="2000" dirty="0" err="1" smtClean="0"/>
              <a:t>activities.It</a:t>
            </a:r>
            <a:r>
              <a:rPr lang="tr-TR" sz="2000" dirty="0" smtClean="0"/>
              <a:t> is not a </a:t>
            </a:r>
            <a:r>
              <a:rPr lang="tr-TR" sz="2000" dirty="0" err="1" smtClean="0"/>
              <a:t>voluantary</a:t>
            </a:r>
            <a:r>
              <a:rPr lang="tr-TR" sz="2000" dirty="0" smtClean="0"/>
              <a:t> </a:t>
            </a:r>
            <a:r>
              <a:rPr lang="tr-TR" sz="2000" dirty="0" err="1" smtClean="0"/>
              <a:t>payment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donation</a:t>
            </a:r>
            <a:r>
              <a:rPr lang="tr-TR" sz="2000" dirty="0" smtClean="0"/>
              <a:t>, but an </a:t>
            </a:r>
            <a:r>
              <a:rPr lang="tr-TR" sz="2000" dirty="0" err="1" smtClean="0"/>
              <a:t>enforced</a:t>
            </a:r>
            <a:r>
              <a:rPr lang="tr-TR" sz="2000" dirty="0" smtClean="0"/>
              <a:t> </a:t>
            </a:r>
            <a:r>
              <a:rPr lang="tr-TR" sz="2000" dirty="0" err="1" smtClean="0"/>
              <a:t>contribution</a:t>
            </a:r>
            <a:r>
              <a:rPr lang="tr-TR" sz="2000" dirty="0" smtClean="0"/>
              <a:t>, </a:t>
            </a:r>
            <a:r>
              <a:rPr lang="tr-TR" sz="2000" dirty="0" err="1" smtClean="0"/>
              <a:t>enacted</a:t>
            </a:r>
            <a:r>
              <a:rPr lang="tr-TR" sz="2000" dirty="0" smtClean="0"/>
              <a:t> </a:t>
            </a:r>
            <a:r>
              <a:rPr lang="tr-TR" sz="2000" dirty="0" err="1" smtClean="0"/>
              <a:t>pursuant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legislative</a:t>
            </a:r>
            <a:r>
              <a:rPr lang="tr-TR" sz="2000" dirty="0" smtClean="0"/>
              <a:t> </a:t>
            </a:r>
            <a:r>
              <a:rPr lang="tr-TR" sz="2000" dirty="0" err="1" smtClean="0"/>
              <a:t>authority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is </a:t>
            </a:r>
            <a:r>
              <a:rPr lang="tr-TR" sz="2000" dirty="0" err="1" smtClean="0"/>
              <a:t>any</a:t>
            </a:r>
            <a:r>
              <a:rPr lang="tr-TR" sz="2000" dirty="0" smtClean="0"/>
              <a:t> </a:t>
            </a:r>
            <a:r>
              <a:rPr lang="tr-TR" sz="2000" dirty="0" err="1" smtClean="0"/>
              <a:t>contribution</a:t>
            </a:r>
            <a:r>
              <a:rPr lang="tr-TR" sz="2000" dirty="0" smtClean="0"/>
              <a:t> </a:t>
            </a:r>
            <a:r>
              <a:rPr lang="tr-TR" sz="2000" dirty="0" err="1" smtClean="0"/>
              <a:t>imposed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government.Thus</a:t>
            </a:r>
            <a:r>
              <a:rPr lang="tr-TR" sz="2000" dirty="0" smtClean="0"/>
              <a:t>, ‘’</a:t>
            </a:r>
            <a:r>
              <a:rPr lang="tr-TR" sz="2000" dirty="0" err="1" smtClean="0"/>
              <a:t>tax</a:t>
            </a:r>
            <a:r>
              <a:rPr lang="tr-TR" sz="2000" dirty="0" smtClean="0"/>
              <a:t>’’</a:t>
            </a:r>
            <a:r>
              <a:rPr lang="tr-TR" sz="2000" dirty="0" err="1" smtClean="0"/>
              <a:t>may</a:t>
            </a:r>
            <a:r>
              <a:rPr lang="tr-TR" sz="2000" dirty="0" smtClean="0"/>
              <a:t> be </a:t>
            </a:r>
            <a:r>
              <a:rPr lang="tr-TR" sz="2000" dirty="0" err="1" smtClean="0"/>
              <a:t>defined</a:t>
            </a:r>
            <a:r>
              <a:rPr lang="tr-TR" sz="2000" dirty="0" smtClean="0"/>
              <a:t> as a </a:t>
            </a:r>
            <a:r>
              <a:rPr lang="tr-TR" sz="2000" dirty="0" err="1" smtClean="0"/>
              <a:t>required</a:t>
            </a:r>
            <a:r>
              <a:rPr lang="tr-TR" sz="2000" dirty="0" smtClean="0"/>
              <a:t> </a:t>
            </a:r>
            <a:r>
              <a:rPr lang="tr-TR" sz="2000" dirty="0" err="1" smtClean="0"/>
              <a:t>payment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administration</a:t>
            </a:r>
            <a:r>
              <a:rPr lang="tr-TR" sz="2000" dirty="0" smtClean="0"/>
              <a:t> </a:t>
            </a:r>
            <a:r>
              <a:rPr lang="tr-TR" sz="2000" dirty="0" err="1" smtClean="0"/>
              <a:t>due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actualization</a:t>
            </a:r>
            <a:r>
              <a:rPr lang="tr-TR" sz="2000" dirty="0" smtClean="0"/>
              <a:t> of a </a:t>
            </a:r>
            <a:r>
              <a:rPr lang="tr-TR" sz="2000" dirty="0" err="1" smtClean="0"/>
              <a:t>taxable</a:t>
            </a:r>
            <a:r>
              <a:rPr lang="tr-TR" sz="2000" dirty="0" smtClean="0"/>
              <a:t> </a:t>
            </a:r>
            <a:r>
              <a:rPr lang="tr-TR" sz="2000" dirty="0" err="1" smtClean="0"/>
              <a:t>event</a:t>
            </a:r>
            <a:r>
              <a:rPr lang="tr-TR" sz="2000" dirty="0" smtClean="0"/>
              <a:t>(Artun </a:t>
            </a:r>
            <a:r>
              <a:rPr lang="tr-TR" sz="2000" dirty="0" err="1" smtClean="0"/>
              <a:t>and</a:t>
            </a:r>
            <a:r>
              <a:rPr lang="tr-TR" sz="2000" dirty="0" smtClean="0"/>
              <a:t> others,2018:203)</a:t>
            </a:r>
          </a:p>
          <a:p>
            <a:endParaRPr lang="tr-TR" sz="1600" dirty="0" smtClean="0"/>
          </a:p>
          <a:p>
            <a:r>
              <a:rPr lang="tr-TR" sz="2000" dirty="0" err="1" smtClean="0"/>
              <a:t>Pursuant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Article</a:t>
            </a:r>
            <a:r>
              <a:rPr lang="tr-TR" sz="2000" dirty="0" smtClean="0"/>
              <a:t> 73 </a:t>
            </a:r>
            <a:r>
              <a:rPr lang="tr-TR" sz="2000" b="1" dirty="0" smtClean="0"/>
              <a:t>(</a:t>
            </a:r>
            <a:r>
              <a:rPr lang="tr-TR" sz="2000" b="1" dirty="0" err="1" smtClean="0"/>
              <a:t>Taxes,fees,duties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other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such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financial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obligations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shall</a:t>
            </a:r>
            <a:r>
              <a:rPr lang="tr-TR" sz="2000" b="1" dirty="0" smtClean="0"/>
              <a:t> be </a:t>
            </a:r>
            <a:r>
              <a:rPr lang="tr-TR" sz="2000" b="1" dirty="0" err="1" smtClean="0"/>
              <a:t>imposed,amended,or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revoked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by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law</a:t>
            </a:r>
            <a:r>
              <a:rPr lang="tr-TR" sz="2000" b="1" dirty="0" smtClean="0"/>
              <a:t>.)</a:t>
            </a:r>
            <a:r>
              <a:rPr lang="tr-TR" sz="2000" dirty="0" smtClean="0"/>
              <a:t>,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analogy</a:t>
            </a:r>
            <a:r>
              <a:rPr lang="tr-TR" sz="2000" dirty="0" smtClean="0"/>
              <a:t> is </a:t>
            </a:r>
            <a:r>
              <a:rPr lang="tr-TR" sz="2000" dirty="0" err="1" smtClean="0"/>
              <a:t>prohibited.Tax</a:t>
            </a:r>
            <a:r>
              <a:rPr lang="tr-TR" sz="2000" dirty="0" smtClean="0"/>
              <a:t> </a:t>
            </a:r>
            <a:r>
              <a:rPr lang="tr-TR" sz="2000" dirty="0" err="1" smtClean="0"/>
              <a:t>codes</a:t>
            </a:r>
            <a:r>
              <a:rPr lang="tr-TR" sz="2000" dirty="0" smtClean="0"/>
              <a:t> </a:t>
            </a:r>
            <a:r>
              <a:rPr lang="tr-TR" sz="2000" dirty="0" err="1" smtClean="0"/>
              <a:t>must</a:t>
            </a:r>
            <a:r>
              <a:rPr lang="tr-TR" sz="2000" dirty="0" smtClean="0"/>
              <a:t> </a:t>
            </a:r>
            <a:r>
              <a:rPr lang="tr-TR" sz="2000" dirty="0" err="1" smtClean="0"/>
              <a:t>include</a:t>
            </a:r>
            <a:r>
              <a:rPr lang="tr-TR" sz="2000" dirty="0" smtClean="0"/>
              <a:t> </a:t>
            </a:r>
            <a:r>
              <a:rPr lang="tr-TR" sz="2000" dirty="0" err="1" smtClean="0"/>
              <a:t>all</a:t>
            </a:r>
            <a:r>
              <a:rPr lang="tr-TR" sz="2000" dirty="0" smtClean="0"/>
              <a:t> </a:t>
            </a:r>
            <a:r>
              <a:rPr lang="tr-TR" sz="2000" dirty="0" err="1" smtClean="0"/>
              <a:t>essential</a:t>
            </a:r>
            <a:r>
              <a:rPr lang="tr-TR" sz="2000" dirty="0" smtClean="0"/>
              <a:t> </a:t>
            </a:r>
            <a:r>
              <a:rPr lang="tr-TR" sz="2000" dirty="0" err="1" smtClean="0"/>
              <a:t>elements</a:t>
            </a:r>
            <a:r>
              <a:rPr lang="tr-TR" sz="2000" dirty="0" smtClean="0"/>
              <a:t> of </a:t>
            </a:r>
            <a:r>
              <a:rPr lang="tr-TR" sz="2000" dirty="0" err="1" smtClean="0"/>
              <a:t>taxation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as </a:t>
            </a:r>
            <a:r>
              <a:rPr lang="tr-TR" sz="2000" dirty="0" err="1" smtClean="0"/>
              <a:t>the</a:t>
            </a:r>
            <a:r>
              <a:rPr lang="tr-TR" sz="2000" dirty="0" smtClean="0"/>
              <a:t>  ‘’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subject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’’ , </a:t>
            </a:r>
            <a:r>
              <a:rPr lang="tr-TR" sz="2000" dirty="0" err="1" smtClean="0"/>
              <a:t>the</a:t>
            </a:r>
            <a:r>
              <a:rPr lang="tr-TR" sz="2000" dirty="0" smtClean="0"/>
              <a:t>  ‘’</a:t>
            </a:r>
            <a:r>
              <a:rPr lang="tr-TR" sz="2000" dirty="0" err="1" smtClean="0"/>
              <a:t>taxpayer</a:t>
            </a:r>
            <a:r>
              <a:rPr lang="tr-TR" sz="2000" dirty="0" smtClean="0"/>
              <a:t>’’, </a:t>
            </a:r>
            <a:r>
              <a:rPr lang="tr-TR" sz="2000" dirty="0" err="1" smtClean="0"/>
              <a:t>the</a:t>
            </a:r>
            <a:r>
              <a:rPr lang="tr-TR" sz="2000" dirty="0" smtClean="0"/>
              <a:t> ’’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base</a:t>
            </a:r>
            <a:r>
              <a:rPr lang="tr-TR" sz="2000" dirty="0" smtClean="0"/>
              <a:t>’’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‘’</a:t>
            </a:r>
            <a:r>
              <a:rPr lang="tr-TR" sz="2000" dirty="0" err="1" smtClean="0"/>
              <a:t>tax</a:t>
            </a:r>
            <a:r>
              <a:rPr lang="tr-TR" sz="2000" dirty="0" smtClean="0"/>
              <a:t> rate’’.</a:t>
            </a: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Turkish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law,this</a:t>
            </a:r>
            <a:r>
              <a:rPr lang="tr-TR" sz="2000" dirty="0" smtClean="0"/>
              <a:t> is </a:t>
            </a:r>
            <a:r>
              <a:rPr lang="tr-TR" sz="2000" dirty="0" err="1" smtClean="0"/>
              <a:t>known</a:t>
            </a:r>
            <a:r>
              <a:rPr lang="tr-TR" sz="2000" dirty="0" smtClean="0"/>
              <a:t> as’’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principle</a:t>
            </a:r>
            <a:r>
              <a:rPr lang="tr-TR" sz="2000" dirty="0" smtClean="0"/>
              <a:t> </a:t>
            </a:r>
            <a:r>
              <a:rPr lang="tr-TR" sz="2000" dirty="0" err="1" smtClean="0"/>
              <a:t>clarity</a:t>
            </a:r>
            <a:r>
              <a:rPr lang="tr-TR" sz="2000" dirty="0" smtClean="0"/>
              <a:t>’’(Artun </a:t>
            </a:r>
            <a:r>
              <a:rPr lang="tr-TR" sz="2000" dirty="0" err="1" smtClean="0"/>
              <a:t>and</a:t>
            </a:r>
            <a:r>
              <a:rPr lang="tr-TR" sz="2000" dirty="0" smtClean="0"/>
              <a:t> others,2018,205).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main </a:t>
            </a:r>
            <a:r>
              <a:rPr lang="tr-TR" sz="2000" dirty="0" err="1" smtClean="0"/>
              <a:t>sources</a:t>
            </a:r>
            <a:r>
              <a:rPr lang="tr-TR" sz="2000" dirty="0" smtClean="0"/>
              <a:t> of </a:t>
            </a:r>
            <a:r>
              <a:rPr lang="tr-TR" sz="2000" dirty="0" err="1" smtClean="0"/>
              <a:t>Turkish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law</a:t>
            </a:r>
            <a:r>
              <a:rPr lang="tr-TR" sz="2000" dirty="0" smtClean="0"/>
              <a:t>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30237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2.TURKISH TAXATION SYSTEM</a:t>
            </a:r>
          </a:p>
          <a:p>
            <a:pPr marL="0" indent="0">
              <a:buNone/>
            </a:pPr>
            <a:r>
              <a:rPr lang="tr-TR" sz="2000" dirty="0" smtClean="0"/>
              <a:t>      </a:t>
            </a:r>
          </a:p>
          <a:p>
            <a:pPr marL="0" indent="0" algn="just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law</a:t>
            </a:r>
            <a:r>
              <a:rPr lang="tr-TR" sz="2000" dirty="0" smtClean="0"/>
              <a:t> can be </a:t>
            </a:r>
            <a:r>
              <a:rPr lang="tr-TR" sz="2000" dirty="0" err="1" smtClean="0"/>
              <a:t>divided</a:t>
            </a:r>
            <a:r>
              <a:rPr lang="tr-TR" sz="2000" dirty="0" smtClean="0"/>
              <a:t> </a:t>
            </a:r>
            <a:r>
              <a:rPr lang="tr-TR" sz="2000" dirty="0" err="1" smtClean="0"/>
              <a:t>into</a:t>
            </a:r>
            <a:r>
              <a:rPr lang="tr-TR" sz="2000" dirty="0" smtClean="0"/>
              <a:t> </a:t>
            </a:r>
            <a:r>
              <a:rPr lang="tr-TR" sz="2000" dirty="0" err="1" smtClean="0"/>
              <a:t>two</a:t>
            </a:r>
            <a:r>
              <a:rPr lang="tr-TR" sz="2000" dirty="0" smtClean="0"/>
              <a:t> </a:t>
            </a:r>
            <a:r>
              <a:rPr lang="tr-TR" sz="2000" dirty="0" err="1" smtClean="0"/>
              <a:t>sub-branches.Tax</a:t>
            </a:r>
            <a:r>
              <a:rPr lang="tr-TR" sz="2000" dirty="0" smtClean="0"/>
              <a:t> </a:t>
            </a:r>
            <a:r>
              <a:rPr lang="tr-TR" sz="2000" dirty="0" err="1" smtClean="0"/>
              <a:t>procedure</a:t>
            </a:r>
            <a:r>
              <a:rPr lang="tr-TR" sz="2000" dirty="0" smtClean="0"/>
              <a:t> </a:t>
            </a:r>
            <a:r>
              <a:rPr lang="tr-TR" sz="2000" dirty="0" err="1" smtClean="0"/>
              <a:t>concerns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rules</a:t>
            </a:r>
            <a:r>
              <a:rPr lang="tr-TR" sz="2000" dirty="0" smtClean="0"/>
              <a:t> </a:t>
            </a:r>
            <a:r>
              <a:rPr lang="tr-TR" sz="2000" dirty="0" err="1" smtClean="0"/>
              <a:t>laid</a:t>
            </a:r>
            <a:r>
              <a:rPr lang="tr-TR" sz="2000" dirty="0" smtClean="0"/>
              <a:t> </a:t>
            </a:r>
            <a:r>
              <a:rPr lang="tr-TR" sz="2000" dirty="0" err="1" smtClean="0"/>
              <a:t>down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law</a:t>
            </a:r>
            <a:r>
              <a:rPr lang="tr-TR" sz="2000" dirty="0" smtClean="0"/>
              <a:t> as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assessment,enforcemnt,procedure,coercive</a:t>
            </a:r>
            <a:r>
              <a:rPr lang="tr-TR" sz="2000" dirty="0" smtClean="0"/>
              <a:t> </a:t>
            </a:r>
            <a:r>
              <a:rPr lang="tr-TR" sz="2000" dirty="0" err="1" smtClean="0"/>
              <a:t>measures,administrative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judicial</a:t>
            </a:r>
            <a:r>
              <a:rPr lang="tr-TR" sz="2000" dirty="0" smtClean="0"/>
              <a:t> </a:t>
            </a:r>
            <a:r>
              <a:rPr lang="tr-TR" sz="2000" dirty="0" err="1" smtClean="0"/>
              <a:t>appeal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</a:t>
            </a:r>
            <a:r>
              <a:rPr lang="tr-TR" sz="2000" dirty="0" err="1" smtClean="0"/>
              <a:t>matters.Substantial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law</a:t>
            </a:r>
            <a:r>
              <a:rPr lang="tr-TR" sz="2000" dirty="0" smtClean="0"/>
              <a:t> is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analysis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legal </a:t>
            </a:r>
            <a:r>
              <a:rPr lang="tr-TR" sz="2000" dirty="0" err="1" smtClean="0"/>
              <a:t>provisioans</a:t>
            </a:r>
            <a:r>
              <a:rPr lang="tr-TR" sz="2000" dirty="0" smtClean="0"/>
              <a:t> </a:t>
            </a:r>
            <a:r>
              <a:rPr lang="tr-TR" sz="2000" dirty="0" err="1" smtClean="0"/>
              <a:t>giving</a:t>
            </a:r>
            <a:r>
              <a:rPr lang="tr-TR" sz="2000" dirty="0" smtClean="0"/>
              <a:t> </a:t>
            </a:r>
            <a:r>
              <a:rPr lang="tr-TR" sz="2000" dirty="0" err="1" smtClean="0"/>
              <a:t>rise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charging</a:t>
            </a:r>
            <a:r>
              <a:rPr lang="tr-TR" sz="2000" dirty="0" smtClean="0"/>
              <a:t> of a </a:t>
            </a:r>
            <a:r>
              <a:rPr lang="tr-TR" sz="2000" dirty="0" err="1" smtClean="0"/>
              <a:t>tax</a:t>
            </a:r>
            <a:r>
              <a:rPr lang="tr-TR" sz="2000" dirty="0" smtClean="0"/>
              <a:t>.</a:t>
            </a:r>
          </a:p>
          <a:p>
            <a:pPr marL="0" indent="0" algn="just">
              <a:buNone/>
            </a:pPr>
            <a:r>
              <a:rPr lang="tr-TR" sz="2000" dirty="0"/>
              <a:t> </a:t>
            </a:r>
            <a:r>
              <a:rPr lang="tr-TR" sz="2400" b="1" dirty="0" smtClean="0"/>
              <a:t>2</a:t>
            </a:r>
            <a:r>
              <a:rPr lang="tr-TR" sz="2400" dirty="0" smtClean="0"/>
              <a:t>.</a:t>
            </a:r>
            <a:r>
              <a:rPr lang="tr-TR" sz="2400" b="1" dirty="0" smtClean="0"/>
              <a:t>1.Tax </a:t>
            </a:r>
            <a:r>
              <a:rPr lang="tr-TR" sz="2400" b="1" dirty="0" err="1" smtClean="0"/>
              <a:t>Procedure</a:t>
            </a:r>
            <a:endParaRPr lang="tr-TR" sz="2400" b="1" dirty="0" smtClean="0"/>
          </a:p>
          <a:p>
            <a:pPr marL="0" indent="0" algn="just">
              <a:buNone/>
            </a:pP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Turkish</a:t>
            </a:r>
            <a:r>
              <a:rPr lang="tr-TR" sz="2000" dirty="0" smtClean="0"/>
              <a:t> </a:t>
            </a:r>
            <a:r>
              <a:rPr lang="tr-TR" sz="2000" dirty="0" err="1" smtClean="0"/>
              <a:t>taxation</a:t>
            </a:r>
            <a:r>
              <a:rPr lang="tr-TR" sz="2000" dirty="0" smtClean="0"/>
              <a:t> </a:t>
            </a:r>
            <a:r>
              <a:rPr lang="tr-TR" sz="2000" dirty="0" err="1" smtClean="0"/>
              <a:t>system;rights,burdens,ways</a:t>
            </a:r>
            <a:r>
              <a:rPr lang="tr-TR" sz="2000" dirty="0" smtClean="0"/>
              <a:t> of </a:t>
            </a:r>
            <a:r>
              <a:rPr lang="tr-TR" sz="2000" dirty="0" err="1" smtClean="0"/>
              <a:t>implementing</a:t>
            </a:r>
            <a:r>
              <a:rPr lang="tr-TR" sz="2000" dirty="0" smtClean="0"/>
              <a:t> </a:t>
            </a:r>
            <a:r>
              <a:rPr lang="tr-TR" sz="2000" dirty="0" err="1" smtClean="0"/>
              <a:t>mandates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carrying</a:t>
            </a:r>
            <a:r>
              <a:rPr lang="tr-TR" sz="2000" dirty="0" smtClean="0"/>
              <a:t> </a:t>
            </a:r>
            <a:r>
              <a:rPr lang="tr-TR" sz="2000" dirty="0" err="1" smtClean="0"/>
              <a:t>out</a:t>
            </a:r>
            <a:r>
              <a:rPr lang="tr-TR" sz="2000" dirty="0" smtClean="0"/>
              <a:t> </a:t>
            </a:r>
            <a:r>
              <a:rPr lang="tr-TR" sz="2000" dirty="0" err="1" smtClean="0"/>
              <a:t>duties</a:t>
            </a:r>
            <a:r>
              <a:rPr lang="tr-TR" sz="2000" dirty="0" smtClean="0"/>
              <a:t> </a:t>
            </a:r>
            <a:r>
              <a:rPr lang="tr-TR" sz="2000" dirty="0" err="1" smtClean="0"/>
              <a:t>along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principals</a:t>
            </a:r>
            <a:r>
              <a:rPr lang="tr-TR" sz="2000" dirty="0" smtClean="0"/>
              <a:t> of </a:t>
            </a:r>
            <a:r>
              <a:rPr lang="tr-TR" sz="2000" dirty="0" err="1" smtClean="0"/>
              <a:t>accrual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regulated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Procedure</a:t>
            </a:r>
            <a:r>
              <a:rPr lang="tr-TR" sz="2000" dirty="0" smtClean="0"/>
              <a:t> </a:t>
            </a:r>
            <a:r>
              <a:rPr lang="tr-TR" sz="2000" dirty="0" err="1" smtClean="0"/>
              <a:t>law.This</a:t>
            </a:r>
            <a:r>
              <a:rPr lang="tr-TR" sz="2000" dirty="0" smtClean="0"/>
              <a:t> </a:t>
            </a:r>
            <a:r>
              <a:rPr lang="tr-TR" sz="2000" dirty="0" err="1" smtClean="0"/>
              <a:t>Law</a:t>
            </a:r>
            <a:r>
              <a:rPr lang="tr-TR" sz="2000" dirty="0" smtClean="0"/>
              <a:t> </a:t>
            </a:r>
            <a:r>
              <a:rPr lang="tr-TR" sz="2000" dirty="0" err="1" smtClean="0"/>
              <a:t>comprises</a:t>
            </a:r>
            <a:r>
              <a:rPr lang="tr-TR" sz="2000" dirty="0" smtClean="0"/>
              <a:t> </a:t>
            </a:r>
            <a:r>
              <a:rPr lang="tr-TR" sz="2000" dirty="0" err="1" smtClean="0"/>
              <a:t>procedural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formal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of </a:t>
            </a:r>
            <a:r>
              <a:rPr lang="tr-TR" sz="2000" dirty="0" err="1" smtClean="0"/>
              <a:t>all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laws.The</a:t>
            </a:r>
            <a:r>
              <a:rPr lang="tr-TR" sz="2000" dirty="0" smtClean="0"/>
              <a:t> TP </a:t>
            </a:r>
            <a:r>
              <a:rPr lang="tr-TR" sz="2000" dirty="0" err="1" smtClean="0"/>
              <a:t>consists</a:t>
            </a:r>
            <a:r>
              <a:rPr lang="tr-TR" sz="2000" dirty="0" smtClean="0"/>
              <a:t> of 5 main </a:t>
            </a:r>
            <a:r>
              <a:rPr lang="tr-TR" sz="2000" dirty="0" err="1" smtClean="0"/>
              <a:t>sections</a:t>
            </a:r>
            <a:r>
              <a:rPr lang="tr-TR" sz="2000" dirty="0" smtClean="0"/>
              <a:t>.</a:t>
            </a:r>
          </a:p>
          <a:p>
            <a:pPr marL="0" indent="0" algn="just">
              <a:buNone/>
            </a:pPr>
            <a:r>
              <a:rPr lang="tr-TR" sz="2000" b="1" dirty="0" err="1" smtClean="0"/>
              <a:t>i.Taxation</a:t>
            </a:r>
            <a:r>
              <a:rPr lang="tr-TR" sz="2000" b="1" dirty="0" smtClean="0"/>
              <a:t>: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section</a:t>
            </a:r>
            <a:r>
              <a:rPr lang="tr-TR" sz="2000" dirty="0" smtClean="0"/>
              <a:t> </a:t>
            </a:r>
            <a:r>
              <a:rPr lang="tr-TR" sz="2000" dirty="0" err="1" smtClean="0"/>
              <a:t>comprises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</a:t>
            </a:r>
            <a:r>
              <a:rPr lang="tr-TR" sz="2000" dirty="0" err="1" smtClean="0"/>
              <a:t>about</a:t>
            </a:r>
            <a:r>
              <a:rPr lang="tr-TR" sz="2000" dirty="0" smtClean="0"/>
              <a:t> main </a:t>
            </a:r>
            <a:r>
              <a:rPr lang="tr-TR" sz="2000" dirty="0" err="1" smtClean="0"/>
              <a:t>issues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</a:t>
            </a:r>
            <a:r>
              <a:rPr lang="tr-TR" sz="2000" dirty="0" err="1" smtClean="0"/>
              <a:t>ass</a:t>
            </a:r>
            <a:r>
              <a:rPr lang="tr-TR" sz="2000" dirty="0" smtClean="0"/>
              <a:t>; </a:t>
            </a:r>
            <a:r>
              <a:rPr lang="tr-TR" sz="2000" dirty="0" err="1" smtClean="0"/>
              <a:t>taxpaper</a:t>
            </a:r>
            <a:r>
              <a:rPr lang="tr-TR" sz="2000" dirty="0" smtClean="0"/>
              <a:t>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</a:t>
            </a:r>
            <a:r>
              <a:rPr lang="tr-TR" sz="2000" dirty="0" err="1" smtClean="0"/>
              <a:t>responsible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, legal </a:t>
            </a:r>
            <a:r>
              <a:rPr lang="tr-TR" sz="2000" dirty="0" err="1" smtClean="0"/>
              <a:t>representative,time</a:t>
            </a:r>
            <a:r>
              <a:rPr lang="tr-TR" sz="2000" dirty="0" smtClean="0"/>
              <a:t> </a:t>
            </a:r>
            <a:r>
              <a:rPr lang="tr-TR" sz="2000" dirty="0" err="1" smtClean="0"/>
              <a:t>limits,types</a:t>
            </a:r>
            <a:r>
              <a:rPr lang="tr-TR" sz="2000" dirty="0" smtClean="0"/>
              <a:t> of </a:t>
            </a:r>
            <a:r>
              <a:rPr lang="tr-TR" sz="2000" dirty="0" err="1" smtClean="0"/>
              <a:t>assessment</a:t>
            </a:r>
            <a:r>
              <a:rPr lang="tr-TR" sz="2000" dirty="0" smtClean="0"/>
              <a:t>, </a:t>
            </a:r>
            <a:r>
              <a:rPr lang="tr-TR" sz="2000" dirty="0" err="1" smtClean="0"/>
              <a:t>notifications,payment,errors</a:t>
            </a:r>
            <a:r>
              <a:rPr lang="tr-TR" sz="2000" dirty="0" smtClean="0"/>
              <a:t> ant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ways</a:t>
            </a:r>
            <a:r>
              <a:rPr lang="tr-TR" sz="2000" dirty="0" smtClean="0"/>
              <a:t> of </a:t>
            </a:r>
            <a:r>
              <a:rPr lang="tr-TR" sz="2000" dirty="0" err="1" smtClean="0"/>
              <a:t>correction,tax</a:t>
            </a:r>
            <a:r>
              <a:rPr lang="tr-TR" sz="2000" dirty="0" smtClean="0"/>
              <a:t> </a:t>
            </a:r>
            <a:r>
              <a:rPr lang="tr-TR" sz="2000" dirty="0" err="1" smtClean="0"/>
              <a:t>inspections</a:t>
            </a:r>
            <a:r>
              <a:rPr lang="tr-TR" sz="2000" dirty="0" smtClean="0"/>
              <a:t>.</a:t>
            </a:r>
          </a:p>
          <a:p>
            <a:pPr marL="0" indent="0" algn="just">
              <a:buNone/>
            </a:pPr>
            <a:endParaRPr lang="tr-TR" sz="2000" b="1" dirty="0" smtClean="0"/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4776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tr-TR" sz="2000" b="1" dirty="0" smtClean="0"/>
          </a:p>
          <a:p>
            <a:r>
              <a:rPr lang="tr-TR" sz="2000" b="1" dirty="0" smtClean="0"/>
              <a:t>ii. </a:t>
            </a:r>
            <a:r>
              <a:rPr lang="tr-TR" sz="2000" b="1" dirty="0" err="1" smtClean="0"/>
              <a:t>Taxpayer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Duties</a:t>
            </a:r>
            <a:r>
              <a:rPr lang="tr-TR" sz="2000" dirty="0" smtClean="0"/>
              <a:t>: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section</a:t>
            </a:r>
            <a:r>
              <a:rPr lang="tr-TR" sz="2000" dirty="0" smtClean="0"/>
              <a:t> </a:t>
            </a:r>
            <a:r>
              <a:rPr lang="tr-TR" sz="2000" dirty="0" err="1" smtClean="0"/>
              <a:t>comprises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taxpayer</a:t>
            </a:r>
            <a:r>
              <a:rPr lang="tr-TR" sz="2000" dirty="0" smtClean="0"/>
              <a:t> </a:t>
            </a:r>
            <a:r>
              <a:rPr lang="tr-TR" sz="2000" dirty="0" err="1" smtClean="0"/>
              <a:t>duties,declarations,books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records,also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documents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issued</a:t>
            </a:r>
            <a:r>
              <a:rPr lang="tr-TR" sz="2000" dirty="0" smtClean="0"/>
              <a:t>.</a:t>
            </a:r>
          </a:p>
          <a:p>
            <a:endParaRPr lang="tr-TR" sz="2000" b="1" dirty="0" smtClean="0"/>
          </a:p>
          <a:p>
            <a:r>
              <a:rPr lang="tr-TR" sz="2000" b="1" dirty="0" err="1" smtClean="0"/>
              <a:t>iii.Valuation</a:t>
            </a:r>
            <a:r>
              <a:rPr lang="tr-TR" sz="2000" b="1" dirty="0" smtClean="0"/>
              <a:t>: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section</a:t>
            </a:r>
            <a:r>
              <a:rPr lang="tr-TR" sz="2000" dirty="0" smtClean="0"/>
              <a:t> </a:t>
            </a:r>
            <a:r>
              <a:rPr lang="tr-TR" sz="2000" dirty="0" err="1" smtClean="0"/>
              <a:t>comprises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</a:t>
            </a:r>
            <a:r>
              <a:rPr lang="tr-TR" sz="2000" dirty="0" err="1" smtClean="0"/>
              <a:t>regulating</a:t>
            </a:r>
            <a:r>
              <a:rPr lang="tr-TR" sz="2000" dirty="0" smtClean="0"/>
              <a:t> how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payer</a:t>
            </a:r>
            <a:r>
              <a:rPr lang="tr-TR" sz="2000" dirty="0" smtClean="0"/>
              <a:t> </a:t>
            </a:r>
            <a:r>
              <a:rPr lang="tr-TR" sz="2000" dirty="0" err="1" smtClean="0"/>
              <a:t>should</a:t>
            </a:r>
            <a:r>
              <a:rPr lang="tr-TR" sz="2000" dirty="0" smtClean="0"/>
              <a:t> </a:t>
            </a:r>
            <a:r>
              <a:rPr lang="tr-TR" sz="2000" dirty="0" err="1" smtClean="0"/>
              <a:t>validate</a:t>
            </a:r>
            <a:r>
              <a:rPr lang="tr-TR" sz="2000" dirty="0" smtClean="0"/>
              <a:t> his/her </a:t>
            </a:r>
            <a:r>
              <a:rPr lang="tr-TR" sz="2000" dirty="0" err="1" smtClean="0"/>
              <a:t>economic</a:t>
            </a:r>
            <a:r>
              <a:rPr lang="tr-TR" sz="2000" dirty="0" smtClean="0"/>
              <a:t> </a:t>
            </a:r>
            <a:r>
              <a:rPr lang="tr-TR" sz="2000" dirty="0" err="1" smtClean="0"/>
              <a:t>assets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wealth,also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depreciation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r>
              <a:rPr lang="tr-TR" sz="2000" b="1" dirty="0" err="1" smtClean="0"/>
              <a:t>İv.Penalty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Provisions</a:t>
            </a:r>
            <a:r>
              <a:rPr lang="tr-TR" sz="2000" b="1" dirty="0" smtClean="0"/>
              <a:t>:</a:t>
            </a:r>
            <a:r>
              <a:rPr lang="tr-TR" sz="2000" dirty="0" smtClean="0"/>
              <a:t>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section</a:t>
            </a:r>
            <a:r>
              <a:rPr lang="tr-TR" sz="2000" dirty="0" smtClean="0"/>
              <a:t> </a:t>
            </a:r>
            <a:r>
              <a:rPr lang="tr-TR" sz="2000" dirty="0" err="1" smtClean="0"/>
              <a:t>comprises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penalties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imposed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taxpayers</a:t>
            </a:r>
            <a:r>
              <a:rPr lang="tr-TR" sz="2000" dirty="0" smtClean="0"/>
              <a:t> </a:t>
            </a:r>
            <a:r>
              <a:rPr lang="tr-TR" sz="2000" dirty="0" err="1" smtClean="0"/>
              <a:t>violating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laws,payment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abolishment</a:t>
            </a:r>
            <a:r>
              <a:rPr lang="tr-TR" sz="2000" dirty="0" smtClean="0"/>
              <a:t> of </a:t>
            </a:r>
            <a:r>
              <a:rPr lang="tr-TR" sz="2000" dirty="0" err="1" smtClean="0"/>
              <a:t>penalties,also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</a:t>
            </a:r>
            <a:r>
              <a:rPr lang="tr-TR" sz="2000" dirty="0" err="1" smtClean="0"/>
              <a:t>regulating</a:t>
            </a:r>
            <a:r>
              <a:rPr lang="tr-TR" sz="2000" dirty="0" smtClean="0"/>
              <a:t> </a:t>
            </a:r>
            <a:r>
              <a:rPr lang="tr-TR" sz="2000" dirty="0" err="1" smtClean="0"/>
              <a:t>conciliation</a:t>
            </a:r>
            <a:r>
              <a:rPr lang="tr-TR" sz="2000" dirty="0" smtClean="0"/>
              <a:t> </a:t>
            </a:r>
            <a:r>
              <a:rPr lang="tr-TR" sz="2000" dirty="0" err="1" smtClean="0"/>
              <a:t>process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</a:t>
            </a:r>
          </a:p>
          <a:p>
            <a:pPr marL="0" indent="0" algn="ctr">
              <a:buNone/>
            </a:pPr>
            <a:r>
              <a:rPr lang="tr-TR" sz="2000" i="1" dirty="0" smtClean="0"/>
              <a:t>     </a:t>
            </a:r>
            <a:r>
              <a:rPr lang="tr-TR" sz="2000" b="1" i="1" dirty="0" err="1" smtClean="0"/>
              <a:t>There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are</a:t>
            </a:r>
            <a:r>
              <a:rPr lang="tr-TR" sz="2000" b="1" i="1" dirty="0" smtClean="0"/>
              <a:t> 4 </a:t>
            </a:r>
            <a:r>
              <a:rPr lang="tr-TR" sz="2000" b="1" i="1" dirty="0" err="1" smtClean="0"/>
              <a:t>types</a:t>
            </a:r>
            <a:r>
              <a:rPr lang="tr-TR" sz="2000" b="1" i="1" dirty="0" smtClean="0"/>
              <a:t> of </a:t>
            </a:r>
            <a:r>
              <a:rPr lang="tr-TR" sz="2000" b="1" i="1" dirty="0" err="1" smtClean="0"/>
              <a:t>penalties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envisaged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by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the</a:t>
            </a:r>
            <a:r>
              <a:rPr lang="tr-TR" sz="2000" b="1" i="1" dirty="0" smtClean="0"/>
              <a:t> TP </a:t>
            </a:r>
            <a:r>
              <a:rPr lang="tr-TR" sz="2000" b="1" i="1" dirty="0" err="1" smtClean="0"/>
              <a:t>Law</a:t>
            </a:r>
            <a:r>
              <a:rPr lang="tr-TR" sz="2000" b="1" i="1" dirty="0" smtClean="0"/>
              <a:t>:</a:t>
            </a:r>
          </a:p>
          <a:p>
            <a:pPr marL="0" indent="0" algn="just">
              <a:buNone/>
            </a:pPr>
            <a:r>
              <a:rPr lang="tr-TR" sz="2000" i="1" dirty="0" smtClean="0"/>
              <a:t>a)  </a:t>
            </a:r>
            <a:r>
              <a:rPr lang="tr-TR" sz="2000" i="1" dirty="0" err="1" smtClean="0"/>
              <a:t>Tax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loss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fine</a:t>
            </a:r>
            <a:r>
              <a:rPr lang="tr-TR" sz="2000" i="1" dirty="0" smtClean="0"/>
              <a:t>  </a:t>
            </a:r>
            <a:r>
              <a:rPr lang="tr-TR" sz="2000" dirty="0" err="1" smtClean="0"/>
              <a:t>equal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lost</a:t>
            </a:r>
            <a:r>
              <a:rPr lang="tr-TR" sz="2000" dirty="0" smtClean="0"/>
              <a:t> is </a:t>
            </a:r>
            <a:r>
              <a:rPr lang="tr-TR" sz="2000" dirty="0" err="1" smtClean="0"/>
              <a:t>charged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taxpayer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responsible</a:t>
            </a:r>
            <a:r>
              <a:rPr lang="tr-TR" sz="2000" dirty="0" smtClean="0"/>
              <a:t> </a:t>
            </a:r>
            <a:r>
              <a:rPr lang="tr-TR" sz="2000" dirty="0" err="1" smtClean="0"/>
              <a:t>person.In</a:t>
            </a:r>
            <a:r>
              <a:rPr lang="tr-TR" sz="2000" dirty="0" smtClean="0"/>
              <a:t> </a:t>
            </a:r>
            <a:r>
              <a:rPr lang="tr-TR" sz="2000" dirty="0" err="1" smtClean="0"/>
              <a:t>case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loss</a:t>
            </a:r>
            <a:r>
              <a:rPr lang="tr-TR" sz="2000" dirty="0" smtClean="0"/>
              <a:t> is </a:t>
            </a:r>
            <a:r>
              <a:rPr lang="tr-TR" sz="2000" dirty="0" err="1" smtClean="0"/>
              <a:t>caused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acts</a:t>
            </a:r>
            <a:r>
              <a:rPr lang="tr-TR" sz="2000" dirty="0" smtClean="0"/>
              <a:t> </a:t>
            </a:r>
            <a:r>
              <a:rPr lang="tr-TR" sz="2000" dirty="0" err="1" smtClean="0"/>
              <a:t>mentioned</a:t>
            </a:r>
            <a:r>
              <a:rPr lang="tr-TR" sz="2000" dirty="0" smtClean="0"/>
              <a:t> in </a:t>
            </a:r>
            <a:r>
              <a:rPr lang="tr-TR" sz="2000" dirty="0" err="1" smtClean="0"/>
              <a:t>Article</a:t>
            </a:r>
            <a:r>
              <a:rPr lang="tr-TR" sz="2000" dirty="0" smtClean="0"/>
              <a:t> 359.(</a:t>
            </a:r>
            <a:r>
              <a:rPr lang="tr-TR" sz="2000" dirty="0" err="1" smtClean="0"/>
              <a:t>such</a:t>
            </a:r>
            <a:r>
              <a:rPr lang="tr-TR" sz="2000" dirty="0" smtClean="0"/>
              <a:t> as </a:t>
            </a:r>
            <a:r>
              <a:rPr lang="tr-TR" sz="2000" dirty="0" err="1" smtClean="0"/>
              <a:t>altering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concealing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books</a:t>
            </a:r>
            <a:r>
              <a:rPr lang="tr-TR" sz="2000" dirty="0" smtClean="0"/>
              <a:t>..)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penalty</a:t>
            </a:r>
            <a:r>
              <a:rPr lang="tr-TR" sz="2000" dirty="0" smtClean="0"/>
              <a:t> is </a:t>
            </a:r>
            <a:r>
              <a:rPr lang="tr-TR" sz="2000" dirty="0" err="1" smtClean="0"/>
              <a:t>applied</a:t>
            </a:r>
            <a:r>
              <a:rPr lang="tr-TR" sz="2000" dirty="0" smtClean="0"/>
              <a:t> </a:t>
            </a:r>
            <a:r>
              <a:rPr lang="tr-TR" sz="2000" dirty="0" err="1" smtClean="0"/>
              <a:t>three-fold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one-fold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participants</a:t>
            </a:r>
            <a:r>
              <a:rPr lang="tr-TR" sz="2000" dirty="0" smtClean="0"/>
              <a:t> of </a:t>
            </a:r>
            <a:r>
              <a:rPr lang="tr-TR" sz="2000" dirty="0" err="1" smtClean="0"/>
              <a:t>such</a:t>
            </a:r>
            <a:r>
              <a:rPr lang="tr-TR" sz="2000" dirty="0" smtClean="0"/>
              <a:t> </a:t>
            </a:r>
            <a:r>
              <a:rPr lang="tr-TR" sz="2000" dirty="0" err="1" smtClean="0"/>
              <a:t>acts</a:t>
            </a:r>
            <a:r>
              <a:rPr lang="tr-TR" sz="2000" dirty="0" smtClean="0"/>
              <a:t>.</a:t>
            </a:r>
            <a:endParaRPr lang="tr-TR" sz="2000" i="1" dirty="0" smtClean="0"/>
          </a:p>
          <a:p>
            <a:pPr marL="0" indent="0">
              <a:buNone/>
            </a:pPr>
            <a:endParaRPr lang="tr-TR" sz="2000" b="1" dirty="0" smtClean="0"/>
          </a:p>
          <a:p>
            <a:endParaRPr lang="tr-TR" sz="2000" b="1" dirty="0"/>
          </a:p>
          <a:p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0496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pPr marL="457200" indent="-457200">
              <a:buAutoNum type="alphaLcParenR" startAt="2"/>
            </a:pPr>
            <a:r>
              <a:rPr lang="tr-TR" sz="2000" i="1" dirty="0" err="1" smtClean="0"/>
              <a:t>Irregularity</a:t>
            </a:r>
            <a:r>
              <a:rPr lang="tr-TR" sz="2000" i="1" dirty="0" smtClean="0"/>
              <a:t> </a:t>
            </a:r>
            <a:r>
              <a:rPr lang="tr-TR" sz="2000" dirty="0" smtClean="0"/>
              <a:t>is an </a:t>
            </a:r>
            <a:r>
              <a:rPr lang="tr-TR" sz="2000" dirty="0" err="1" smtClean="0"/>
              <a:t>infraction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of </a:t>
            </a:r>
            <a:r>
              <a:rPr lang="tr-TR" sz="2000" dirty="0" err="1" smtClean="0"/>
              <a:t>tax</a:t>
            </a:r>
            <a:r>
              <a:rPr lang="tr-TR" sz="2000" dirty="0" smtClean="0"/>
              <a:t> </a:t>
            </a:r>
            <a:r>
              <a:rPr lang="tr-TR" sz="2000" dirty="0" err="1" smtClean="0"/>
              <a:t>laws</a:t>
            </a:r>
            <a:r>
              <a:rPr lang="tr-TR" sz="2000" dirty="0" smtClean="0"/>
              <a:t> </a:t>
            </a:r>
            <a:r>
              <a:rPr lang="tr-TR" sz="2000" dirty="0" err="1" smtClean="0"/>
              <a:t>concerning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form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procedure.Irregularities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categorized</a:t>
            </a:r>
            <a:r>
              <a:rPr lang="tr-TR" sz="2000" dirty="0" smtClean="0"/>
              <a:t> as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first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second</a:t>
            </a:r>
            <a:r>
              <a:rPr lang="tr-TR" sz="2000" dirty="0" smtClean="0"/>
              <a:t> </a:t>
            </a:r>
            <a:r>
              <a:rPr lang="tr-TR" sz="2000" dirty="0" err="1" smtClean="0"/>
              <a:t>degree</a:t>
            </a:r>
            <a:r>
              <a:rPr lang="tr-TR" sz="2000" dirty="0" smtClean="0"/>
              <a:t> </a:t>
            </a:r>
            <a:r>
              <a:rPr lang="tr-TR" sz="2000" dirty="0" err="1" smtClean="0"/>
              <a:t>irregularities</a:t>
            </a:r>
            <a:r>
              <a:rPr lang="tr-TR" sz="2000" dirty="0" smtClean="0"/>
              <a:t> </a:t>
            </a:r>
            <a:r>
              <a:rPr lang="tr-TR" sz="2000" dirty="0" err="1" smtClean="0"/>
              <a:t>according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level</a:t>
            </a:r>
            <a:r>
              <a:rPr lang="tr-TR" sz="2000" dirty="0" smtClean="0"/>
              <a:t> of </a:t>
            </a:r>
            <a:r>
              <a:rPr lang="tr-TR" sz="2000" dirty="0" err="1" smtClean="0"/>
              <a:t>seriousness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action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penalized</a:t>
            </a:r>
            <a:r>
              <a:rPr lang="tr-TR" sz="2000" dirty="0" smtClean="0"/>
              <a:t> in </a:t>
            </a:r>
            <a:r>
              <a:rPr lang="tr-TR" sz="2000" dirty="0" err="1" smtClean="0"/>
              <a:t>accordance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relevant</a:t>
            </a:r>
            <a:r>
              <a:rPr lang="tr-TR" sz="2000" dirty="0" smtClean="0"/>
              <a:t> </a:t>
            </a:r>
            <a:r>
              <a:rPr lang="tr-TR" sz="2000" dirty="0" err="1" smtClean="0"/>
              <a:t>degress</a:t>
            </a:r>
            <a:r>
              <a:rPr lang="tr-TR" sz="2000" dirty="0" smtClean="0"/>
              <a:t>.</a:t>
            </a:r>
          </a:p>
          <a:p>
            <a:pPr marL="457200" indent="-457200">
              <a:buAutoNum type="alphaLcParenR" startAt="2"/>
            </a:pPr>
            <a:r>
              <a:rPr lang="tr-TR" sz="2000" i="1" dirty="0" smtClean="0"/>
              <a:t>Special </a:t>
            </a:r>
            <a:r>
              <a:rPr lang="tr-TR" sz="2000" i="1" dirty="0" err="1" smtClean="0"/>
              <a:t>irregularity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penalties</a:t>
            </a:r>
            <a:r>
              <a:rPr lang="tr-TR" sz="2000" i="1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imposed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documents</a:t>
            </a:r>
            <a:r>
              <a:rPr lang="tr-TR" sz="2000" dirty="0" smtClean="0"/>
              <a:t> (</a:t>
            </a:r>
            <a:r>
              <a:rPr lang="tr-TR" sz="2000" dirty="0" err="1" smtClean="0"/>
              <a:t>invoice,note</a:t>
            </a:r>
            <a:r>
              <a:rPr lang="tr-TR" sz="2000" dirty="0" smtClean="0"/>
              <a:t> of </a:t>
            </a:r>
            <a:r>
              <a:rPr lang="tr-TR" sz="2000" dirty="0" err="1" smtClean="0"/>
              <a:t>expenses</a:t>
            </a:r>
            <a:r>
              <a:rPr lang="tr-TR" sz="2000" dirty="0" smtClean="0"/>
              <a:t> </a:t>
            </a:r>
            <a:r>
              <a:rPr lang="tr-TR" sz="2000" dirty="0" err="1" smtClean="0"/>
              <a:t>etc</a:t>
            </a:r>
            <a:r>
              <a:rPr lang="tr-TR" sz="2000" dirty="0" smtClean="0"/>
              <a:t>.) </a:t>
            </a:r>
            <a:r>
              <a:rPr lang="tr-TR" sz="2000" dirty="0" err="1" smtClean="0"/>
              <a:t>have</a:t>
            </a:r>
            <a:r>
              <a:rPr lang="tr-TR" sz="2000" dirty="0" smtClean="0"/>
              <a:t> not </a:t>
            </a:r>
            <a:r>
              <a:rPr lang="tr-TR" sz="2000" dirty="0" err="1" smtClean="0"/>
              <a:t>been</a:t>
            </a:r>
            <a:r>
              <a:rPr lang="tr-TR" sz="2000" dirty="0" smtClean="0"/>
              <a:t> </a:t>
            </a:r>
            <a:r>
              <a:rPr lang="tr-TR" sz="2000" dirty="0" err="1" smtClean="0"/>
              <a:t>issued,used,kept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obliged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give</a:t>
            </a:r>
            <a:r>
              <a:rPr lang="tr-TR" sz="2000" dirty="0" smtClean="0"/>
              <a:t> </a:t>
            </a:r>
            <a:r>
              <a:rPr lang="tr-TR" sz="2000" dirty="0" err="1" smtClean="0"/>
              <a:t>information</a:t>
            </a:r>
            <a:r>
              <a:rPr lang="tr-TR" sz="2000" dirty="0" smtClean="0"/>
              <a:t>,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submit</a:t>
            </a:r>
            <a:r>
              <a:rPr lang="tr-TR" sz="2000" dirty="0" smtClean="0"/>
              <a:t> </a:t>
            </a:r>
            <a:r>
              <a:rPr lang="tr-TR" sz="2000" dirty="0" err="1" smtClean="0"/>
              <a:t>books</a:t>
            </a:r>
            <a:r>
              <a:rPr lang="tr-TR" sz="2000" dirty="0" smtClean="0"/>
              <a:t> </a:t>
            </a:r>
            <a:r>
              <a:rPr lang="tr-TR" sz="2000" dirty="0" err="1" smtClean="0"/>
              <a:t>have</a:t>
            </a:r>
            <a:r>
              <a:rPr lang="tr-TR" sz="2000" dirty="0" smtClean="0"/>
              <a:t> not </a:t>
            </a:r>
            <a:r>
              <a:rPr lang="tr-TR" sz="2000" dirty="0" err="1" smtClean="0"/>
              <a:t>fulfilled</a:t>
            </a:r>
            <a:r>
              <a:rPr lang="tr-TR" sz="2000" dirty="0" smtClean="0"/>
              <a:t> 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obligations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in </a:t>
            </a:r>
            <a:r>
              <a:rPr lang="tr-TR" sz="2000" dirty="0" err="1" smtClean="0"/>
              <a:t>case</a:t>
            </a:r>
            <a:r>
              <a:rPr lang="tr-TR" sz="2000" dirty="0" smtClean="0"/>
              <a:t> of </a:t>
            </a:r>
            <a:r>
              <a:rPr lang="tr-TR" sz="2000" dirty="0" err="1" smtClean="0"/>
              <a:t>failing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comply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requirements</a:t>
            </a:r>
            <a:r>
              <a:rPr lang="tr-TR" sz="2000" dirty="0" smtClean="0"/>
              <a:t> </a:t>
            </a:r>
            <a:r>
              <a:rPr lang="tr-TR" sz="2000" dirty="0" err="1" smtClean="0"/>
              <a:t>which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made</a:t>
            </a:r>
            <a:r>
              <a:rPr lang="tr-TR" sz="2000" dirty="0" smtClean="0"/>
              <a:t> </a:t>
            </a:r>
            <a:r>
              <a:rPr lang="tr-TR" sz="2000" dirty="0" err="1" smtClean="0"/>
              <a:t>compulsory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Ministry</a:t>
            </a:r>
            <a:r>
              <a:rPr lang="tr-TR" sz="2000" dirty="0" smtClean="0"/>
              <a:t> of </a:t>
            </a:r>
            <a:r>
              <a:rPr lang="tr-TR" sz="2000" dirty="0" err="1" smtClean="0"/>
              <a:t>Treasury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Finance </a:t>
            </a:r>
            <a:r>
              <a:rPr lang="tr-TR" sz="2000" dirty="0" err="1" smtClean="0"/>
              <a:t>based</a:t>
            </a:r>
            <a:r>
              <a:rPr lang="tr-TR" sz="2000" dirty="0" smtClean="0"/>
              <a:t> </a:t>
            </a:r>
            <a:r>
              <a:rPr lang="tr-TR" sz="2000" dirty="0" err="1" smtClean="0"/>
              <a:t>upon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authorizing</a:t>
            </a:r>
            <a:r>
              <a:rPr lang="tr-TR" sz="2000" dirty="0" smtClean="0"/>
              <a:t> </a:t>
            </a:r>
            <a:r>
              <a:rPr lang="tr-TR" sz="2000" dirty="0" err="1" smtClean="0"/>
              <a:t>provisions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law</a:t>
            </a:r>
            <a:r>
              <a:rPr lang="tr-TR" sz="2000" dirty="0" smtClean="0"/>
              <a:t>.</a:t>
            </a:r>
          </a:p>
          <a:p>
            <a:pPr marL="457200" indent="-457200">
              <a:buAutoNum type="alphaLcParenR" startAt="2"/>
            </a:pPr>
            <a:r>
              <a:rPr lang="tr-TR" sz="2000" i="1" dirty="0" err="1" smtClean="0"/>
              <a:t>Imprisonment</a:t>
            </a:r>
            <a:r>
              <a:rPr lang="tr-TR" sz="2000" dirty="0" smtClean="0"/>
              <a:t> is </a:t>
            </a:r>
            <a:r>
              <a:rPr lang="tr-TR" sz="2000" dirty="0" err="1" smtClean="0"/>
              <a:t>another</a:t>
            </a:r>
            <a:r>
              <a:rPr lang="tr-TR" sz="2000" dirty="0" smtClean="0"/>
              <a:t> </a:t>
            </a:r>
            <a:r>
              <a:rPr lang="tr-TR" sz="2000" dirty="0" err="1" smtClean="0"/>
              <a:t>penalty</a:t>
            </a:r>
            <a:r>
              <a:rPr lang="tr-TR" sz="2000" dirty="0" smtClean="0"/>
              <a:t> </a:t>
            </a:r>
            <a:r>
              <a:rPr lang="tr-TR" sz="2000" dirty="0" err="1" smtClean="0"/>
              <a:t>imposed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commit</a:t>
            </a:r>
            <a:r>
              <a:rPr lang="tr-TR" sz="2000" dirty="0" smtClean="0"/>
              <a:t> </a:t>
            </a:r>
            <a:r>
              <a:rPr lang="tr-TR" sz="2000" dirty="0" err="1" smtClean="0"/>
              <a:t>acts</a:t>
            </a:r>
            <a:r>
              <a:rPr lang="tr-TR" sz="2000" dirty="0" smtClean="0"/>
              <a:t> </a:t>
            </a:r>
            <a:r>
              <a:rPr lang="tr-TR" sz="2000" dirty="0" err="1" smtClean="0"/>
              <a:t>mentioned</a:t>
            </a:r>
            <a:r>
              <a:rPr lang="tr-TR" sz="2000" dirty="0" smtClean="0"/>
              <a:t> in </a:t>
            </a:r>
            <a:r>
              <a:rPr lang="tr-TR" sz="2000" dirty="0" err="1" smtClean="0"/>
              <a:t>Article</a:t>
            </a:r>
            <a:r>
              <a:rPr lang="tr-TR" sz="2000" dirty="0" smtClean="0"/>
              <a:t> 359.According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type</a:t>
            </a:r>
            <a:r>
              <a:rPr lang="tr-TR" sz="2000" dirty="0" smtClean="0"/>
              <a:t> of </a:t>
            </a:r>
            <a:r>
              <a:rPr lang="tr-TR" sz="2000" dirty="0" err="1" smtClean="0"/>
              <a:t>these</a:t>
            </a:r>
            <a:r>
              <a:rPr lang="tr-TR" sz="2000" dirty="0" smtClean="0"/>
              <a:t> </a:t>
            </a:r>
            <a:r>
              <a:rPr lang="tr-TR" sz="2000" dirty="0" err="1" smtClean="0"/>
              <a:t>illicit</a:t>
            </a:r>
            <a:r>
              <a:rPr lang="tr-TR" sz="2000" dirty="0" smtClean="0"/>
              <a:t> </a:t>
            </a:r>
            <a:r>
              <a:rPr lang="tr-TR" sz="2000" dirty="0" err="1" smtClean="0"/>
              <a:t>acts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imprisonment</a:t>
            </a:r>
            <a:r>
              <a:rPr lang="tr-TR" sz="2000" dirty="0" smtClean="0"/>
              <a:t> </a:t>
            </a:r>
            <a:r>
              <a:rPr lang="tr-TR" sz="2000" dirty="0" err="1" smtClean="0"/>
              <a:t>periods</a:t>
            </a:r>
            <a:r>
              <a:rPr lang="tr-TR" sz="2000" dirty="0" smtClean="0"/>
              <a:t> </a:t>
            </a:r>
            <a:r>
              <a:rPr lang="tr-TR" sz="2000" dirty="0" err="1" smtClean="0"/>
              <a:t>may</a:t>
            </a:r>
            <a:r>
              <a:rPr lang="tr-TR" sz="2000" dirty="0" smtClean="0"/>
              <a:t> </a:t>
            </a:r>
            <a:r>
              <a:rPr lang="tr-TR" sz="2000" dirty="0" err="1" smtClean="0"/>
              <a:t>vary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18 </a:t>
            </a:r>
            <a:r>
              <a:rPr lang="tr-TR" sz="2000" dirty="0" err="1" smtClean="0"/>
              <a:t>months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3 years,2 </a:t>
            </a:r>
            <a:r>
              <a:rPr lang="tr-TR" sz="2000" dirty="0" err="1" smtClean="0"/>
              <a:t>to</a:t>
            </a:r>
            <a:r>
              <a:rPr lang="tr-TR" sz="2000" dirty="0" smtClean="0"/>
              <a:t> 5 </a:t>
            </a:r>
            <a:r>
              <a:rPr lang="tr-TR" sz="2000" dirty="0" err="1" smtClean="0"/>
              <a:t>years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3 </a:t>
            </a:r>
            <a:r>
              <a:rPr lang="tr-TR" sz="2000" dirty="0" err="1" smtClean="0"/>
              <a:t>to</a:t>
            </a:r>
            <a:r>
              <a:rPr lang="tr-TR" sz="2000" dirty="0" smtClean="0"/>
              <a:t> 5 </a:t>
            </a:r>
            <a:r>
              <a:rPr lang="tr-TR" sz="2000" dirty="0" err="1" smtClean="0"/>
              <a:t>years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</a:t>
            </a:r>
          </a:p>
          <a:p>
            <a:pPr marL="0" indent="0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93116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1665</Words>
  <Application>Microsoft Office PowerPoint</Application>
  <PresentationFormat>Ekran Gösterisi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TAX LAW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2.2 SUBSTANTİVE TAX LAW</vt:lpstr>
      <vt:lpstr>2.2.2.Corporate Income Tax</vt:lpstr>
      <vt:lpstr>2.2.3.Taxes on Goods and Services</vt:lpstr>
      <vt:lpstr>PowerPoint Sunusu</vt:lpstr>
      <vt:lpstr>2.2.4. Taxes on Property</vt:lpstr>
      <vt:lpstr>2.2.5.Other Taxes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LAW</dc:title>
  <dc:creator>ÇAĞRI</dc:creator>
  <cp:lastModifiedBy>ÇAĞRI</cp:lastModifiedBy>
  <cp:revision>22</cp:revision>
  <dcterms:created xsi:type="dcterms:W3CDTF">2024-04-15T12:49:21Z</dcterms:created>
  <dcterms:modified xsi:type="dcterms:W3CDTF">2024-04-15T16:26:33Z</dcterms:modified>
</cp:coreProperties>
</file>