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notesSlides/notesSlide49.xml" ContentType="application/vnd.openxmlformats-officedocument.presentationml.notesSlide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notesSlides/notesSlide57.xml" ContentType="application/vnd.openxmlformats-officedocument.presentationml.notesSlide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notesSlides/notesSlide88.xml" ContentType="application/vnd.openxmlformats-officedocument.presentationml.notesSlide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89.xml" ContentType="application/vnd.openxmlformats-officedocument.presentationml.notesSlide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9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1.xml" ContentType="application/vnd.openxmlformats-officedocument.presentationml.notesSlide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301" r:id="rId14"/>
    <p:sldId id="269" r:id="rId15"/>
    <p:sldId id="270" r:id="rId16"/>
    <p:sldId id="271" r:id="rId17"/>
    <p:sldId id="272" r:id="rId18"/>
    <p:sldId id="30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303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304" r:id="rId36"/>
    <p:sldId id="305" r:id="rId37"/>
    <p:sldId id="292" r:id="rId38"/>
    <p:sldId id="293" r:id="rId39"/>
    <p:sldId id="294" r:id="rId40"/>
    <p:sldId id="29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6" r:id="rId52"/>
    <p:sldId id="317" r:id="rId53"/>
    <p:sldId id="318" r:id="rId54"/>
    <p:sldId id="319" r:id="rId55"/>
    <p:sldId id="320" r:id="rId56"/>
    <p:sldId id="321" r:id="rId57"/>
    <p:sldId id="322" r:id="rId58"/>
    <p:sldId id="268" r:id="rId59"/>
    <p:sldId id="323" r:id="rId60"/>
    <p:sldId id="324" r:id="rId61"/>
    <p:sldId id="325" r:id="rId62"/>
    <p:sldId id="326" r:id="rId63"/>
    <p:sldId id="273" r:id="rId64"/>
    <p:sldId id="328" r:id="rId65"/>
    <p:sldId id="329" r:id="rId66"/>
    <p:sldId id="330" r:id="rId67"/>
    <p:sldId id="331" r:id="rId68"/>
    <p:sldId id="332" r:id="rId69"/>
    <p:sldId id="333" r:id="rId70"/>
    <p:sldId id="282" r:id="rId71"/>
    <p:sldId id="334" r:id="rId72"/>
    <p:sldId id="335" r:id="rId73"/>
    <p:sldId id="336" r:id="rId74"/>
    <p:sldId id="337" r:id="rId75"/>
    <p:sldId id="338" r:id="rId76"/>
    <p:sldId id="339" r:id="rId77"/>
    <p:sldId id="340" r:id="rId78"/>
    <p:sldId id="290" r:id="rId79"/>
    <p:sldId id="341" r:id="rId80"/>
    <p:sldId id="342" r:id="rId81"/>
    <p:sldId id="343" r:id="rId82"/>
    <p:sldId id="297" r:id="rId83"/>
    <p:sldId id="348" r:id="rId84"/>
    <p:sldId id="349" r:id="rId85"/>
    <p:sldId id="350" r:id="rId86"/>
    <p:sldId id="351" r:id="rId87"/>
    <p:sldId id="352" r:id="rId88"/>
    <p:sldId id="346" r:id="rId89"/>
    <p:sldId id="347" r:id="rId90"/>
    <p:sldId id="353" r:id="rId91"/>
    <p:sldId id="354" r:id="rId92"/>
    <p:sldId id="355" r:id="rId93"/>
    <p:sldId id="356" r:id="rId94"/>
    <p:sldId id="357" r:id="rId95"/>
    <p:sldId id="358" r:id="rId96"/>
    <p:sldId id="359" r:id="rId97"/>
    <p:sldId id="360" r:id="rId98"/>
    <p:sldId id="361" r:id="rId99"/>
    <p:sldId id="362" r:id="rId100"/>
    <p:sldId id="363" r:id="rId101"/>
    <p:sldId id="393" r:id="rId102"/>
    <p:sldId id="365" r:id="rId103"/>
    <p:sldId id="366" r:id="rId104"/>
    <p:sldId id="367" r:id="rId105"/>
    <p:sldId id="368" r:id="rId106"/>
    <p:sldId id="369" r:id="rId107"/>
    <p:sldId id="370" r:id="rId108"/>
    <p:sldId id="371" r:id="rId109"/>
    <p:sldId id="372" r:id="rId110"/>
    <p:sldId id="373" r:id="rId111"/>
    <p:sldId id="394" r:id="rId112"/>
    <p:sldId id="375" r:id="rId113"/>
    <p:sldId id="376" r:id="rId114"/>
    <p:sldId id="377" r:id="rId115"/>
    <p:sldId id="378" r:id="rId116"/>
    <p:sldId id="379" r:id="rId117"/>
    <p:sldId id="380" r:id="rId118"/>
    <p:sldId id="395" r:id="rId119"/>
    <p:sldId id="382" r:id="rId120"/>
    <p:sldId id="383" r:id="rId121"/>
    <p:sldId id="384" r:id="rId122"/>
    <p:sldId id="396" r:id="rId123"/>
    <p:sldId id="386" r:id="rId124"/>
    <p:sldId id="397" r:id="rId125"/>
    <p:sldId id="388" r:id="rId126"/>
    <p:sldId id="398" r:id="rId127"/>
    <p:sldId id="399" r:id="rId128"/>
    <p:sldId id="400" r:id="rId129"/>
    <p:sldId id="401" r:id="rId130"/>
    <p:sldId id="402" r:id="rId131"/>
    <p:sldId id="296" r:id="rId132"/>
    <p:sldId id="298" r:id="rId133"/>
    <p:sldId id="403" r:id="rId134"/>
  </p:sldIdLst>
  <p:sldSz cx="9144000" cy="6858000" type="screen4x3"/>
  <p:notesSz cx="6858000" cy="9144000"/>
  <p:custDataLst>
    <p:tags r:id="rId13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D3C58B-7A61-4623-8593-874E8D344DB1}" v="1646" dt="2025-11-11T05:45:39.275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147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viewProps" Target="viewProps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notesMaster" Target="notesMasters/notesMaster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tags" Target="tags/tag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6" Type="http://schemas.openxmlformats.org/officeDocument/2006/relationships/slide" Target="slides/slide1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8DD8CA-2A0B-4663-BCAC-EC96A039216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C0CC6CA-04FE-4D3B-9697-D202C654BD83}">
      <dgm:prSet/>
      <dgm:spPr/>
      <dgm:t>
        <a:bodyPr/>
        <a:lstStyle/>
        <a:p>
          <a:r>
            <a:rPr lang="en-US"/>
            <a:t>MÖHUK m.21, m.22, m.23</a:t>
          </a:r>
        </a:p>
      </dgm:t>
    </dgm:pt>
    <dgm:pt modelId="{D1321817-857D-4D25-A4E4-56DCAE3E2241}" type="parTrans" cxnId="{F0140E40-E74A-46BF-B422-0DBC6A59846B}">
      <dgm:prSet/>
      <dgm:spPr/>
      <dgm:t>
        <a:bodyPr/>
        <a:lstStyle/>
        <a:p>
          <a:endParaRPr lang="en-US"/>
        </a:p>
      </dgm:t>
    </dgm:pt>
    <dgm:pt modelId="{395F2A4F-EA2F-4764-86A1-32BB2191C1AC}" type="sibTrans" cxnId="{F0140E40-E74A-46BF-B422-0DBC6A59846B}">
      <dgm:prSet/>
      <dgm:spPr/>
      <dgm:t>
        <a:bodyPr/>
        <a:lstStyle/>
        <a:p>
          <a:endParaRPr lang="en-US"/>
        </a:p>
      </dgm:t>
    </dgm:pt>
    <dgm:pt modelId="{B41AC87D-FAD5-43BD-90E5-FDC83AFE4E5B}">
      <dgm:prSet/>
      <dgm:spPr/>
      <dgm:t>
        <a:bodyPr/>
        <a:lstStyle/>
        <a:p>
          <a:r>
            <a:rPr lang="en-US"/>
            <a:t>TTK m.1320 (gemi alacaklısı), m.1350 (yurt dışı cebrî satış ve sicil)</a:t>
          </a:r>
        </a:p>
      </dgm:t>
    </dgm:pt>
    <dgm:pt modelId="{D4900CBB-A17B-410D-B727-7E637DB801A9}" type="parTrans" cxnId="{8E15945C-2FF1-4F4C-8D76-77D6F3536BB0}">
      <dgm:prSet/>
      <dgm:spPr/>
      <dgm:t>
        <a:bodyPr/>
        <a:lstStyle/>
        <a:p>
          <a:endParaRPr lang="en-US"/>
        </a:p>
      </dgm:t>
    </dgm:pt>
    <dgm:pt modelId="{0CC46E34-39E8-4C2C-8811-C7AFE89E1A40}" type="sibTrans" cxnId="{8E15945C-2FF1-4F4C-8D76-77D6F3536BB0}">
      <dgm:prSet/>
      <dgm:spPr/>
      <dgm:t>
        <a:bodyPr/>
        <a:lstStyle/>
        <a:p>
          <a:endParaRPr lang="en-US"/>
        </a:p>
      </dgm:t>
    </dgm:pt>
    <dgm:pt modelId="{2DE32AE5-47C8-41F5-8FEA-F22C4708500D}">
      <dgm:prSet/>
      <dgm:spPr/>
      <dgm:t>
        <a:bodyPr/>
        <a:lstStyle/>
        <a:p>
          <a:r>
            <a:rPr lang="en-US"/>
            <a:t>Türk MK (eşya hukuku), TSHK (hava aracı), Gemi Sicili düzenlemeleri</a:t>
          </a:r>
        </a:p>
      </dgm:t>
    </dgm:pt>
    <dgm:pt modelId="{B2C5E299-231F-4498-A864-F381AE355E88}" type="parTrans" cxnId="{3EDFBBDF-4DC7-46C3-ADE3-759FA646C6B8}">
      <dgm:prSet/>
      <dgm:spPr/>
      <dgm:t>
        <a:bodyPr/>
        <a:lstStyle/>
        <a:p>
          <a:endParaRPr lang="en-US"/>
        </a:p>
      </dgm:t>
    </dgm:pt>
    <dgm:pt modelId="{7DD045D7-4837-4FE9-BC2F-10D808FE4287}" type="sibTrans" cxnId="{3EDFBBDF-4DC7-46C3-ADE3-759FA646C6B8}">
      <dgm:prSet/>
      <dgm:spPr/>
      <dgm:t>
        <a:bodyPr/>
        <a:lstStyle/>
        <a:p>
          <a:endParaRPr lang="en-US"/>
        </a:p>
      </dgm:t>
    </dgm:pt>
    <dgm:pt modelId="{6943181F-EAE7-49D0-AE3F-B6D18A94BCA1}">
      <dgm:prSet/>
      <dgm:spPr/>
      <dgm:t>
        <a:bodyPr/>
        <a:lstStyle/>
        <a:p>
          <a:r>
            <a:rPr lang="en-US"/>
            <a:t>Uygulamada ilgili ülke tescil/sicil ve usul kuralları</a:t>
          </a:r>
        </a:p>
      </dgm:t>
    </dgm:pt>
    <dgm:pt modelId="{48E9AC1E-4094-4363-AB22-65FDE7990151}" type="parTrans" cxnId="{7708E3A8-E010-485C-A3CE-FB76DCAAAF87}">
      <dgm:prSet/>
      <dgm:spPr/>
      <dgm:t>
        <a:bodyPr/>
        <a:lstStyle/>
        <a:p>
          <a:endParaRPr lang="en-US"/>
        </a:p>
      </dgm:t>
    </dgm:pt>
    <dgm:pt modelId="{6902F2A1-395B-4799-A56B-828EB2A6A020}" type="sibTrans" cxnId="{7708E3A8-E010-485C-A3CE-FB76DCAAAF87}">
      <dgm:prSet/>
      <dgm:spPr/>
      <dgm:t>
        <a:bodyPr/>
        <a:lstStyle/>
        <a:p>
          <a:endParaRPr lang="en-US"/>
        </a:p>
      </dgm:t>
    </dgm:pt>
    <dgm:pt modelId="{BD88602C-BD92-4B42-9D59-609166679CA0}" type="pres">
      <dgm:prSet presAssocID="{778DD8CA-2A0B-4663-BCAC-EC96A0392160}" presName="vert0" presStyleCnt="0">
        <dgm:presLayoutVars>
          <dgm:dir/>
          <dgm:animOne val="branch"/>
          <dgm:animLvl val="lvl"/>
        </dgm:presLayoutVars>
      </dgm:prSet>
      <dgm:spPr/>
    </dgm:pt>
    <dgm:pt modelId="{4068C99D-7B36-4C9D-9410-4BA89B011830}" type="pres">
      <dgm:prSet presAssocID="{FC0CC6CA-04FE-4D3B-9697-D202C654BD83}" presName="thickLine" presStyleLbl="alignNode1" presStyleIdx="0" presStyleCnt="4"/>
      <dgm:spPr/>
    </dgm:pt>
    <dgm:pt modelId="{BC70F330-9803-4EE1-8631-47EEBB8CBE10}" type="pres">
      <dgm:prSet presAssocID="{FC0CC6CA-04FE-4D3B-9697-D202C654BD83}" presName="horz1" presStyleCnt="0"/>
      <dgm:spPr/>
    </dgm:pt>
    <dgm:pt modelId="{78D4AA7A-1114-422C-9A90-50250D169526}" type="pres">
      <dgm:prSet presAssocID="{FC0CC6CA-04FE-4D3B-9697-D202C654BD83}" presName="tx1" presStyleLbl="revTx" presStyleIdx="0" presStyleCnt="4"/>
      <dgm:spPr/>
    </dgm:pt>
    <dgm:pt modelId="{D9166B07-084D-4433-9B71-6AD42D03033A}" type="pres">
      <dgm:prSet presAssocID="{FC0CC6CA-04FE-4D3B-9697-D202C654BD83}" presName="vert1" presStyleCnt="0"/>
      <dgm:spPr/>
    </dgm:pt>
    <dgm:pt modelId="{8EF18108-A609-4A4D-A1BE-4D63A71671BA}" type="pres">
      <dgm:prSet presAssocID="{B41AC87D-FAD5-43BD-90E5-FDC83AFE4E5B}" presName="thickLine" presStyleLbl="alignNode1" presStyleIdx="1" presStyleCnt="4"/>
      <dgm:spPr/>
    </dgm:pt>
    <dgm:pt modelId="{FA996D71-FAC6-41C1-BC39-213FEACD6520}" type="pres">
      <dgm:prSet presAssocID="{B41AC87D-FAD5-43BD-90E5-FDC83AFE4E5B}" presName="horz1" presStyleCnt="0"/>
      <dgm:spPr/>
    </dgm:pt>
    <dgm:pt modelId="{3FED983D-9B13-4F38-900D-626D1659AA51}" type="pres">
      <dgm:prSet presAssocID="{B41AC87D-FAD5-43BD-90E5-FDC83AFE4E5B}" presName="tx1" presStyleLbl="revTx" presStyleIdx="1" presStyleCnt="4"/>
      <dgm:spPr/>
    </dgm:pt>
    <dgm:pt modelId="{C1EAE97E-D261-4DCC-8A56-D546891546E6}" type="pres">
      <dgm:prSet presAssocID="{B41AC87D-FAD5-43BD-90E5-FDC83AFE4E5B}" presName="vert1" presStyleCnt="0"/>
      <dgm:spPr/>
    </dgm:pt>
    <dgm:pt modelId="{3C0E65B1-6B12-4DC2-A720-AA2DBBB86979}" type="pres">
      <dgm:prSet presAssocID="{2DE32AE5-47C8-41F5-8FEA-F22C4708500D}" presName="thickLine" presStyleLbl="alignNode1" presStyleIdx="2" presStyleCnt="4"/>
      <dgm:spPr/>
    </dgm:pt>
    <dgm:pt modelId="{4403B207-F775-4A30-BBBC-16AF3238735D}" type="pres">
      <dgm:prSet presAssocID="{2DE32AE5-47C8-41F5-8FEA-F22C4708500D}" presName="horz1" presStyleCnt="0"/>
      <dgm:spPr/>
    </dgm:pt>
    <dgm:pt modelId="{EDD7AAD9-5DD0-4C57-9BFA-7A643AB371E9}" type="pres">
      <dgm:prSet presAssocID="{2DE32AE5-47C8-41F5-8FEA-F22C4708500D}" presName="tx1" presStyleLbl="revTx" presStyleIdx="2" presStyleCnt="4"/>
      <dgm:spPr/>
    </dgm:pt>
    <dgm:pt modelId="{72A11F70-92D1-4AE3-A272-D51BF553C539}" type="pres">
      <dgm:prSet presAssocID="{2DE32AE5-47C8-41F5-8FEA-F22C4708500D}" presName="vert1" presStyleCnt="0"/>
      <dgm:spPr/>
    </dgm:pt>
    <dgm:pt modelId="{14898DC9-E3E9-4FB4-BF0B-6247F868D267}" type="pres">
      <dgm:prSet presAssocID="{6943181F-EAE7-49D0-AE3F-B6D18A94BCA1}" presName="thickLine" presStyleLbl="alignNode1" presStyleIdx="3" presStyleCnt="4"/>
      <dgm:spPr/>
    </dgm:pt>
    <dgm:pt modelId="{3AAA1625-CD1C-4DAF-B8C0-AC74D8F2862C}" type="pres">
      <dgm:prSet presAssocID="{6943181F-EAE7-49D0-AE3F-B6D18A94BCA1}" presName="horz1" presStyleCnt="0"/>
      <dgm:spPr/>
    </dgm:pt>
    <dgm:pt modelId="{52488FB6-C6DF-4B81-9861-317C16251BB4}" type="pres">
      <dgm:prSet presAssocID="{6943181F-EAE7-49D0-AE3F-B6D18A94BCA1}" presName="tx1" presStyleLbl="revTx" presStyleIdx="3" presStyleCnt="4"/>
      <dgm:spPr/>
    </dgm:pt>
    <dgm:pt modelId="{353F6D48-4073-4BE1-8EDB-EA2182C452D0}" type="pres">
      <dgm:prSet presAssocID="{6943181F-EAE7-49D0-AE3F-B6D18A94BCA1}" presName="vert1" presStyleCnt="0"/>
      <dgm:spPr/>
    </dgm:pt>
  </dgm:ptLst>
  <dgm:cxnLst>
    <dgm:cxn modelId="{D580A103-9657-467B-8F26-47D819DFC210}" type="presOf" srcId="{FC0CC6CA-04FE-4D3B-9697-D202C654BD83}" destId="{78D4AA7A-1114-422C-9A90-50250D169526}" srcOrd="0" destOrd="0" presId="urn:microsoft.com/office/officeart/2008/layout/LinedList"/>
    <dgm:cxn modelId="{6BB08A2D-9375-45D5-B4E8-F0CE71BCE340}" type="presOf" srcId="{778DD8CA-2A0B-4663-BCAC-EC96A0392160}" destId="{BD88602C-BD92-4B42-9D59-609166679CA0}" srcOrd="0" destOrd="0" presId="urn:microsoft.com/office/officeart/2008/layout/LinedList"/>
    <dgm:cxn modelId="{F0357B34-E6FA-4AB2-9391-D5E1C2379427}" type="presOf" srcId="{B41AC87D-FAD5-43BD-90E5-FDC83AFE4E5B}" destId="{3FED983D-9B13-4F38-900D-626D1659AA51}" srcOrd="0" destOrd="0" presId="urn:microsoft.com/office/officeart/2008/layout/LinedList"/>
    <dgm:cxn modelId="{F0140E40-E74A-46BF-B422-0DBC6A59846B}" srcId="{778DD8CA-2A0B-4663-BCAC-EC96A0392160}" destId="{FC0CC6CA-04FE-4D3B-9697-D202C654BD83}" srcOrd="0" destOrd="0" parTransId="{D1321817-857D-4D25-A4E4-56DCAE3E2241}" sibTransId="{395F2A4F-EA2F-4764-86A1-32BB2191C1AC}"/>
    <dgm:cxn modelId="{8E15945C-2FF1-4F4C-8D76-77D6F3536BB0}" srcId="{778DD8CA-2A0B-4663-BCAC-EC96A0392160}" destId="{B41AC87D-FAD5-43BD-90E5-FDC83AFE4E5B}" srcOrd="1" destOrd="0" parTransId="{D4900CBB-A17B-410D-B727-7E637DB801A9}" sibTransId="{0CC46E34-39E8-4C2C-8811-C7AFE89E1A40}"/>
    <dgm:cxn modelId="{6640F951-649B-40D8-A775-C6C1F6C38B39}" type="presOf" srcId="{2DE32AE5-47C8-41F5-8FEA-F22C4708500D}" destId="{EDD7AAD9-5DD0-4C57-9BFA-7A643AB371E9}" srcOrd="0" destOrd="0" presId="urn:microsoft.com/office/officeart/2008/layout/LinedList"/>
    <dgm:cxn modelId="{2DAD859E-D9DD-496D-8AD1-E118FF8FBD26}" type="presOf" srcId="{6943181F-EAE7-49D0-AE3F-B6D18A94BCA1}" destId="{52488FB6-C6DF-4B81-9861-317C16251BB4}" srcOrd="0" destOrd="0" presId="urn:microsoft.com/office/officeart/2008/layout/LinedList"/>
    <dgm:cxn modelId="{7708E3A8-E010-485C-A3CE-FB76DCAAAF87}" srcId="{778DD8CA-2A0B-4663-BCAC-EC96A0392160}" destId="{6943181F-EAE7-49D0-AE3F-B6D18A94BCA1}" srcOrd="3" destOrd="0" parTransId="{48E9AC1E-4094-4363-AB22-65FDE7990151}" sibTransId="{6902F2A1-395B-4799-A56B-828EB2A6A020}"/>
    <dgm:cxn modelId="{3EDFBBDF-4DC7-46C3-ADE3-759FA646C6B8}" srcId="{778DD8CA-2A0B-4663-BCAC-EC96A0392160}" destId="{2DE32AE5-47C8-41F5-8FEA-F22C4708500D}" srcOrd="2" destOrd="0" parTransId="{B2C5E299-231F-4498-A864-F381AE355E88}" sibTransId="{7DD045D7-4837-4FE9-BC2F-10D808FE4287}"/>
    <dgm:cxn modelId="{3EB1DF92-95C6-4B51-81FE-1A8E46C7BDA4}" type="presParOf" srcId="{BD88602C-BD92-4B42-9D59-609166679CA0}" destId="{4068C99D-7B36-4C9D-9410-4BA89B011830}" srcOrd="0" destOrd="0" presId="urn:microsoft.com/office/officeart/2008/layout/LinedList"/>
    <dgm:cxn modelId="{6E8958C8-D0F7-4CC5-9799-8CEBE4E12B1C}" type="presParOf" srcId="{BD88602C-BD92-4B42-9D59-609166679CA0}" destId="{BC70F330-9803-4EE1-8631-47EEBB8CBE10}" srcOrd="1" destOrd="0" presId="urn:microsoft.com/office/officeart/2008/layout/LinedList"/>
    <dgm:cxn modelId="{18864F48-0557-420F-B2F0-04758C5C13CB}" type="presParOf" srcId="{BC70F330-9803-4EE1-8631-47EEBB8CBE10}" destId="{78D4AA7A-1114-422C-9A90-50250D169526}" srcOrd="0" destOrd="0" presId="urn:microsoft.com/office/officeart/2008/layout/LinedList"/>
    <dgm:cxn modelId="{1C27EBFB-7C20-47D4-A225-30300644D732}" type="presParOf" srcId="{BC70F330-9803-4EE1-8631-47EEBB8CBE10}" destId="{D9166B07-084D-4433-9B71-6AD42D03033A}" srcOrd="1" destOrd="0" presId="urn:microsoft.com/office/officeart/2008/layout/LinedList"/>
    <dgm:cxn modelId="{DFFD4D48-0C2D-4736-B35F-6AC43CFDA40C}" type="presParOf" srcId="{BD88602C-BD92-4B42-9D59-609166679CA0}" destId="{8EF18108-A609-4A4D-A1BE-4D63A71671BA}" srcOrd="2" destOrd="0" presId="urn:microsoft.com/office/officeart/2008/layout/LinedList"/>
    <dgm:cxn modelId="{39A9B77D-13DD-4D62-8C2B-6D3C833DDC53}" type="presParOf" srcId="{BD88602C-BD92-4B42-9D59-609166679CA0}" destId="{FA996D71-FAC6-41C1-BC39-213FEACD6520}" srcOrd="3" destOrd="0" presId="urn:microsoft.com/office/officeart/2008/layout/LinedList"/>
    <dgm:cxn modelId="{1C91F66A-9CB1-424D-8903-5128F88C6D04}" type="presParOf" srcId="{FA996D71-FAC6-41C1-BC39-213FEACD6520}" destId="{3FED983D-9B13-4F38-900D-626D1659AA51}" srcOrd="0" destOrd="0" presId="urn:microsoft.com/office/officeart/2008/layout/LinedList"/>
    <dgm:cxn modelId="{320F7AAC-1F69-49E9-AC96-C20C87D28891}" type="presParOf" srcId="{FA996D71-FAC6-41C1-BC39-213FEACD6520}" destId="{C1EAE97E-D261-4DCC-8A56-D546891546E6}" srcOrd="1" destOrd="0" presId="urn:microsoft.com/office/officeart/2008/layout/LinedList"/>
    <dgm:cxn modelId="{6FBF69E1-80C4-40C1-8265-39E8D062ECDE}" type="presParOf" srcId="{BD88602C-BD92-4B42-9D59-609166679CA0}" destId="{3C0E65B1-6B12-4DC2-A720-AA2DBBB86979}" srcOrd="4" destOrd="0" presId="urn:microsoft.com/office/officeart/2008/layout/LinedList"/>
    <dgm:cxn modelId="{6038B9F4-8049-4F74-8313-70D2DCA89A23}" type="presParOf" srcId="{BD88602C-BD92-4B42-9D59-609166679CA0}" destId="{4403B207-F775-4A30-BBBC-16AF3238735D}" srcOrd="5" destOrd="0" presId="urn:microsoft.com/office/officeart/2008/layout/LinedList"/>
    <dgm:cxn modelId="{EF1D7F10-2119-408C-8D27-F4625F42989A}" type="presParOf" srcId="{4403B207-F775-4A30-BBBC-16AF3238735D}" destId="{EDD7AAD9-5DD0-4C57-9BFA-7A643AB371E9}" srcOrd="0" destOrd="0" presId="urn:microsoft.com/office/officeart/2008/layout/LinedList"/>
    <dgm:cxn modelId="{C7D62910-F757-4E6F-A92B-EB2C7145BC77}" type="presParOf" srcId="{4403B207-F775-4A30-BBBC-16AF3238735D}" destId="{72A11F70-92D1-4AE3-A272-D51BF553C539}" srcOrd="1" destOrd="0" presId="urn:microsoft.com/office/officeart/2008/layout/LinedList"/>
    <dgm:cxn modelId="{6DD1C643-CB3A-479A-A491-00BDFCD192E3}" type="presParOf" srcId="{BD88602C-BD92-4B42-9D59-609166679CA0}" destId="{14898DC9-E3E9-4FB4-BF0B-6247F868D267}" srcOrd="6" destOrd="0" presId="urn:microsoft.com/office/officeart/2008/layout/LinedList"/>
    <dgm:cxn modelId="{2E6B34E8-F301-4F44-A1C6-A86AEA4A0E39}" type="presParOf" srcId="{BD88602C-BD92-4B42-9D59-609166679CA0}" destId="{3AAA1625-CD1C-4DAF-B8C0-AC74D8F2862C}" srcOrd="7" destOrd="0" presId="urn:microsoft.com/office/officeart/2008/layout/LinedList"/>
    <dgm:cxn modelId="{CEB231DC-353B-4A3E-B720-BF81EF74A88F}" type="presParOf" srcId="{3AAA1625-CD1C-4DAF-B8C0-AC74D8F2862C}" destId="{52488FB6-C6DF-4B81-9861-317C16251BB4}" srcOrd="0" destOrd="0" presId="urn:microsoft.com/office/officeart/2008/layout/LinedList"/>
    <dgm:cxn modelId="{53A45DD4-6D51-4878-803B-2A23BE8AE081}" type="presParOf" srcId="{3AAA1625-CD1C-4DAF-B8C0-AC74D8F2862C}" destId="{353F6D48-4073-4BE1-8EDB-EA2182C452D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68C99D-7B36-4C9D-9410-4BA89B011830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D4AA7A-1114-422C-9A90-50250D169526}">
      <dsp:nvSpPr>
        <dsp:cNvPr id="0" name=""/>
        <dsp:cNvSpPr/>
      </dsp:nvSpPr>
      <dsp:spPr>
        <a:xfrm>
          <a:off x="0" y="0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MÖHUK m.21, m.22, m.23</a:t>
          </a:r>
        </a:p>
      </dsp:txBody>
      <dsp:txXfrm>
        <a:off x="0" y="0"/>
        <a:ext cx="8229600" cy="1131490"/>
      </dsp:txXfrm>
    </dsp:sp>
    <dsp:sp modelId="{8EF18108-A609-4A4D-A1BE-4D63A71671BA}">
      <dsp:nvSpPr>
        <dsp:cNvPr id="0" name=""/>
        <dsp:cNvSpPr/>
      </dsp:nvSpPr>
      <dsp:spPr>
        <a:xfrm>
          <a:off x="0" y="113149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ED983D-9B13-4F38-900D-626D1659AA51}">
      <dsp:nvSpPr>
        <dsp:cNvPr id="0" name=""/>
        <dsp:cNvSpPr/>
      </dsp:nvSpPr>
      <dsp:spPr>
        <a:xfrm>
          <a:off x="0" y="1131490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TTK m.1320 (gemi alacaklısı), m.1350 (yurt dışı cebrî satış ve sicil)</a:t>
          </a:r>
        </a:p>
      </dsp:txBody>
      <dsp:txXfrm>
        <a:off x="0" y="1131490"/>
        <a:ext cx="8229600" cy="1131490"/>
      </dsp:txXfrm>
    </dsp:sp>
    <dsp:sp modelId="{3C0E65B1-6B12-4DC2-A720-AA2DBBB86979}">
      <dsp:nvSpPr>
        <dsp:cNvPr id="0" name=""/>
        <dsp:cNvSpPr/>
      </dsp:nvSpPr>
      <dsp:spPr>
        <a:xfrm>
          <a:off x="0" y="226298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D7AAD9-5DD0-4C57-9BFA-7A643AB371E9}">
      <dsp:nvSpPr>
        <dsp:cNvPr id="0" name=""/>
        <dsp:cNvSpPr/>
      </dsp:nvSpPr>
      <dsp:spPr>
        <a:xfrm>
          <a:off x="0" y="2262981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Türk MK (eşya hukuku), TSHK (hava aracı), Gemi Sicili düzenlemeleri</a:t>
          </a:r>
        </a:p>
      </dsp:txBody>
      <dsp:txXfrm>
        <a:off x="0" y="2262981"/>
        <a:ext cx="8229600" cy="1131490"/>
      </dsp:txXfrm>
    </dsp:sp>
    <dsp:sp modelId="{14898DC9-E3E9-4FB4-BF0B-6247F868D267}">
      <dsp:nvSpPr>
        <dsp:cNvPr id="0" name=""/>
        <dsp:cNvSpPr/>
      </dsp:nvSpPr>
      <dsp:spPr>
        <a:xfrm>
          <a:off x="0" y="339447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488FB6-C6DF-4B81-9861-317C16251BB4}">
      <dsp:nvSpPr>
        <dsp:cNvPr id="0" name=""/>
        <dsp:cNvSpPr/>
      </dsp:nvSpPr>
      <dsp:spPr>
        <a:xfrm>
          <a:off x="0" y="3394472"/>
          <a:ext cx="8229600" cy="11314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Uygulamada ilgili ülke tescil/sicil ve usul kuralları</a:t>
          </a:r>
        </a:p>
      </dsp:txBody>
      <dsp:txXfrm>
        <a:off x="0" y="3394472"/>
        <a:ext cx="8229600" cy="1131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58AF0-1B46-4619-9BF4-3B55D4E0851A}" type="datetimeFigureOut">
              <a:rPr lang="tr-TR" smtClean="0"/>
              <a:t>11.11.2025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74FD7-2157-4FB5-9285-1050824B4C7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344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0–5 dk. Ders yolu haritası: 5 ana amaç. Slido soruları ders akışında dağınık. Vaka çalışmaları pratik bağlantıyı güçlendirecek.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Eşler arası yoksulluk nafakasında boşanma hukukuna bakılır.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15–16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Beklenen çözüm yaklaşımı:</a:t>
            </a:r>
          </a:p>
          <a:p>
            <a:r>
              <a:t>MÖHUK m.19 → alacaklının mutad meskeni hukuku (Türk hukuku). Renvoi dikkate alınmaz. Türk mahkemeleri yetkili olabilir; iç hukukta yardım nafakası koşulları incelenir.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16–20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Mutad mesken → sonra lex forinin MİH kuralları. Ön mesele (soybağı) ayrı değerlendirilir.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20–22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Beklenen çözüm yaklaşımı:</a:t>
            </a:r>
          </a:p>
          <a:p>
            <a:r>
              <a:t>Avusturya 1956’ya taraf ve 1973’e taraf değil → 1956 uygulanır. Önce çocuğun mutad meskeni hukuku; nafaka temin edilemezse forumun MİH kuralları. Soybağı ön meselesi, nafaka hukukundan bağımsız şekilde ilgili bağlama kurallarına göre çözümlenir.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22–28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Kapsamın sınırlarını netleştirir.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Basamaklı sistemin mantığı: alacaklının çevresi ile uyum.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5–8 dk. İç hukuktan uluslararası boyuta geçişin gerekçesi.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Uygulamada sık hata: tedbir nafakasında doğrudan lex fori uygulamak.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28–34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Türkiye m.15 çekincesini beyan etmiştir.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34–35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Beklenen çözüm yaklaşımı:</a:t>
            </a:r>
          </a:p>
          <a:p>
            <a:r>
              <a:t>Çocuk: m.4–6 → alacaklının mutad meskeni (Fransız hukuku) öncelikli. Anne (yoksulluk): m.8 → boşanma hakkında uygulanmış hukuk. m.15 için üç koşuldan ‘borçlunun MM Türkiye’de’ kısmı sağlanıyorsa ve her ikisi de TR vatandaşı ise, dava TR’deyse, m.15 devreye girebilir.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35–40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40–43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Beklenen çözüm yaklaşımı:</a:t>
            </a:r>
          </a:p>
          <a:p>
            <a:r>
              <a:t>Her iki devlet 2007’ye taraf ise 2007 La Haye tercih edilmelidir; 1956 BM’nin yerini alır (m.49). Mevcut kararın tanıma/tenfizi ve icrası 2007 çerçevesinde daha hızlı/etkin. Başvurular merkezî makamlar (TR: Adalet Bakanlığı Dış İlişkiler ve AB GM) üzerinden yürütülür.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43–47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Merkezî makam işleyişine odaklanın.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8–10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47–50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Beklenen çözüm yaklaşımı:</a:t>
            </a:r>
          </a:p>
          <a:p>
            <a:r>
              <a:t>Eş: 2007 La Haye kapsamında tanıma/tenfiz + icra. Çocuk: TR beyanı gereği eğitim devam ettiği için 25’e kadar kapsamda. Başvurular TR merkezî makamı aracılığıyla FR merkezî makamına; icra m.32’ye göre hızlandırılmış.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50–52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52–54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54–55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Sunum süresi ~60 dk. Amaç: MÖHUK m.20 kapsamında miras ve ölüme bağlı tasarruflarda uygulanacak hukuku; genel kuralı, istisnaları, şekil ve ehliyeti, 1961 La Haye Sözleşmesi’ni ve uygulama örneklerini aktarmak.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slayt öğrenme hedeflerini listeler; her bölüm bitiminde Slido soruları ile ölçme yapılacaktır.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İç hukuktaki TMK m.495 vd. düzenlemeler yabancılık unsuru içeren hallerde MÖHUK’a göre seçilen hukukla birlikte düşünülür.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Konsolosluk Sözleşmeleri daha çok muhafaza/idare/tesfiye ile ilgilidir; uygulanacak hukuku belirlemez.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Taşınmazın Türkiye dışında bulunması hâlinde lex situs değil, yine ölenin millî hukuku uygulanır; tek taraflı bağlama kuralının sonucu.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10–11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başlıklar, m.20/2 kapsamına giren konular (açılma–iktisap–taksim) hariç olmak üzere m.20/1’e tabidir.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Veraset ilamı düzenlenirken ön meselelerin doğru hukuka göre çözümü kritik önem taşır.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şema, ders boyunca referans alınacak karar ağacıdır.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Pratikte en sık karşılaşılan uygulama alanı burasıdır.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Doktrindeki baskın görüş iki statünün birlikte değerlendirilmesi gerektiği yönündedir.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Terekenin kapsamı, pay oranları, mirasın reddi gibi konular etkilenebilir.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Hangi olay(lar) mirası ‘açar’? Cevap lex rei sitae (terekenin bulunduğu yer hukuku).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Farklı sistemler pratikte farklı zaman ve süreçlere yol açar.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İktisap–taksim iç içe geçtiğinden aynı hukuka tabi kılınmıştır.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‘Devlet son mirasçı’ ilkesi benimsenmiştir; taşınır/taşınmaz ayrımı yapılmaz.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11–12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ÖBT’nin ‘esası’ m.20/1’e tabidir (saklı pay, tenkis, ıskat, şart/mükellefiyet vb.).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m.20/4-5, m.7 (şekil) ve m.9 (ehliyet) genel kurallarına özel istisna getirir.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Ehliyetsizlik nedeniyle iptal konuları m.20/5’e göre değerlendirilir.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alternatiflerden herhangi birine uygun ÖBT şeklen geçerli kabul edilir.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Vasiyetnamenin düzenlenmesi ve geri alınması işlemlerinin şekli kapsamdadır.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Çekince yalnızca tek vatandaşlı Türkler için; çifte vatandaşlarda uygulanmaz.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m.5 ehliyeti gevşetmez; sadece belirli tür vasiyetin kendine özgü ek şartlarını ‘şekil’ olarak nitelendirir.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slayt uygulamadan eleştirel örnekler içerir.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Kapanışta öğrencilerin sorularını alın ve vakalardan birini sınıfla birlikte çözün.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Kaynaklar eğitim amaçlıdır; güncel mevzuatı ayrıca kontrol ediniz.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Not: 1973 Uygulanacak Hukuk Sözleşmesi, 1956 La Haye’nin uygulama alanını büyük ölçüde daraltır. 2007 La Haye, aynı konuda 1956 BM New York ve 1958/1973 La Haye tanıma/tenfiz sözleşmelerinin yerini alır.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sunum, MÖHUK m.21-23 ve TTK m.1320, m.1350 çerçevesinde eşya hukukunda kanunlar ihtilafını kapsamlı biçimde işler.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Zamanlamayı ~6-8 dk bloklar halinde planlayın; etkileşimi Slido sorularıyla canlandırın.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Örnek verin: Satım sözleşmesi (borçlandırıcı) İsviçre hukuku seçilmiş olsa bile mülkiyet nakli (tasarruf) lex rei sitae.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Sık yapılan hata: Sözleşmeye uygulanan hukuku aynî işleme de genişletmek.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Vurgula: İşlem ‘anına’ sabitlenme menkullerde belirsizliği azaltır.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Sonraki slaytlarda her fıkrayı örneklerle derinleştireceğiz.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Konşimento devri örneği verin: Belgenin ‘temsil yeteneği’ ayrı, malın mülkiyetinin geçişi ayrı bağlanır.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‘Kazanılmış haklara saygı’ ilkesi: Kazanılmışsa korunur; kazanılmamışsa yeni lex rei sitae devreye girer.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Taşınmaz ipoteği: Tapu işlemleri, yer hukuku. Not: Menkullerde genel şekil kuralı m.7.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Şekil sorunlarında m.21/4 (taşınmaz) ile m.7 (menkul ve genel) ayrımına dikkat.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12–14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Önerilen çözüm/analiz özeti:</a:t>
            </a:r>
          </a:p>
          <a:p>
            <a:r>
              <a:t>m.21/3 uyarınca henüz kazanılmamış olduğu için ‘son bulunduğu ülke’ (B) hukuku uygulanır; 6 yıl dolmadan kazanılamaz.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İspat hukuku ayrı: Delil kuralları usul/lex fori alanına aittir.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Şirket ana sözleşmesi ve tescil ülkesi kritik veri noktalarıdır.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Önerilen çözüm/analiz özeti:</a:t>
            </a:r>
          </a:p>
          <a:p>
            <a:r>
              <a:t>Mülkiyetin geçişi açısından res in transitu → varma yeri (Alman) hukuku; belgenin kıymetli evrak/temsil niteliği → lex cartae sitae (senedin bulunduğu yer).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Uygulamada ROT tescil/ihbar gereksinimleri ülkeden ülkeye değişir; işlem anındaki yer hukuku belirleyicidir.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Önerilen çözüm/analiz özeti:</a:t>
            </a:r>
          </a:p>
          <a:p>
            <a:r>
              <a:t>ROT’un geçerliliği kurulduğu anda malın bulunduğu yer (Fransız) hukukuna göre değerlendirilir (m.21/1). Türkiye’de ileri sürülmesinde Türk usul/iflas kuralları devreye girer; ancak aynî statü bakımından lex rei sitae (işlem anı) dikkate alınır.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Gerekçe: Bu araçlarda ‘sürekli bir yer’ ilişkisi zayıf; sicil/ruhsat bir ‘sabit bağ’ sağlar.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Bayrak devleti ile sicil yeri genellikle örtüşür; tescil belgelerini kontrol edin.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Uygulamada araç sicilinin yarattığı görünüm ‘yer hukuku’ değerlendirmesinde önemlidir.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Örnek alacaklar: Deniz alacakları listesi; iaşe, kurtarma, liman ücretleri, çatma vs. (TTK 1320).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Sözleşme-devre dışı kaldığında m.19 devreye girer.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Uygulama: Türk mahkemesinde dava açıldıysa ‘alacağın türünün’ gemi alacaklısı sayılıp sayılmadığını Türk hukuku belirler; sıraya ve rehin diğer sonuçlarına menşe/sicil hukuku etkisi ayrıca tartışılır.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Somut olayda lex causae/lex fori/lex rei sitae üçlüsünün kesişimi dikkatle çözümlenmeli.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Önerilen çözüm/analiz özeti:</a:t>
            </a:r>
          </a:p>
          <a:p>
            <a:r>
              <a:t>TTK 1320(3) gereği Türk mahkemesi ‘gemi alacaklısı hakkı’ olup olmadığını Türk hukukuna göre belirler. Usul ve haciz bakımından lex fori; aynî statünün diğer yönlerinde m.22 ile menşe/sicil hukuku önem taşır.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kural işlem usulüne ilişkindir; aynî hakların dayanağı açısından m.22 ve sicil ilişkisi korunur.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Yeni malikin mülkiyeti ispatı şart; aksi halde terkin mümkün olmaz.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Ülkesellik ilkesi: Bir hakkın varlığı ve korunması, tanındığı ülkenin sınırlarıyla ve hukuku ile sınırlıdır.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içi uygulama: Markanın yalnız bazı ülkelerde tescilli olması durumları.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Lex loci protectionis, zarar ve yetki kurallarıyla birlikte düşünülür.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Önerilen çözüm/analiz özeti:</a:t>
            </a:r>
          </a:p>
          <a:p>
            <a:r>
              <a:t>Koruma talep edilen her ülke (DE, TR) hukuku uygulanabilir (lex loci protectionis). İhlâlden sonra taraflar, görülen davada lex fori’yi seçebilir.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slaydı kapanış öncesi tekrar edin; ardından Quiz’e geçin.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Zamanlama: 14–15 dk.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Ders sonunda öğrencilerden slaytları okumalarını ve vakaları yazılı olarak çözmelerini isteyin.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Bu tabloyu dersin ortasında ve sonunda tekrar gösterin.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8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1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8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8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3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1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6" Type="http://schemas.openxmlformats.org/officeDocument/2006/relationships/image" Target="../media/image10.sv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image" Target="../media/image10.sv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0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3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6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49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2.svg"/><Relationship Id="rId11" Type="http://schemas.openxmlformats.org/officeDocument/2006/relationships/image" Target="../media/image5.png"/><Relationship Id="rId5" Type="http://schemas.openxmlformats.org/officeDocument/2006/relationships/image" Target="../media/image1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2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8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5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54.xml"/><Relationship Id="rId1" Type="http://schemas.openxmlformats.org/officeDocument/2006/relationships/tags" Target="../tags/tag53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8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58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8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1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8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6" Type="http://schemas.openxmlformats.org/officeDocument/2006/relationships/image" Target="../media/image8.svg"/><Relationship Id="rId11" Type="http://schemas.openxmlformats.org/officeDocument/2006/relationships/image" Target="../media/image5.png"/><Relationship Id="rId5" Type="http://schemas.openxmlformats.org/officeDocument/2006/relationships/image" Target="../media/image7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67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6.svg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image" Target="../media/image10.sv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svg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1093788"/>
            <a:ext cx="7879841" cy="29672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6000" b="1" dirty="0"/>
              <a:t>MÖHUK m.19 Kapsamında NAFAKA ve Uluslararası Sözleşmeler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50693" y="4619624"/>
            <a:ext cx="2960084" cy="1038225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tr-TR"/>
              <a:t>Dr. Öğr. Üyesi Fatih SERBEST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Atıf (</a:t>
            </a:r>
            <a:r>
              <a:rPr lang="tr-TR" sz="3500" b="1" dirty="0" err="1"/>
              <a:t>Renvoi</a:t>
            </a:r>
            <a:r>
              <a:rPr lang="tr-TR" sz="3500" b="1" dirty="0"/>
              <a:t>) Meselesi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Aile hukuku alanında MÖHUK m.2/3 atfı gündeme getirebilir</a:t>
            </a:r>
          </a:p>
          <a:p>
            <a:r>
              <a:rPr lang="tr-TR" sz="1900" dirty="0"/>
              <a:t>Ancak m.19, 1973 La </a:t>
            </a:r>
            <a:r>
              <a:rPr lang="tr-TR" sz="1900"/>
              <a:t>Haye’nin</a:t>
            </a:r>
            <a:r>
              <a:rPr lang="tr-TR" sz="1900" dirty="0"/>
              <a:t> ana bağlama noktasını (alacaklının </a:t>
            </a:r>
            <a:r>
              <a:rPr lang="tr-TR" sz="1900"/>
              <a:t>mutad</a:t>
            </a:r>
            <a:r>
              <a:rPr lang="tr-TR" sz="1900" dirty="0"/>
              <a:t> meskeni) esas alır</a:t>
            </a:r>
          </a:p>
          <a:p>
            <a:r>
              <a:rPr lang="tr-TR" sz="1900" dirty="0"/>
              <a:t>1973 La </a:t>
            </a:r>
            <a:r>
              <a:rPr lang="tr-TR" sz="1900"/>
              <a:t>Haye</a:t>
            </a:r>
            <a:r>
              <a:rPr lang="tr-TR" sz="1900" dirty="0"/>
              <a:t> m.4 atfı açıkça reddeder → m.19’un uygulanmasında da atıf dikkate alınmamalıdır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Menkullerde Şekil – MÖHUK m.7 (Kısa Not)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Hukukî işlemlerin şekli → ya işlemin yapıldığı yer (lex loci actus) ya da esasa uygulanan hukuk uygun ise geçerli.</a:t>
            </a:r>
          </a:p>
          <a:p>
            <a:pPr>
              <a:defRPr sz="2000"/>
            </a:pPr>
            <a:r>
              <a:rPr lang="tr-TR" sz="1900"/>
              <a:t>Uygulamada esnekliğin arttığı bir alandır.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2B7F4DF-3546-D8CA-11FA-3DBB1B3A50D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D1F0DF4-2130-890D-B5A1-14897E3C3BA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1: MÖHUK m.21’e göre aynî haklar için genel bağlama noktası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AC21D2F-AE98-0AF5-6703-C06BD6B6E45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405B1E3-F7E5-679B-36F4-E73AB2B6EA2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29FE7E4-F3DA-7E6F-D7F0-74D9401BC78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5CA5C1C-4C23-A0CA-1C56-8DC6F3A54A1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0441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1: Zamanaşımıyla Menkul Mülkiyeti İktisabı (4→6 yıl)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324105" cy="4290554"/>
          </a:xfrm>
        </p:spPr>
        <p:txBody>
          <a:bodyPr>
            <a:normAutofit lnSpcReduction="10000"/>
          </a:bodyPr>
          <a:lstStyle/>
          <a:p>
            <a:r>
              <a:rPr lang="tr-TR" sz="2200" dirty="0"/>
              <a:t>X, A </a:t>
            </a:r>
            <a:r>
              <a:rPr lang="tr-TR" sz="2200" dirty="0" err="1"/>
              <a:t>Ülkesi’nde</a:t>
            </a:r>
            <a:r>
              <a:rPr lang="tr-TR" sz="2200" dirty="0"/>
              <a:t> (zamanaşımıyla iktisap süresi </a:t>
            </a:r>
            <a:r>
              <a:rPr lang="tr-TR" sz="2200" b="1" dirty="0"/>
              <a:t>4 yıl</a:t>
            </a:r>
            <a:r>
              <a:rPr lang="tr-TR" sz="2200" dirty="0"/>
              <a:t>) 01.02.2020’de bir antika saati zilyetliğine geçiriyor (iyi niyet iddiası var).</a:t>
            </a:r>
          </a:p>
          <a:p>
            <a:r>
              <a:rPr lang="tr-TR" sz="2200" dirty="0"/>
              <a:t>15.01.2023’te saat, B </a:t>
            </a:r>
            <a:r>
              <a:rPr lang="tr-TR" sz="2200" dirty="0" err="1"/>
              <a:t>Ülkesi’ne</a:t>
            </a:r>
            <a:r>
              <a:rPr lang="tr-TR" sz="2200" dirty="0"/>
              <a:t> götürülüyor. B’de zamanaşımıyla iktisap süresi </a:t>
            </a:r>
            <a:r>
              <a:rPr lang="tr-TR" sz="2200" b="1" dirty="0"/>
              <a:t>6 yıl</a:t>
            </a:r>
            <a:r>
              <a:rPr lang="tr-TR" sz="2200" dirty="0"/>
              <a:t>.</a:t>
            </a:r>
          </a:p>
          <a:p>
            <a:r>
              <a:rPr lang="tr-TR" sz="2200" dirty="0"/>
              <a:t>A’da 3 yıl dolmuşken yer değişikliği oldu. Saatin mülkiyeti henüz kazanılmadı.</a:t>
            </a:r>
          </a:p>
          <a:p>
            <a:r>
              <a:rPr lang="tr-TR" sz="2200" dirty="0"/>
              <a:t>Eski malik 2025’te iade davası açıyor; X ise zamanaşımıyla mülkiyet iktisap ettiğini savunuyor.</a:t>
            </a:r>
          </a:p>
          <a:p>
            <a:pPr marL="0" indent="0">
              <a:buNone/>
            </a:pPr>
            <a:r>
              <a:rPr lang="tr-TR" sz="2200" b="1" dirty="0"/>
              <a:t>Sorular:</a:t>
            </a:r>
            <a:endParaRPr lang="tr-TR" sz="2200" dirty="0"/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Uygulanacak hukuk hangi maddeye göre belirlenir?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Mülkiyet ne zaman ve hangi hukuk uyarınca kazanılabilir?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Davanın sonucu nasıl etkilenir?</a:t>
            </a:r>
          </a:p>
          <a:p>
            <a:pPr marL="0" indent="0">
              <a:buNone/>
              <a:defRPr sz="2000"/>
            </a:pPr>
            <a:endParaRPr lang="tr-TR" sz="1900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Kıymetli Evrak, Lex Cartae Sitae ve Lex Causae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İkili Ayrım</a:t>
            </a:r>
          </a:p>
          <a:p>
            <a:pPr lvl="1">
              <a:defRPr sz="1800"/>
            </a:pPr>
            <a:r>
              <a:rPr lang="tr-TR" sz="1900"/>
              <a:t>Senedin ‘kıymetli evrak’ olarak niteliği ve türü → ‘senede bağlanan hakkın’ hukuku (lex causae) / (pay senedi için lex societatis).</a:t>
            </a:r>
          </a:p>
          <a:p>
            <a:pPr lvl="1">
              <a:defRPr sz="1800"/>
            </a:pPr>
            <a:r>
              <a:rPr lang="tr-TR" sz="1900"/>
              <a:t>Kıymetli evrak üzerindeki aynî meseleler (zilyetlik, devir) → senedin bulunduğu yer hukuku (lex cartae sitae).</a:t>
            </a:r>
          </a:p>
          <a:p>
            <a:pPr>
              <a:defRPr sz="2000"/>
            </a:pPr>
            <a:r>
              <a:rPr lang="tr-TR" sz="1900"/>
              <a:t>Uygulama</a:t>
            </a:r>
          </a:p>
          <a:p>
            <a:pPr lvl="1">
              <a:defRPr sz="1800"/>
            </a:pPr>
            <a:r>
              <a:rPr lang="tr-TR" sz="1900"/>
              <a:t>Tahvil/bono türü → borç ilişkisine uygulanan hukuk.</a:t>
            </a:r>
          </a:p>
          <a:p>
            <a:pPr lvl="1">
              <a:defRPr sz="1800"/>
            </a:pPr>
            <a:r>
              <a:rPr lang="tr-TR" sz="1900"/>
              <a:t>Pay senedi niteliği → lex societatis.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Pay Senetleri ve Ortaklık Statüsü (Lex Societatis)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Ortaklık paylarının kıymetli evrak niteliği ve yönetimi → ortaklığın statüsü (lex societatis).</a:t>
            </a:r>
          </a:p>
          <a:p>
            <a:pPr>
              <a:defRPr sz="2000"/>
            </a:pPr>
            <a:r>
              <a:rPr lang="tr-TR" sz="1900"/>
              <a:t>Pay senedi kıymetli evrak ise, senet üzerindeki aynî konular → lex cartae sitae.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2: Konşimento Devri ve Mülkiyetin Geçişi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255207" cy="4686794"/>
          </a:xfrm>
        </p:spPr>
        <p:txBody>
          <a:bodyPr>
            <a:noAutofit/>
          </a:bodyPr>
          <a:lstStyle/>
          <a:p>
            <a:r>
              <a:rPr lang="tr-TR" sz="2200" dirty="0"/>
              <a:t>Mal, Şanghay’dan Hamburg’a denizyoluyla taşınıyor; varış limanı </a:t>
            </a:r>
            <a:r>
              <a:rPr lang="tr-TR" sz="2200" b="1" dirty="0"/>
              <a:t>Hamburg (Almanya)</a:t>
            </a:r>
            <a:r>
              <a:rPr lang="tr-TR" sz="2200" dirty="0"/>
              <a:t>.</a:t>
            </a:r>
          </a:p>
          <a:p>
            <a:r>
              <a:rPr lang="tr-TR" sz="2200" dirty="0"/>
              <a:t>Konşimento, mal denizdeyken </a:t>
            </a:r>
            <a:r>
              <a:rPr lang="tr-TR" sz="2200" b="1" dirty="0"/>
              <a:t>İstanbul’da</a:t>
            </a:r>
            <a:r>
              <a:rPr lang="tr-TR" sz="2200" dirty="0"/>
              <a:t> devrediliyor.</a:t>
            </a:r>
          </a:p>
          <a:p>
            <a:r>
              <a:rPr lang="tr-TR" sz="2200" dirty="0"/>
              <a:t>Belgeler, Türk hukukuna uygun şekilde teslim devri içeriyor.</a:t>
            </a:r>
          </a:p>
          <a:p>
            <a:r>
              <a:rPr lang="tr-TR" sz="2200" dirty="0"/>
              <a:t>Alıcı, belgenin devriyle mülkiyetin geçtiğini iddia ediyor; satıcı itiraz ediyor.</a:t>
            </a:r>
          </a:p>
          <a:p>
            <a:pPr marL="0" indent="0">
              <a:buNone/>
            </a:pPr>
            <a:r>
              <a:rPr lang="tr-TR" sz="2200" b="1" dirty="0"/>
              <a:t>Sorular:</a:t>
            </a:r>
            <a:endParaRPr lang="tr-TR" sz="2200" dirty="0"/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Belgenin </a:t>
            </a:r>
            <a:r>
              <a:rPr lang="tr-TR" sz="2200" b="1" dirty="0"/>
              <a:t>kıymetli evrak/temsil</a:t>
            </a:r>
            <a:r>
              <a:rPr lang="tr-TR" sz="2200" dirty="0"/>
              <a:t> niteliği hangi hukuka göre belirlenir?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Mülkiyetin belgenin devriyle geçip geçmediği hangi hukuka göre belirlenir?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Sonuç nasıl olur?</a:t>
            </a:r>
          </a:p>
          <a:p>
            <a:pPr>
              <a:defRPr sz="2000"/>
            </a:pPr>
            <a:endParaRPr lang="tr-TR" sz="2200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Mülkiyeti Saklı Tutma (ROT) – Uygulanacak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ROT, aynî nitelikte bir tasarruf anlaşmasıdır; borçlandırıcı satımdan ayrıdır.</a:t>
            </a:r>
          </a:p>
          <a:p>
            <a:pPr>
              <a:defRPr sz="2000"/>
            </a:pPr>
            <a:r>
              <a:rPr lang="tr-TR" sz="1900"/>
              <a:t>m.21/1 gereği kurulduğu anda malın bulunduğu yer hukuku uygulanır.</a:t>
            </a:r>
          </a:p>
          <a:p>
            <a:pPr>
              <a:defRPr sz="2000"/>
            </a:pPr>
            <a:r>
              <a:rPr lang="tr-TR" sz="1900"/>
              <a:t>Sonradan mal Türkiye’ye getirilse de sözleşmenin geçerliliği bu hukuka göre değerlendirilir.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3: </a:t>
            </a:r>
            <a:r>
              <a:rPr lang="tr-TR" sz="3500" dirty="0" err="1"/>
              <a:t>ROT’lu</a:t>
            </a:r>
            <a:r>
              <a:rPr lang="tr-TR" sz="3500" dirty="0"/>
              <a:t> Satış ve Sınır Aşan Taşıma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5" y="2018806"/>
            <a:ext cx="8413577" cy="4158157"/>
          </a:xfrm>
        </p:spPr>
        <p:txBody>
          <a:bodyPr>
            <a:noAutofit/>
          </a:bodyPr>
          <a:lstStyle/>
          <a:p>
            <a:r>
              <a:rPr lang="tr-TR" sz="2400" dirty="0"/>
              <a:t>Satıcı (Fransa), alıcıya makineleri </a:t>
            </a:r>
            <a:r>
              <a:rPr lang="tr-TR" sz="2400" b="1" dirty="0"/>
              <a:t>ROT</a:t>
            </a:r>
            <a:r>
              <a:rPr lang="tr-TR" sz="2400" dirty="0"/>
              <a:t> şartıyla teslim ediyor; bedel taksitli.</a:t>
            </a:r>
          </a:p>
          <a:p>
            <a:r>
              <a:rPr lang="tr-TR" sz="2400" dirty="0"/>
              <a:t>Teslim anında mal </a:t>
            </a:r>
            <a:r>
              <a:rPr lang="tr-TR" sz="2400" b="1" dirty="0"/>
              <a:t>Fransa</a:t>
            </a:r>
            <a:r>
              <a:rPr lang="tr-TR" sz="2400" dirty="0"/>
              <a:t>’da; sonra mal </a:t>
            </a:r>
            <a:r>
              <a:rPr lang="tr-TR" sz="2400" b="1" dirty="0"/>
              <a:t>Türkiye</a:t>
            </a:r>
            <a:r>
              <a:rPr lang="tr-TR" sz="2400" dirty="0"/>
              <a:t>’ye getiriliyor.</a:t>
            </a:r>
          </a:p>
          <a:p>
            <a:r>
              <a:rPr lang="tr-TR" sz="2400" dirty="0"/>
              <a:t>Alıcı Türkiye’de iflas ediyor; satıcı </a:t>
            </a:r>
            <a:r>
              <a:rPr lang="tr-TR" sz="2400" dirty="0" err="1"/>
              <a:t>ROT’a</a:t>
            </a:r>
            <a:r>
              <a:rPr lang="tr-TR" sz="2400" dirty="0"/>
              <a:t> dayanarak iade talep ediyor; alacaklılar itiraz ediyor.</a:t>
            </a:r>
          </a:p>
          <a:p>
            <a:pPr marL="0" indent="0">
              <a:buNone/>
            </a:pPr>
            <a:r>
              <a:rPr lang="tr-TR" sz="2400" b="1" dirty="0"/>
              <a:t>Sorular:</a:t>
            </a:r>
            <a:endParaRPr lang="tr-TR" sz="2400" dirty="0"/>
          </a:p>
          <a:p>
            <a:pPr marL="457200" indent="-457200">
              <a:buFont typeface="+mj-lt"/>
              <a:buAutoNum type="arabicPeriod"/>
            </a:pPr>
            <a:r>
              <a:rPr lang="tr-TR" sz="2400" dirty="0" err="1"/>
              <a:t>ROT’un</a:t>
            </a:r>
            <a:r>
              <a:rPr lang="tr-TR" sz="2400" dirty="0"/>
              <a:t> geçerliliği ve üçüncü kişilere karşı ileri sürülebilirliği hangi hukuka göre belirlenir?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Türkiye’deki takip/iflas sürecinde nasıl hareket edilmeli?</a:t>
            </a:r>
          </a:p>
          <a:p>
            <a:pPr marL="0" indent="0">
              <a:buNone/>
              <a:defRPr sz="2000"/>
            </a:pPr>
            <a:endParaRPr lang="tr-TR" sz="2400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MÖHUK m.22 – Taşıma Araçları Üzerindeki Aynî Haklar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Hava, deniz ve raylı taşıma araçlarında aynî hak → menşe devleti hukuku.</a:t>
            </a:r>
          </a:p>
          <a:p>
            <a:pPr>
              <a:defRPr sz="2000"/>
            </a:pPr>
            <a:r>
              <a:rPr lang="tr-TR" sz="1900"/>
              <a:t>Tanımlar</a:t>
            </a:r>
          </a:p>
          <a:p>
            <a:pPr lvl="1">
              <a:defRPr sz="1800"/>
            </a:pPr>
            <a:r>
              <a:rPr lang="tr-TR" sz="1900"/>
              <a:t>Raylı araçlarda ‘ruhsat yeri’.</a:t>
            </a:r>
          </a:p>
          <a:p>
            <a:pPr lvl="1">
              <a:defRPr sz="1800"/>
            </a:pPr>
            <a:r>
              <a:rPr lang="tr-TR" sz="1900"/>
              <a:t>Hava/deniz araçlarında ‘sicil yeri’; deniz aracında sicil yoksa ‘bağlama limanı’.</a:t>
            </a:r>
          </a:p>
          <a:p>
            <a:pPr>
              <a:defRPr sz="2000"/>
            </a:pPr>
            <a:r>
              <a:rPr lang="tr-TR" sz="1900"/>
              <a:t>Karayolu araçları m.22’de sayılmadığı için m.21/1’e göre değerlendirilir.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it-IT" sz="3500"/>
              <a:t>Menşe Devleti Nasıl Tespit Edilir?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Raylı Araç</a:t>
            </a:r>
          </a:p>
          <a:p>
            <a:pPr lvl="1">
              <a:defRPr sz="1800"/>
            </a:pPr>
            <a:r>
              <a:rPr lang="tr-TR" sz="1900"/>
              <a:t>Ruhsatın verildiği yer.</a:t>
            </a:r>
          </a:p>
          <a:p>
            <a:pPr>
              <a:defRPr sz="2000"/>
            </a:pPr>
            <a:r>
              <a:rPr lang="tr-TR" sz="1900"/>
              <a:t>Hava Aracı</a:t>
            </a:r>
          </a:p>
          <a:p>
            <a:pPr lvl="1">
              <a:defRPr sz="1800"/>
            </a:pPr>
            <a:r>
              <a:rPr lang="tr-TR" sz="1900"/>
              <a:t>Uçak siciline kayıtlı olduğu ülke.</a:t>
            </a:r>
          </a:p>
          <a:p>
            <a:pPr>
              <a:defRPr sz="2000"/>
            </a:pPr>
            <a:r>
              <a:rPr lang="tr-TR" sz="1900"/>
              <a:t>Deniz Aracı</a:t>
            </a:r>
          </a:p>
          <a:p>
            <a:pPr lvl="1">
              <a:defRPr sz="1800"/>
            </a:pPr>
            <a:r>
              <a:rPr lang="tr-TR" sz="1900"/>
              <a:t>Gemi siciline kayıtlı olduğu ülke; sicil yoksa bağlama limanı.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MÖHUK m.14(2) – Eşler Arası Nafaka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Boşanma, ayrılık veya evlenmenin butlanı halinde eşler arasındaki nafaka talepleri, boşanma/ayrılığa uygulanan hukuka tabidir</a:t>
            </a:r>
          </a:p>
          <a:p>
            <a:r>
              <a:rPr lang="tr-TR" sz="1900" dirty="0"/>
              <a:t>1973 La </a:t>
            </a:r>
            <a:r>
              <a:rPr lang="tr-TR" sz="1900"/>
              <a:t>Haye</a:t>
            </a:r>
            <a:r>
              <a:rPr lang="tr-TR" sz="1900" dirty="0"/>
              <a:t> m.8 ile tam uyum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Karayolu Taşıtları – Genel Kurala Dönüş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m.22 kapsam dışı: Otomobil, kamyon vb. için m.21/1 uygulanır.</a:t>
            </a:r>
          </a:p>
          <a:p>
            <a:pPr>
              <a:defRPr sz="2000"/>
            </a:pPr>
            <a:r>
              <a:rPr lang="tr-TR" sz="1900"/>
              <a:t>Özellikle rehin, zilyetliğe dayalı iktisap gibi konularda malın bulunduğu yer.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7CA2587-5DB4-CCD1-1BC2-F5D40E72F18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6F95CFE-150E-CE67-B5C2-9CDE6F3D955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600" b="1">
                <a:solidFill>
                  <a:srgbClr val="000000"/>
                </a:solidFill>
              </a:rPr>
              <a:t>Soru 2: MÖHUK m.22’de menşe devleti bağlama noktası deniz araçları için neyi ifade eder?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E82631C-D6E2-7ACA-E1F4-70B157A8794A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BA714A4-FEC6-2EB9-5FE3-0B219CD0F23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B89A010C-ABD7-F1A9-7764-EAFCB422441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46BB4E4-5C97-DF85-6108-1B0B038BCB5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2729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Gemi Alacaklısı Hakkı – Tanım ve Özellikler (TTK m.1320)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Kanundan doğan rehin hakkı; bazı alacakları teminat altına alır.</a:t>
            </a:r>
          </a:p>
          <a:p>
            <a:pPr>
              <a:defRPr sz="2000"/>
            </a:pPr>
            <a:r>
              <a:rPr lang="tr-TR" sz="1900"/>
              <a:t>Sicile kayıt şartı yok; gemiyi ‘takip eder’ (droit de suite).</a:t>
            </a:r>
          </a:p>
          <a:p>
            <a:pPr>
              <a:defRPr sz="2000"/>
            </a:pPr>
            <a:r>
              <a:rPr lang="tr-TR" sz="1900"/>
              <a:t>Doğumu için kanunda sayılan alacaklardan biri yeterli; tescile bağlı değildir.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Hangi Hukuk Uygulanır? – TTK m.1320(3) ve MÖHUK m.22 İlişkisi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MÖHUK m.22 kural olarak sicil/menşe devlet hukukuna gönderme yapar.</a:t>
            </a:r>
          </a:p>
          <a:p>
            <a:pPr>
              <a:defRPr sz="2000"/>
            </a:pPr>
            <a:r>
              <a:rPr lang="tr-TR" sz="1900"/>
              <a:t>Ancak TTK m.1320(3): Türkiye’de yargı yoluyla ileri sürülen bir alacağın ‘gemi alacaklısı hakkı’ verip vermediği TÜRK hukukuna göre belirlenir.</a:t>
            </a:r>
          </a:p>
          <a:p>
            <a:pPr>
              <a:defRPr sz="2000"/>
            </a:pPr>
            <a:r>
              <a:rPr lang="tr-TR" sz="1900"/>
              <a:t>→ Tek taraflı kanunlar ihtilafı istisnası (lex fori yaklaşımı).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Gemi Alacaklısı – Sıra, İspat ve Pratik Notlar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Çeşitli gemi alacaklıları arasında sıra farklı ülkelerde farklı düzenlenebilir.</a:t>
            </a:r>
          </a:p>
          <a:p>
            <a:pPr>
              <a:defRPr sz="2000"/>
            </a:pPr>
            <a:r>
              <a:rPr lang="tr-TR" sz="1900"/>
              <a:t>Türk mahkemesinde: 1320(3) ile alacağın nitelendirilmesi Türk hukukuna göre; diğer teknik sonuçlarda m.22 bağlamı dikkate alınır.</a:t>
            </a:r>
          </a:p>
          <a:p>
            <a:pPr>
              <a:defRPr sz="2000"/>
            </a:pPr>
            <a:r>
              <a:rPr lang="tr-TR" sz="1900"/>
              <a:t>İpucu: İhtiyati haciz/terkin taleplerinde sicil yeri, bağlama limanı ve bayrak belgelerini toplayın.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4: Yabancı Limanda </a:t>
            </a:r>
            <a:r>
              <a:rPr lang="tr-TR" sz="3500" dirty="0" err="1"/>
              <a:t>Bunker</a:t>
            </a:r>
            <a:r>
              <a:rPr lang="tr-TR" sz="3500" dirty="0"/>
              <a:t> Alacağı ve Türk Mahkemesi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255207" cy="4158157"/>
          </a:xfrm>
        </p:spPr>
        <p:txBody>
          <a:bodyPr>
            <a:normAutofit/>
          </a:bodyPr>
          <a:lstStyle/>
          <a:p>
            <a:r>
              <a:rPr lang="tr-TR" sz="2400" b="1" dirty="0"/>
              <a:t>Türk bayraklı</a:t>
            </a:r>
            <a:r>
              <a:rPr lang="tr-TR" sz="2400" dirty="0"/>
              <a:t> gemi Pire’de yakıt (</a:t>
            </a:r>
            <a:r>
              <a:rPr lang="tr-TR" sz="2400" dirty="0" err="1"/>
              <a:t>bunker</a:t>
            </a:r>
            <a:r>
              <a:rPr lang="tr-TR" sz="2400" dirty="0"/>
              <a:t>) alıyor; bedel ödenmiyor.</a:t>
            </a:r>
          </a:p>
          <a:p>
            <a:r>
              <a:rPr lang="tr-TR" sz="2400" dirty="0"/>
              <a:t>Tedarikçi, </a:t>
            </a:r>
            <a:r>
              <a:rPr lang="tr-TR" sz="2400" b="1" dirty="0"/>
              <a:t>İstanbul</a:t>
            </a:r>
            <a:r>
              <a:rPr lang="tr-TR" sz="2400" dirty="0"/>
              <a:t>’da gemi alacaklısı hakkına dayanarak </a:t>
            </a:r>
            <a:r>
              <a:rPr lang="tr-TR" sz="2400" b="1" dirty="0"/>
              <a:t>ihtiyati haciz</a:t>
            </a:r>
            <a:r>
              <a:rPr lang="tr-TR" sz="2400" dirty="0"/>
              <a:t> istiyor.</a:t>
            </a:r>
          </a:p>
          <a:p>
            <a:r>
              <a:rPr lang="tr-TR" sz="2400" dirty="0"/>
              <a:t>Gemi Türk siciline kayıtlı; alacak “gemi alacaklısı hakkı” sayılır mı tartışması var.</a:t>
            </a:r>
          </a:p>
          <a:p>
            <a:pPr marL="0" indent="0">
              <a:buNone/>
            </a:pPr>
            <a:r>
              <a:rPr lang="tr-TR" sz="2400" b="1" dirty="0"/>
              <a:t>Sorular:</a:t>
            </a:r>
            <a:endParaRPr lang="tr-TR" sz="2400" dirty="0"/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“Bu alacak gemi alacaklısı hakkı doğurur mu?” sorusu hangi hukuka göre belirlenir?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Haciz ve takipte hangi belgeler/deliller aranır?</a:t>
            </a:r>
          </a:p>
          <a:p>
            <a:pPr marL="0" indent="0">
              <a:buNone/>
              <a:defRPr sz="2000"/>
            </a:pPr>
            <a:endParaRPr lang="tr-TR" sz="1900" dirty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Türk Gemisinin Yurt Dışında Cebrî Satışı – Temel Kurallar (TTK m.1350)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İcra işlemi ‘işlemin yapıldığı devlet hukuku’na göre yürütülür.</a:t>
            </a:r>
          </a:p>
          <a:p>
            <a:pPr>
              <a:defRPr sz="2000"/>
            </a:pPr>
            <a:r>
              <a:rPr lang="tr-TR" sz="1900"/>
              <a:t>Türk gemi siciline kayıtlı gemi yabancı ülkede cebrî satışla el değiştirirse → satış ülkesi hukukuna göre satış yapılır.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Cebrî Satışın Sicildeki Etkileri ve Bildirim (TTK m.1350)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Türk bayrağı çekme hakkı olmayan kişiye satış: Terkin için 30 gün önceden Türk siciline, malik ve tescilli hak sahiplerine bildirim/ilan gerekir.</a:t>
            </a:r>
          </a:p>
          <a:p>
            <a:pPr>
              <a:defRPr sz="2000"/>
            </a:pPr>
            <a:r>
              <a:rPr lang="tr-TR" sz="1900"/>
              <a:t>Bildirim/ilan yoksa: Sicildeki kayıtlar ve tescilli haklar saklı kalır; terkin yapılmaz.</a:t>
            </a:r>
          </a:p>
          <a:p>
            <a:pPr>
              <a:defRPr sz="2000"/>
            </a:pPr>
            <a:r>
              <a:rPr lang="tr-TR" sz="1900"/>
              <a:t>Satış belgesi: Mahkeme ilâmı değil; Türkiye’de geçerliliği için apostil veya konsolosluk tasdiki gerekir.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CD54E83-39C3-AF4F-ECA1-E579260EBE8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F7588A6-5816-F9D1-7892-6891C2572A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3: Türk siciline kayıtlı bir geminin yurt dışında cebrî satışı hâlinde “satış işlemi” hangi hukuka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5EEC639-A004-8281-A781-D58369D5F1A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DEF4FA9-DC94-C669-7149-FBFBD11957F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F84D6A8-6EDD-BF31-EBBB-990003EA575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A5AED98-A57C-38C3-5D14-960A49B3A59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497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MÖHUK m.23 – Fikrî Mülkiyet: Genel Çerçeve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Kural: ‘Hangi ülkenin hukukuna göre koruma talep ediliyorsa’ o hukuk (lex loci protectionis).</a:t>
            </a:r>
          </a:p>
          <a:p>
            <a:pPr>
              <a:defRPr sz="2000"/>
            </a:pPr>
            <a:r>
              <a:rPr lang="tr-TR" sz="1900"/>
              <a:t>Kapsam: Sadece ihlâl değil; hakkın varlığı, tanınması, tescil gereksinimi, sona ermesi vs.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MÖHUK m.14(4) – Geçici Tedbir Nafakası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Kural: geçici tedbir taleplerinde Türk hukuku (</a:t>
            </a:r>
            <a:r>
              <a:rPr lang="tr-TR" sz="1900"/>
              <a:t>lex</a:t>
            </a:r>
            <a:r>
              <a:rPr lang="tr-TR" sz="1900" dirty="0"/>
              <a:t> </a:t>
            </a:r>
            <a:r>
              <a:rPr lang="tr-TR" sz="1900"/>
              <a:t>fori</a:t>
            </a:r>
            <a:r>
              <a:rPr lang="tr-TR" sz="1900" dirty="0"/>
              <a:t>) uygulanır</a:t>
            </a:r>
          </a:p>
          <a:p>
            <a:r>
              <a:rPr lang="tr-TR" sz="1900" dirty="0"/>
              <a:t>Ancak 1973 La </a:t>
            </a:r>
            <a:r>
              <a:rPr lang="tr-TR" sz="1900"/>
              <a:t>Haye</a:t>
            </a:r>
            <a:r>
              <a:rPr lang="tr-TR" sz="1900" dirty="0"/>
              <a:t> m.4–6, evlilik sürerken/boşanma davası görülürken de uygulanır</a:t>
            </a:r>
          </a:p>
          <a:p>
            <a:r>
              <a:rPr lang="tr-TR" sz="1900" dirty="0"/>
              <a:t>Sözleşme kapsamındaki hallerde m.14(4) geri çekilmelidir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İhlâl Talepleri ve Sınırlı Hukuk Seçimi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Taraflar, ihlâlden SONRA mahkemenin hukuku (lex fori) uygulanacak şekilde anlaşabilir (m.23/2).</a:t>
            </a:r>
          </a:p>
          <a:p>
            <a:pPr>
              <a:defRPr sz="2000"/>
            </a:pPr>
            <a:r>
              <a:rPr lang="tr-TR" sz="1900"/>
              <a:t>İhlâlden önce yapılmış seçim geçersizdir; lex loci protectionis esastır.</a:t>
            </a:r>
          </a:p>
          <a:p>
            <a:pPr>
              <a:defRPr sz="2000"/>
            </a:pPr>
            <a:r>
              <a:rPr lang="tr-TR" sz="1900"/>
              <a:t>Çok ülkeye yayılan çevrimiçi ihlâllerde hak sahibi, hangi ülkede koruma talep edeceğini stratejik seçer.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Çok Devletli İhlâller – Strateji Notları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Hangi ülkelerde koruma varsa → o ülkelerin hukukları ve mahkemeleri hedeflenir.</a:t>
            </a:r>
          </a:p>
          <a:p>
            <a:pPr>
              <a:defRPr sz="2000"/>
            </a:pPr>
            <a:r>
              <a:rPr lang="tr-TR" sz="1900"/>
              <a:t>Zararın yoğunlaştığı yerler ve delil toplanabilirlik pratik açıdan önem taşır.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CCEF83B-4F5A-B4B5-21EA-DBF36B10B20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2B586C6-4077-A4C3-252E-FB0E10C0ECF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4: Taraflar fikrî mülkiyet hakkının ihlâlinden doğan taleplerde, ihlâlden önce uygulanacak hukuku seçebilir mi?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4784CE6-CB72-85EA-9FAA-227C663CFF4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1DCC838-B4D7-72E7-55FA-D3FF55888B4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E69C749A-65D6-5181-004D-E86B50E785F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8504A10-3E37-8D23-3D9C-BEE3D0ED5EA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9931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5: Çevrimiçi Marka İhlâli – Almanya/Türkiye Senaryosu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2400" dirty="0"/>
              <a:t>Marka </a:t>
            </a:r>
            <a:r>
              <a:rPr lang="tr-TR" sz="2400" b="1" dirty="0"/>
              <a:t>Türkiye’de tescilli</a:t>
            </a:r>
            <a:r>
              <a:rPr lang="tr-TR" sz="2400" dirty="0"/>
              <a:t>.</a:t>
            </a:r>
          </a:p>
          <a:p>
            <a:r>
              <a:rPr lang="tr-TR" sz="2400" dirty="0"/>
              <a:t>.de uzantılı sitede taklit ürün satışı var; siteye TR’den erişiliyor; zarar TR ve </a:t>
            </a:r>
            <a:r>
              <a:rPr lang="tr-TR" sz="2400" dirty="0" err="1"/>
              <a:t>DE’de</a:t>
            </a:r>
            <a:r>
              <a:rPr lang="tr-TR" sz="2400" dirty="0"/>
              <a:t> hissediliyor.</a:t>
            </a:r>
          </a:p>
          <a:p>
            <a:r>
              <a:rPr lang="tr-TR" sz="2400" dirty="0"/>
              <a:t>Hak sahibi, hem TR’de hem </a:t>
            </a:r>
            <a:r>
              <a:rPr lang="tr-TR" sz="2400" dirty="0" err="1"/>
              <a:t>DE’de</a:t>
            </a:r>
            <a:r>
              <a:rPr lang="tr-TR" sz="2400" dirty="0"/>
              <a:t> başvuru/koruma stratejisi düşünüyor.</a:t>
            </a:r>
          </a:p>
          <a:p>
            <a:pPr marL="0" indent="0">
              <a:buNone/>
            </a:pPr>
            <a:r>
              <a:rPr lang="tr-TR" sz="2400" b="1" dirty="0"/>
              <a:t>Sorular:</a:t>
            </a:r>
            <a:endParaRPr lang="tr-TR" sz="2400" dirty="0"/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Hangi hukuka göre koruma talep edilebilir?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dirty="0"/>
              <a:t>Taraflar ihlâlden sonra hangi hukuk seçimini yapabilir?</a:t>
            </a:r>
          </a:p>
          <a:p>
            <a:pPr marL="0" indent="0">
              <a:buNone/>
              <a:defRPr sz="2000"/>
            </a:pPr>
            <a:endParaRPr lang="tr-TR" sz="1900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1778249-3C2B-B855-66B7-AF5BBDF8590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FD3F9EE6-4975-441F-79CD-36AFF3D919C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200" b="1">
                <a:solidFill>
                  <a:srgbClr val="000000"/>
                </a:solidFill>
              </a:rPr>
              <a:t>Soru 5: Bir pay senedinin “kıymetli evrak” niteliğinde olup olmadığı hangi hukuka göre saptanır?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0CF3B91-E550-4828-202E-DC99BDD2595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9F939F-EACC-CB6D-C47E-1EEBB02C510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A72B1B6-A2F1-68A8-A734-CF5E82EE145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F6752BC-9F74-B6F5-FE0B-2C572AE3A06A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4678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Özet – Uygulayıcı İçin Kontrol Listesi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36676" y="2481943"/>
            <a:ext cx="7626096" cy="36950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 b="1"/>
            </a:pPr>
            <a:r>
              <a:rPr lang="en-US" sz="1900" dirty="0">
                <a:solidFill>
                  <a:schemeClr val="tx1"/>
                </a:solidFill>
              </a:rPr>
              <a:t>1) </a:t>
            </a:r>
            <a:r>
              <a:rPr lang="en-US" sz="1900" dirty="0" err="1">
                <a:solidFill>
                  <a:schemeClr val="tx1"/>
                </a:solidFill>
              </a:rPr>
              <a:t>Eşya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nerede</a:t>
            </a:r>
            <a:r>
              <a:rPr lang="en-US" sz="1900" dirty="0">
                <a:solidFill>
                  <a:schemeClr val="tx1"/>
                </a:solidFill>
              </a:rPr>
              <a:t>? </a:t>
            </a:r>
            <a:r>
              <a:rPr lang="en-US" sz="1900" dirty="0" err="1">
                <a:solidFill>
                  <a:schemeClr val="tx1"/>
                </a:solidFill>
              </a:rPr>
              <a:t>İşlem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anı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mı</a:t>
            </a:r>
            <a:r>
              <a:rPr lang="en-US" sz="1900" dirty="0">
                <a:solidFill>
                  <a:schemeClr val="tx1"/>
                </a:solidFill>
              </a:rPr>
              <a:t>? → m.21/1.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 dirty="0">
                <a:solidFill>
                  <a:schemeClr val="tx1"/>
                </a:solidFill>
              </a:rPr>
              <a:t>2) </a:t>
            </a:r>
            <a:r>
              <a:rPr lang="en-US" sz="1900" dirty="0" err="1">
                <a:solidFill>
                  <a:schemeClr val="tx1"/>
                </a:solidFill>
              </a:rPr>
              <a:t>Taşınmakta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mı</a:t>
            </a:r>
            <a:r>
              <a:rPr lang="en-US" sz="1900" dirty="0">
                <a:solidFill>
                  <a:schemeClr val="tx1"/>
                </a:solidFill>
              </a:rPr>
              <a:t>? → Varma </a:t>
            </a:r>
            <a:r>
              <a:rPr lang="en-US" sz="1900" dirty="0" err="1">
                <a:solidFill>
                  <a:schemeClr val="tx1"/>
                </a:solidFill>
              </a:rPr>
              <a:t>yeri</a:t>
            </a:r>
            <a:r>
              <a:rPr lang="en-US" sz="1900" dirty="0">
                <a:solidFill>
                  <a:schemeClr val="tx1"/>
                </a:solidFill>
              </a:rPr>
              <a:t> (m.21/2).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 dirty="0">
                <a:solidFill>
                  <a:schemeClr val="tx1"/>
                </a:solidFill>
              </a:rPr>
              <a:t>3) Yer </a:t>
            </a:r>
            <a:r>
              <a:rPr lang="en-US" sz="1900" dirty="0" err="1">
                <a:solidFill>
                  <a:schemeClr val="tx1"/>
                </a:solidFill>
              </a:rPr>
              <a:t>değişti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ve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henüz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kazanılmadı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mı</a:t>
            </a:r>
            <a:r>
              <a:rPr lang="en-US" sz="1900" dirty="0">
                <a:solidFill>
                  <a:schemeClr val="tx1"/>
                </a:solidFill>
              </a:rPr>
              <a:t>? → Son </a:t>
            </a:r>
            <a:r>
              <a:rPr lang="en-US" sz="1900" dirty="0" err="1">
                <a:solidFill>
                  <a:schemeClr val="tx1"/>
                </a:solidFill>
              </a:rPr>
              <a:t>yer</a:t>
            </a:r>
            <a:r>
              <a:rPr lang="en-US" sz="1900" dirty="0">
                <a:solidFill>
                  <a:schemeClr val="tx1"/>
                </a:solidFill>
              </a:rPr>
              <a:t> (m.21/3).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 dirty="0">
                <a:solidFill>
                  <a:schemeClr val="tx1"/>
                </a:solidFill>
              </a:rPr>
              <a:t>4) </a:t>
            </a:r>
            <a:r>
              <a:rPr lang="en-US" sz="1900" dirty="0" err="1">
                <a:solidFill>
                  <a:schemeClr val="tx1"/>
                </a:solidFill>
              </a:rPr>
              <a:t>Taşınmaz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ve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şekil</a:t>
            </a:r>
            <a:r>
              <a:rPr lang="en-US" sz="1900" dirty="0">
                <a:solidFill>
                  <a:schemeClr val="tx1"/>
                </a:solidFill>
              </a:rPr>
              <a:t>? → Yer </a:t>
            </a:r>
            <a:r>
              <a:rPr lang="en-US" sz="1900" dirty="0" err="1">
                <a:solidFill>
                  <a:schemeClr val="tx1"/>
                </a:solidFill>
              </a:rPr>
              <a:t>hukuku</a:t>
            </a:r>
            <a:r>
              <a:rPr lang="en-US" sz="1900" dirty="0">
                <a:solidFill>
                  <a:schemeClr val="tx1"/>
                </a:solidFill>
              </a:rPr>
              <a:t> (m.21/4).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 dirty="0">
                <a:solidFill>
                  <a:schemeClr val="tx1"/>
                </a:solidFill>
              </a:rPr>
              <a:t>5) </a:t>
            </a:r>
            <a:r>
              <a:rPr lang="en-US" sz="1900" dirty="0" err="1">
                <a:solidFill>
                  <a:schemeClr val="tx1"/>
                </a:solidFill>
              </a:rPr>
              <a:t>Taşıt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mı</a:t>
            </a:r>
            <a:r>
              <a:rPr lang="en-US" sz="1900" dirty="0">
                <a:solidFill>
                  <a:schemeClr val="tx1"/>
                </a:solidFill>
              </a:rPr>
              <a:t>? → </a:t>
            </a:r>
            <a:r>
              <a:rPr lang="en-US" sz="1900" dirty="0" err="1">
                <a:solidFill>
                  <a:schemeClr val="tx1"/>
                </a:solidFill>
              </a:rPr>
              <a:t>Menşe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devleti</a:t>
            </a:r>
            <a:r>
              <a:rPr lang="en-US" sz="1900" dirty="0">
                <a:solidFill>
                  <a:schemeClr val="tx1"/>
                </a:solidFill>
              </a:rPr>
              <a:t> (m.22).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 dirty="0">
                <a:solidFill>
                  <a:schemeClr val="tx1"/>
                </a:solidFill>
              </a:rPr>
              <a:t>6) Gemi </a:t>
            </a:r>
            <a:r>
              <a:rPr lang="en-US" sz="1900" dirty="0" err="1">
                <a:solidFill>
                  <a:schemeClr val="tx1"/>
                </a:solidFill>
              </a:rPr>
              <a:t>alacaklısı</a:t>
            </a:r>
            <a:r>
              <a:rPr lang="en-US" sz="1900" dirty="0">
                <a:solidFill>
                  <a:schemeClr val="tx1"/>
                </a:solidFill>
              </a:rPr>
              <a:t>? → TTK 1320(3) </a:t>
            </a:r>
            <a:r>
              <a:rPr lang="en-US" sz="1900" dirty="0" err="1">
                <a:solidFill>
                  <a:schemeClr val="tx1"/>
                </a:solidFill>
              </a:rPr>
              <a:t>istisnasını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unutma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 dirty="0">
                <a:solidFill>
                  <a:schemeClr val="tx1"/>
                </a:solidFill>
              </a:rPr>
              <a:t>7) </a:t>
            </a:r>
            <a:r>
              <a:rPr lang="en-US" sz="1900" dirty="0" err="1">
                <a:solidFill>
                  <a:schemeClr val="tx1"/>
                </a:solidFill>
              </a:rPr>
              <a:t>Fikrî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mülkiyet</a:t>
            </a:r>
            <a:r>
              <a:rPr lang="en-US" sz="1900" dirty="0">
                <a:solidFill>
                  <a:schemeClr val="tx1"/>
                </a:solidFill>
              </a:rPr>
              <a:t>? → Lex loci </a:t>
            </a:r>
            <a:r>
              <a:rPr lang="en-US" sz="1900" dirty="0" err="1">
                <a:solidFill>
                  <a:schemeClr val="tx1"/>
                </a:solidFill>
              </a:rPr>
              <a:t>protectionis</a:t>
            </a:r>
            <a:r>
              <a:rPr lang="en-US" sz="1900" dirty="0">
                <a:solidFill>
                  <a:schemeClr val="tx1"/>
                </a:solidFill>
              </a:rPr>
              <a:t> + (</a:t>
            </a:r>
            <a:r>
              <a:rPr lang="en-US" sz="1900" dirty="0" err="1">
                <a:solidFill>
                  <a:schemeClr val="tx1"/>
                </a:solidFill>
              </a:rPr>
              <a:t>ihlâlden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sonra</a:t>
            </a:r>
            <a:r>
              <a:rPr lang="en-US" sz="1900" dirty="0">
                <a:solidFill>
                  <a:schemeClr val="tx1"/>
                </a:solidFill>
              </a:rPr>
              <a:t>) lex </a:t>
            </a:r>
            <a:r>
              <a:rPr lang="en-US" sz="1900" dirty="0" err="1">
                <a:solidFill>
                  <a:schemeClr val="tx1"/>
                </a:solidFill>
              </a:rPr>
              <a:t>fori</a:t>
            </a:r>
            <a:r>
              <a:rPr lang="en-US" sz="1900" dirty="0">
                <a:solidFill>
                  <a:schemeClr val="tx1"/>
                </a:solidFill>
              </a:rPr>
              <a:t> </a:t>
            </a:r>
            <a:r>
              <a:rPr lang="en-US" sz="1900" dirty="0" err="1">
                <a:solidFill>
                  <a:schemeClr val="tx1"/>
                </a:solidFill>
              </a:rPr>
              <a:t>seçimi</a:t>
            </a:r>
            <a:r>
              <a:rPr lang="en-US" sz="190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0C598B5-2918-1E0C-BFF2-9433691ADB7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F25291C-755B-FCC6-3A6E-F515BC7BE90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600" b="1">
                <a:solidFill>
                  <a:srgbClr val="000000"/>
                </a:solidFill>
              </a:rPr>
              <a:t>Soru 1: Taşınmaz üzerindeki ipotek sözleşmesinin şekli hangi hukuka göre değerlendirilir?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C1DA1CB-03FB-5A8F-B88A-4AA6B9D4D53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B00F364-A1F0-99C2-4B97-6BEA1217FCA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FB3008C0-D8D2-B1E3-519F-13A1E1FB6D62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9004C37-48D2-8EB8-417E-DF5991FE88BD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167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913FCE3-7F59-07A9-E1CF-ED23E8269A6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CB76485-BE7B-AB6F-40F8-DFFB2891B31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2: Menkul bir eşya üzerindeki tasarruf işlemi, eşya hareket hâlindeyken yapılırsa kuralen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E9E4CB7-F740-DC2B-306E-D3E2C6267E7B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0AFAD19-70BD-2C65-5388-3E271E704D6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2E2395A9-1A2B-C28C-94F6-C11E2623FD3C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E8F98AF-0D66-0912-24D9-C03EEBCF5A1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3548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B7792DE-16CC-2779-87B4-D963F1C1A71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D91AE7A-2B24-A067-6035-007E619740E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600" b="1">
                <a:solidFill>
                  <a:srgbClr val="000000"/>
                </a:solidFill>
              </a:rPr>
              <a:t>Soru 3: Karayolu taşıtları üzerindeki aynî haklar için MÖHUK m.22 mi, m.21 mi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8093475-0A48-6F42-9DBE-8687BC6CA85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4DC61C8-2B24-7941-DB4C-D4C21DC7CD0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776553A-37CB-C4CC-6D45-553C0454D638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DEC417C-17CA-F37F-C915-2D1F40D8708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5047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B70F5D7-B00C-B20A-0739-A059A939AAB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EF93808-E998-219D-B051-C3C1CCE856B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2400" b="1">
                <a:solidFill>
                  <a:srgbClr val="000000"/>
                </a:solidFill>
              </a:rPr>
              <a:t>Soru 4: Türk siciline kayıtlı geminin yurt dışında cebrî satışında, satışın sicilden terkinine etkisi bakımından hangisi doğrudur?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7ED37D5-5C1E-103A-B366-7B3D2612689C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9F09AA2-8385-7AD3-B850-CD87239E821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B02176EA-01EA-7BE6-4B33-C1F676836E2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D0010CB-43A8-97C8-79BC-0B63E9BE1CE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8176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7DC23B7-5BDB-1572-5821-77802EB01BC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E174ADF-CF55-42D9-EC58-4707E90AF6D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1: 1973 La Haye’ye göre nafaka taleplerinde ana bağlama noktası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D9EE3FF-69D7-1768-589E-8B70EA061E2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5973FA3-A16F-259B-1786-8AC1D3DB7F3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BD34E85-D5AE-43DE-4B62-228B60E8FCD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C5EA06D-58BB-109A-2382-5B04EAEE3117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378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64B1D2A-DA83-C4FF-290F-429C7549DCD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99AD93AD-C1E1-2FF1-E4F4-46471FA95BF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800" b="1">
                <a:solidFill>
                  <a:srgbClr val="000000"/>
                </a:solidFill>
              </a:rPr>
              <a:t>Soru 5: Fikrî mülkiyet hakkının varlığı ve sona ermesi hangi hukuka göre belirlenir?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07F586A-BD92-B6A8-6B83-B734539B459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0171904-BC79-0451-AF88-A67DA19464A3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23B6D98-449E-D02B-FD6E-71035735FC59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D6310AE-90E1-DE66-B8B1-9364B90D59E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916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 err="1"/>
              <a:t>Mevzuat</a:t>
            </a:r>
            <a:r>
              <a:rPr b="1" dirty="0"/>
              <a:t> </a:t>
            </a:r>
            <a:r>
              <a:rPr b="1" dirty="0" err="1"/>
              <a:t>ve</a:t>
            </a:r>
            <a:r>
              <a:rPr b="1" dirty="0"/>
              <a:t> </a:t>
            </a:r>
            <a:r>
              <a:rPr b="1" dirty="0" err="1"/>
              <a:t>Kaynaklar</a:t>
            </a:r>
            <a:r>
              <a:rPr b="1" dirty="0"/>
              <a:t> (</a:t>
            </a:r>
            <a:r>
              <a:rPr b="1" dirty="0" err="1"/>
              <a:t>Kısa</a:t>
            </a:r>
            <a:r>
              <a:rPr b="1" dirty="0"/>
              <a:t> </a:t>
            </a:r>
            <a:r>
              <a:rPr b="1" dirty="0" err="1"/>
              <a:t>Rehber</a:t>
            </a:r>
            <a:r>
              <a:rPr b="1" dirty="0"/>
              <a:t>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142E606-67AF-E40D-F539-866D7A6F5C3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9144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399" y="643467"/>
            <a:ext cx="8408193" cy="744836"/>
          </a:xfrm>
        </p:spPr>
        <p:txBody>
          <a:bodyPr>
            <a:normAutofit/>
          </a:bodyPr>
          <a:lstStyle/>
          <a:p>
            <a:r>
              <a:rPr lang="tr-TR" sz="2800">
                <a:solidFill>
                  <a:schemeClr val="bg1"/>
                </a:solidFill>
              </a:rPr>
              <a:t>Hızlı Karşılaştırma Tablosu – m.21 / m.22 / m.23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384920"/>
              </p:ext>
            </p:extLst>
          </p:nvPr>
        </p:nvGraphicFramePr>
        <p:xfrm>
          <a:off x="482600" y="1825452"/>
          <a:ext cx="8178800" cy="4093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9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5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9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93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010">
                <a:tc>
                  <a:txBody>
                    <a:bodyPr/>
                    <a:lstStyle/>
                    <a:p>
                      <a:pPr>
                        <a:defRPr sz="1800" b="1"/>
                      </a:pPr>
                      <a:r>
                        <a:rPr lang="tr-TR" sz="1700"/>
                        <a:t>Alan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800" b="1"/>
                      </a:pPr>
                      <a:r>
                        <a:rPr lang="tr-TR" sz="1700"/>
                        <a:t>Bağlama Noktası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800" b="1"/>
                      </a:pPr>
                      <a:r>
                        <a:rPr lang="tr-TR" sz="1700"/>
                        <a:t>Kural Maddesi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800" b="1"/>
                      </a:pPr>
                      <a:r>
                        <a:rPr lang="tr-TR" sz="1700"/>
                        <a:t>Kritik Not</a:t>
                      </a:r>
                    </a:p>
                  </a:txBody>
                  <a:tcPr marL="88866" marR="88866" marT="44433" marB="444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339"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Menkul/Gayrimenkul Aynî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Malın bulunduğu yer (işlem anı)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m.21/1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Yer değişikliği: m.21/3; res in transitu: m.21/2</a:t>
                      </a:r>
                    </a:p>
                  </a:txBody>
                  <a:tcPr marL="88866" marR="88866" marT="44433" marB="444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363"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Taşınmazlarda Şekil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Taşınmazın bulunduğu yer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m.21/4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Borçlandırıcı işlem şekline de uygulanır</a:t>
                      </a:r>
                    </a:p>
                  </a:txBody>
                  <a:tcPr marL="88866" marR="88866" marT="44433" marB="444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363"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Taşıma Araçları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Menşe devleti (sicil/ruhsat/bağlama)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m.22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Karayolu hariç</a:t>
                      </a:r>
                    </a:p>
                  </a:txBody>
                  <a:tcPr marL="88866" marR="88866" marT="44433" marB="444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5339"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Gemi Alacaklısı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Türk mahkemesinde nitelendirme → Türk hukuku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TTK 1320(3)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m.22’ye istisna etkisi</a:t>
                      </a:r>
                    </a:p>
                  </a:txBody>
                  <a:tcPr marL="88866" marR="88866" marT="44433" marB="444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5339"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Fikrî Mülkiyet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Lex loci protectionis (+ ihlâl sonrası lex fori seçimi)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m.23</a:t>
                      </a:r>
                    </a:p>
                  </a:txBody>
                  <a:tcPr marL="88866" marR="88866" marT="44433" marB="44433"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tr-TR" sz="1600"/>
                        <a:t>Ülkesellik; çok ülke stratejisi</a:t>
                      </a:r>
                    </a:p>
                  </a:txBody>
                  <a:tcPr marL="88866" marR="88866" marT="44433" marB="444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1D624ED-F123-711B-2B18-9D630D9063C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AB45E10-440B-9C8C-56CC-A5A903AECEB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3. DERSE KATILAN ÖĞRENCİLERİN ADI SOYADI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3CEE987-3DF7-26B2-A66A-9B73DB6DD0D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37F2FA7-5224-F47C-8536-7CC02DB81E86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72C6F63-315E-D8B2-2D8F-AF53A6FBB6E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9A51E8F-BDF0-E618-D596-E945656660D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11143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1 – Yardım Nafakası (Yansoy/Kayın) – MÖHUK m.19 Uygulaması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879" y="2018806"/>
            <a:ext cx="8523689" cy="44523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Ali, İzmir’de </a:t>
            </a:r>
            <a:r>
              <a:rPr lang="tr-TR" sz="2200" dirty="0" err="1"/>
              <a:t>mutad</a:t>
            </a:r>
            <a:r>
              <a:rPr lang="tr-TR" sz="2200" dirty="0"/>
              <a:t> meskeni bulunan, işsiz kalmış bir Türk vatandaşıdır. Kardeşi Ayşe, Münih’te ikamet eden (</a:t>
            </a:r>
            <a:r>
              <a:rPr lang="tr-TR" sz="2200" dirty="0" err="1"/>
              <a:t>mutad</a:t>
            </a:r>
            <a:r>
              <a:rPr lang="tr-TR" sz="2200" dirty="0"/>
              <a:t> meskeni Almanya’da) Türk vatandaşı bir mühendis olup düzenli geliri vardır. Ailenin anne-babası vefat etmiştir. Ali, ekonomik sıkıntılarını gerekçe göstererek </a:t>
            </a:r>
            <a:r>
              <a:rPr lang="tr-TR" sz="2200" b="1" dirty="0"/>
              <a:t>kardeşinden yardım nafakası</a:t>
            </a:r>
            <a:r>
              <a:rPr lang="tr-TR" sz="2200" dirty="0"/>
              <a:t> talep etmek ister ve Türkiye’de dava açar. Taraflar Türk vatandaşıdır; fakat </a:t>
            </a:r>
            <a:r>
              <a:rPr lang="tr-TR" sz="2200" b="1" dirty="0"/>
              <a:t>yansoy hısımlığı</a:t>
            </a:r>
            <a:r>
              <a:rPr lang="tr-TR" sz="2200" dirty="0"/>
              <a:t> söz konusudur.</a:t>
            </a:r>
          </a:p>
          <a:p>
            <a:pPr marL="0" indent="0">
              <a:buNone/>
            </a:pPr>
            <a:r>
              <a:rPr lang="tr-TR" sz="2200" b="1" dirty="0"/>
              <a:t>Sorular:</a:t>
            </a:r>
            <a:endParaRPr lang="tr-TR" sz="2200" dirty="0"/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Uygulanacak hukuk nedir?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Atıf (</a:t>
            </a:r>
            <a:r>
              <a:rPr lang="tr-TR" sz="2200" dirty="0" err="1"/>
              <a:t>renvoi</a:t>
            </a:r>
            <a:r>
              <a:rPr lang="tr-TR" sz="2200" dirty="0"/>
              <a:t>) dikkate alınır mı?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200" dirty="0"/>
              <a:t>Hangi mahkeme yetkili olabilir ve izlenecek usul nasıl şekillenir?</a:t>
            </a:r>
          </a:p>
          <a:p>
            <a:pPr marL="0" indent="0"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sv-SE" sz="3500" b="1" dirty="0"/>
              <a:t>1956 La Haye (Çocuklara Karşı) – Kapsam ve Tanımlar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Kapsam: sadece küçüklerin (21 yaşını doldurmamış ve evli olmayan) üstsoya karşı nafaka talepleri</a:t>
            </a:r>
          </a:p>
          <a:p>
            <a:r>
              <a:rPr lang="tr-TR" sz="1900" dirty="0"/>
              <a:t>Evlat edinilmiş küçükler de kapsamda (TR rezerv koymamıştır)</a:t>
            </a:r>
          </a:p>
          <a:p>
            <a:r>
              <a:rPr lang="tr-TR" sz="1900" dirty="0"/>
              <a:t>Kardeş/teyze/amca gibi yansoy talepleri kapsamda değildir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1956 La </a:t>
            </a:r>
            <a:r>
              <a:rPr lang="tr-TR" sz="3500" b="1" dirty="0" err="1"/>
              <a:t>Haye</a:t>
            </a:r>
            <a:r>
              <a:rPr lang="tr-TR" sz="3500" b="1" dirty="0"/>
              <a:t> – Uygulama Şartları ve Bağlama Kuralları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Küçüğün </a:t>
            </a:r>
            <a:r>
              <a:rPr lang="tr-TR" sz="1900" dirty="0" err="1"/>
              <a:t>mutad</a:t>
            </a:r>
            <a:r>
              <a:rPr lang="tr-TR" sz="1900" dirty="0"/>
              <a:t> meskeni devletinin 1956 Sözleşmesine taraf olması gerekir</a:t>
            </a:r>
          </a:p>
          <a:p>
            <a:r>
              <a:rPr lang="tr-TR" sz="1900" dirty="0"/>
              <a:t>Ayrıca bu devletin 1973 La </a:t>
            </a:r>
            <a:r>
              <a:rPr lang="tr-TR" sz="1900" dirty="0" err="1"/>
              <a:t>Haye’ye</a:t>
            </a:r>
            <a:r>
              <a:rPr lang="tr-TR" sz="1900" dirty="0"/>
              <a:t> taraf olmaması gerekir (aksi halde 1973 uygulanır)</a:t>
            </a:r>
          </a:p>
          <a:p>
            <a:r>
              <a:rPr lang="tr-TR" sz="1900" dirty="0"/>
              <a:t>Günümüzde örnek: Belçika, Lihtenştayn, Avusturya</a:t>
            </a:r>
          </a:p>
          <a:p>
            <a:r>
              <a:rPr lang="tr-TR" sz="1900" dirty="0"/>
              <a:t>Basamaklı bağlama: (1) Küçüğün </a:t>
            </a:r>
            <a:r>
              <a:rPr lang="tr-TR" sz="1900" dirty="0" err="1"/>
              <a:t>mutad</a:t>
            </a:r>
            <a:r>
              <a:rPr lang="tr-TR" sz="1900" dirty="0"/>
              <a:t> meskeni hukuku; (2) Başvuru makamı ülkesinin kanunlar ihtilafı kurallarınca yetkili hukuk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US" sz="3500" b="1" dirty="0"/>
              <a:t>1956 La Haye – m.2 </a:t>
            </a:r>
            <a:r>
              <a:rPr lang="en-US" sz="3500" b="1" dirty="0" err="1"/>
              <a:t>Çekince</a:t>
            </a:r>
            <a:r>
              <a:rPr lang="en-US" sz="3500" b="1" dirty="0"/>
              <a:t> (TR, AT, BE, LI)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Şartlar birlikte gerçekleşirse </a:t>
            </a:r>
            <a:r>
              <a:rPr lang="tr-TR" sz="1900" dirty="0" err="1"/>
              <a:t>lex</a:t>
            </a:r>
            <a:r>
              <a:rPr lang="tr-TR" sz="1900" dirty="0"/>
              <a:t> </a:t>
            </a:r>
            <a:r>
              <a:rPr lang="tr-TR" sz="1900" dirty="0" err="1"/>
              <a:t>forinin</a:t>
            </a:r>
            <a:r>
              <a:rPr lang="tr-TR" sz="1900" dirty="0"/>
              <a:t> maddî hukuku uygulanabilir:</a:t>
            </a:r>
          </a:p>
          <a:p>
            <a:pPr marL="457200" lvl="1" indent="0">
              <a:buNone/>
            </a:pPr>
            <a:r>
              <a:rPr lang="tr-TR" sz="1900" dirty="0"/>
              <a:t>– Başvuru çekince koymuş devlette yapılıyor</a:t>
            </a:r>
          </a:p>
          <a:p>
            <a:pPr marL="457200" lvl="1" indent="0">
              <a:buNone/>
            </a:pPr>
            <a:r>
              <a:rPr lang="tr-TR" sz="1900" dirty="0"/>
              <a:t>– Taraflar o devletin vatandaşı</a:t>
            </a:r>
          </a:p>
          <a:p>
            <a:pPr marL="457200" lvl="1" indent="0">
              <a:buNone/>
            </a:pPr>
            <a:r>
              <a:rPr lang="tr-TR" sz="1900" dirty="0"/>
              <a:t>– Borçlunun </a:t>
            </a:r>
            <a:r>
              <a:rPr lang="tr-TR" sz="1900" dirty="0" err="1"/>
              <a:t>mutad</a:t>
            </a:r>
            <a:r>
              <a:rPr lang="tr-TR" sz="1900" dirty="0"/>
              <a:t> meskeni de o devlette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75CF78B-3922-FB36-A02C-F164DF13C04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A5432FCE-F340-8705-DC8A-7FCE02A97B5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600" b="1">
                <a:solidFill>
                  <a:srgbClr val="000000"/>
                </a:solidFill>
              </a:rPr>
              <a:t>Soru 2: Aşağıdakilerden hangisi MÖHUK m.19’un pratikte uygulanmasına tipik bir örnektir?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DC9482A-F007-503A-B910-2B471039CE3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9A93C57-FAC7-B113-65E0-D8909A83E9F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42A35AC6-3BB1-BB73-5836-9839AED1796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751203E-18B5-8111-247E-74E3FDA581B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5456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2 – 1956 mı 1973 mü? Kapsam Çatışması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7992635" cy="41581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Mehmet (15) annesiyle birlikte </a:t>
            </a:r>
            <a:r>
              <a:rPr lang="tr-TR" sz="2200" b="1" dirty="0"/>
              <a:t>Avusturya</a:t>
            </a:r>
            <a:r>
              <a:rPr lang="tr-TR" sz="2200" dirty="0"/>
              <a:t>’da yaşamakta ve burada okula gitmektedir (</a:t>
            </a:r>
            <a:r>
              <a:rPr lang="tr-TR" sz="2200" dirty="0" err="1"/>
              <a:t>mutad</a:t>
            </a:r>
            <a:r>
              <a:rPr lang="tr-TR" sz="2200" dirty="0"/>
              <a:t> mesken </a:t>
            </a:r>
            <a:r>
              <a:rPr lang="tr-TR" sz="2200" b="1" dirty="0"/>
              <a:t>Avusturya</a:t>
            </a:r>
            <a:r>
              <a:rPr lang="tr-TR" sz="2200" dirty="0"/>
              <a:t>). Baba Türkiye’dedir. Mehmet babasından nafaka talep etmektedir. Dava Türkiye’de açılmıştır. Avusturya </a:t>
            </a:r>
            <a:r>
              <a:rPr lang="tr-TR" sz="2200" b="1" dirty="0"/>
              <a:t>1956 La </a:t>
            </a:r>
            <a:r>
              <a:rPr lang="tr-TR" sz="2200" b="1" dirty="0" err="1"/>
              <a:t>Haye’ye</a:t>
            </a:r>
            <a:r>
              <a:rPr lang="tr-TR" sz="2200" b="1" dirty="0"/>
              <a:t> taraf olup 1973’e taraf değildir</a:t>
            </a:r>
            <a:r>
              <a:rPr lang="tr-TR" sz="2200" dirty="0"/>
              <a:t> (sunum bağlamı varsayımı).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b="1" dirty="0"/>
              <a:t>Sorular:</a:t>
            </a:r>
            <a:endParaRPr lang="tr-TR" sz="2200" dirty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Hangi sözleşme uygulanır?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Uygulanacak hukuk hangi basamakla belirlenir?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 err="1"/>
              <a:t>Soybağı</a:t>
            </a:r>
            <a:r>
              <a:rPr lang="tr-TR" sz="2200" dirty="0"/>
              <a:t> ön meselesi nasıl çözülür?</a:t>
            </a:r>
          </a:p>
          <a:p>
            <a:pPr marL="0" indent="0"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Öğrenme Hedefleri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MÖHUK m.19 ve m.14 çerçevesinde nafakaya uygulanacak hukuku belirleyebilmek</a:t>
            </a:r>
          </a:p>
          <a:p>
            <a:r>
              <a:rPr lang="tr-TR" sz="1900" dirty="0"/>
              <a:t>1956 La </a:t>
            </a:r>
            <a:r>
              <a:rPr lang="tr-TR" sz="1900"/>
              <a:t>Haye</a:t>
            </a:r>
            <a:r>
              <a:rPr lang="tr-TR" sz="1900" dirty="0"/>
              <a:t> (Çocuklara Karşı), 1973 La </a:t>
            </a:r>
            <a:r>
              <a:rPr lang="tr-TR" sz="1900"/>
              <a:t>Haye</a:t>
            </a:r>
            <a:r>
              <a:rPr lang="tr-TR" sz="1900" dirty="0"/>
              <a:t> (Uygulanacak Hukuk), 1956 BM (New York) ve 2007 La </a:t>
            </a:r>
            <a:r>
              <a:rPr lang="tr-TR" sz="1900"/>
              <a:t>Haye</a:t>
            </a:r>
            <a:r>
              <a:rPr lang="tr-TR" sz="1900" dirty="0"/>
              <a:t> (Tahsil) sözleşmelerini ayırt edebilmek</a:t>
            </a:r>
          </a:p>
          <a:p>
            <a:r>
              <a:rPr lang="tr-TR" sz="1900" dirty="0"/>
              <a:t>Hangi durumda hangi sözleşmenin öncelikle uygulanacağını saptayabilmek</a:t>
            </a:r>
          </a:p>
          <a:p>
            <a:r>
              <a:rPr lang="tr-TR" sz="1900" dirty="0"/>
              <a:t>Yoksulluk, iştirak, yardım ve tedbir nafakası ayrımlarını uygulayabilmek</a:t>
            </a:r>
          </a:p>
          <a:p>
            <a:r>
              <a:rPr lang="tr-TR" sz="1900" dirty="0"/>
              <a:t>Tanıma-tenfiz ve milletlerarası tahsil yollarını planlayabilmek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s-ES" sz="3500" b="1" dirty="0"/>
              <a:t>1973 La Haye (</a:t>
            </a:r>
            <a:r>
              <a:rPr lang="es-ES" sz="3500" b="1" dirty="0" err="1"/>
              <a:t>Uygulanacak</a:t>
            </a:r>
            <a:r>
              <a:rPr lang="es-ES" sz="3500" b="1" dirty="0"/>
              <a:t> </a:t>
            </a:r>
            <a:r>
              <a:rPr lang="es-ES" sz="3500" b="1" dirty="0" err="1"/>
              <a:t>Hukuk</a:t>
            </a:r>
            <a:r>
              <a:rPr lang="es-ES" sz="3500" b="1" dirty="0"/>
              <a:t>) – Genel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1956’nın yerine geçmek üzere hazırlandı (m.18)</a:t>
            </a:r>
          </a:p>
          <a:p>
            <a:r>
              <a:rPr lang="tr-TR" sz="1900" dirty="0"/>
              <a:t>Aile hukukundan doğan tüm nafaka talepleri için (tek istisna: TR’nin çekincesi)</a:t>
            </a:r>
          </a:p>
          <a:p>
            <a:r>
              <a:rPr lang="tr-TR" sz="1900" dirty="0"/>
              <a:t>“</a:t>
            </a:r>
            <a:r>
              <a:rPr lang="tr-TR" sz="1900" dirty="0" err="1"/>
              <a:t>Loi</a:t>
            </a:r>
            <a:r>
              <a:rPr lang="tr-TR" sz="1900" dirty="0"/>
              <a:t> </a:t>
            </a:r>
            <a:r>
              <a:rPr lang="tr-TR" sz="1900" dirty="0" err="1"/>
              <a:t>uniforme</a:t>
            </a:r>
            <a:r>
              <a:rPr lang="tr-TR" sz="1900" dirty="0"/>
              <a:t> / </a:t>
            </a:r>
            <a:r>
              <a:rPr lang="tr-TR" sz="1900" dirty="0" err="1"/>
              <a:t>erga</a:t>
            </a:r>
            <a:r>
              <a:rPr lang="tr-TR" sz="1900" dirty="0"/>
              <a:t> </a:t>
            </a:r>
            <a:r>
              <a:rPr lang="tr-TR" sz="1900" dirty="0" err="1"/>
              <a:t>omnes</a:t>
            </a:r>
            <a:r>
              <a:rPr lang="tr-TR" sz="1900" dirty="0"/>
              <a:t> / </a:t>
            </a:r>
            <a:r>
              <a:rPr lang="tr-TR" sz="1900" dirty="0" err="1"/>
              <a:t>universal</a:t>
            </a:r>
            <a:r>
              <a:rPr lang="tr-TR" sz="1900" dirty="0"/>
              <a:t> </a:t>
            </a:r>
            <a:r>
              <a:rPr lang="tr-TR" sz="1900" dirty="0" err="1"/>
              <a:t>effect</a:t>
            </a:r>
            <a:r>
              <a:rPr lang="tr-TR" sz="1900" dirty="0"/>
              <a:t>” (m.3): Taraf devlet olmasa da uygulanır</a:t>
            </a:r>
          </a:p>
          <a:p>
            <a:r>
              <a:rPr lang="tr-TR" sz="1900" dirty="0"/>
              <a:t>Ön meseleleri göstermez (m.2/1)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1973 La </a:t>
            </a:r>
            <a:r>
              <a:rPr lang="tr-TR" sz="3500" b="1" dirty="0" err="1"/>
              <a:t>Haye</a:t>
            </a:r>
            <a:r>
              <a:rPr lang="tr-TR" sz="3500" b="1" dirty="0"/>
              <a:t> – Türkiye’nin Çekincesi (m.24)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 Yansoy ve kayın hısımları arasındaki nafaka talepleri kapsam dışı</a:t>
            </a:r>
          </a:p>
          <a:p>
            <a:r>
              <a:rPr lang="tr-TR" sz="1900" dirty="0"/>
              <a:t>Bu hallerde uygulanacak hukuk MÖHUK hükümlerine göre belirlenir</a:t>
            </a:r>
          </a:p>
          <a:p>
            <a:r>
              <a:rPr lang="tr-TR" sz="1900" dirty="0"/>
              <a:t>Kapsamda kalanlar: üstsoy–altsoy; eşler; evlilik dışı çocuk; evlat edinme ilişkileri vb.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s-ES" sz="3500" b="1" dirty="0"/>
              <a:t>1973 La Haye – </a:t>
            </a:r>
            <a:r>
              <a:rPr lang="es-ES" sz="3500" b="1" dirty="0" err="1"/>
              <a:t>Bağlama</a:t>
            </a:r>
            <a:r>
              <a:rPr lang="es-ES" sz="3500" b="1" dirty="0"/>
              <a:t> </a:t>
            </a:r>
            <a:r>
              <a:rPr lang="es-ES" sz="3500" b="1" dirty="0" err="1"/>
              <a:t>Kuralları</a:t>
            </a:r>
            <a:r>
              <a:rPr lang="es-ES" sz="3500" b="1" dirty="0"/>
              <a:t> (m.4–6)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1. Basamak: Nafaka alacaklısının </a:t>
            </a:r>
            <a:r>
              <a:rPr lang="tr-TR" sz="1900" dirty="0" err="1"/>
              <a:t>mutad</a:t>
            </a:r>
            <a:r>
              <a:rPr lang="tr-TR" sz="1900" dirty="0"/>
              <a:t> meskeni hukuku</a:t>
            </a:r>
          </a:p>
          <a:p>
            <a:r>
              <a:rPr lang="tr-TR" sz="1900" dirty="0"/>
              <a:t>2. Basamak: Tarafların müşterek millî hukuku (varsa)</a:t>
            </a:r>
          </a:p>
          <a:p>
            <a:r>
              <a:rPr lang="tr-TR" sz="1900" dirty="0"/>
              <a:t>3. Basamak: Başvurulan merciin hukuku (</a:t>
            </a:r>
            <a:r>
              <a:rPr lang="tr-TR" sz="1900" dirty="0" err="1"/>
              <a:t>lex</a:t>
            </a:r>
            <a:r>
              <a:rPr lang="tr-TR" sz="1900" dirty="0"/>
              <a:t> </a:t>
            </a:r>
            <a:r>
              <a:rPr lang="tr-TR" sz="1900" dirty="0" err="1"/>
              <a:t>fori</a:t>
            </a:r>
            <a:r>
              <a:rPr lang="tr-TR" sz="1900" dirty="0"/>
              <a:t>)</a:t>
            </a:r>
          </a:p>
          <a:p>
            <a:r>
              <a:rPr lang="tr-TR" sz="1900" dirty="0"/>
              <a:t>Alacak miktarı ‘daha lehe olan hukuk’ mantığıyla değil, ‘nafaka temin edilememesi’ kriteriyle basamak değiştirir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Evlilik Sürerken ve Tedbir Nafakası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1973 m.4–6 boşanma davası devam ederken de uygulanır</a:t>
            </a:r>
          </a:p>
          <a:p>
            <a:r>
              <a:rPr lang="tr-TR" sz="1900" dirty="0"/>
              <a:t>Bu yüzden Sözleşme kapsamındaki hallerde m.14(4) </a:t>
            </a:r>
            <a:r>
              <a:rPr lang="tr-TR" sz="1900" dirty="0" err="1"/>
              <a:t>lex</a:t>
            </a:r>
            <a:r>
              <a:rPr lang="tr-TR" sz="1900" dirty="0"/>
              <a:t> </a:t>
            </a:r>
            <a:r>
              <a:rPr lang="tr-TR" sz="1900" dirty="0" err="1"/>
              <a:t>fori</a:t>
            </a:r>
            <a:r>
              <a:rPr lang="tr-TR" sz="1900" dirty="0"/>
              <a:t> kuralı geri planda kalır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Boşanma Sonrası Eşler Arası Yoksulluk Nafakası (m.8)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Boşanma/ayrılık/butlan hakkında uygulanmış olan hukuk uygulanır</a:t>
            </a:r>
          </a:p>
          <a:p>
            <a:r>
              <a:rPr lang="tr-TR" sz="1900" dirty="0"/>
              <a:t>Çocukların nafakası için ise m.4–6 sistemi ayrıca uygulanır (farklı hukuklar doğabilir)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Yakın İrtibat Çekincesi (m.15) – Türk Hukukunun Doğrudan Tatbiki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Şu üç koşul birlikteyse Türk hukuku doğrudan uygulanır:</a:t>
            </a:r>
          </a:p>
          <a:p>
            <a:pPr marL="457200" lvl="1" indent="0">
              <a:buNone/>
            </a:pPr>
            <a:r>
              <a:rPr lang="tr-TR" sz="1900" dirty="0"/>
              <a:t>– Başvuru Türk makamlarına yapılmış</a:t>
            </a:r>
          </a:p>
          <a:p>
            <a:pPr marL="457200" lvl="1" indent="0">
              <a:buNone/>
            </a:pPr>
            <a:r>
              <a:rPr lang="tr-TR" sz="1900" dirty="0"/>
              <a:t>– Alacaklı ve borçlu Türk vatandaşı</a:t>
            </a:r>
          </a:p>
          <a:p>
            <a:pPr marL="457200" lvl="1" indent="0">
              <a:buNone/>
            </a:pPr>
            <a:r>
              <a:rPr lang="tr-TR" sz="1900" dirty="0"/>
              <a:t>– Borçlunun </a:t>
            </a:r>
            <a:r>
              <a:rPr lang="tr-TR" sz="1900" dirty="0" err="1"/>
              <a:t>mutad</a:t>
            </a:r>
            <a:r>
              <a:rPr lang="tr-TR" sz="1900" dirty="0"/>
              <a:t> meskeni Türkiye’de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Kamu Düzeni (m.11)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Yetkili hukuk Türk kamu düzenine açıkça aykırıysa uygulanmayabilir</a:t>
            </a:r>
          </a:p>
          <a:p>
            <a:r>
              <a:rPr lang="tr-TR" sz="1900" dirty="0"/>
              <a:t>Sıradaki basamak veya MÖHUK m.5 gereği Türk hukuku devreye girer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4222238-8860-0826-8452-C1996FDA7B9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7ABB4AA-A384-21FA-EE7A-6F34B981741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3: 1956 tarihli La Haye Sözleşmesi aşağıdakilerden hangisini kapsamaz?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D7F88F9-0A74-1BEB-BDCE-8BE7F7F8A66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78E3172-B83D-EA63-2C2D-F6094CEA2BE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3115F912-E063-B9FB-C2AA-75D2300FF060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92D5C67-44DD-7143-EF1F-C191D2D53CB1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97185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3 – 1973 – Üç Basamaklı Sistem ve Boşanma Nafakası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196" y="2018806"/>
            <a:ext cx="8366760" cy="44288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Anne ve 10 yaşındaki çocuk </a:t>
            </a:r>
            <a:r>
              <a:rPr lang="tr-TR" sz="2200" b="1" dirty="0"/>
              <a:t>Fransa</a:t>
            </a:r>
            <a:r>
              <a:rPr lang="tr-TR" sz="2200" dirty="0"/>
              <a:t>’da </a:t>
            </a:r>
            <a:r>
              <a:rPr lang="tr-TR" sz="2200" dirty="0" err="1"/>
              <a:t>mutad</a:t>
            </a:r>
            <a:r>
              <a:rPr lang="tr-TR" sz="2200" dirty="0"/>
              <a:t> mesken sahibidir; baba </a:t>
            </a:r>
            <a:r>
              <a:rPr lang="tr-TR" sz="2200" b="1" dirty="0"/>
              <a:t>Türkiye</a:t>
            </a:r>
            <a:r>
              <a:rPr lang="tr-TR" sz="2200" dirty="0"/>
              <a:t>’dedir. Taraflar </a:t>
            </a:r>
            <a:r>
              <a:rPr lang="tr-TR" sz="2200" b="1" dirty="0"/>
              <a:t>Türk vatandaşı</a:t>
            </a:r>
            <a:r>
              <a:rPr lang="tr-TR" sz="2200" dirty="0"/>
              <a:t>dır. Türkiye’de görülen boşanma davası kesinleşmiştir. Anne </a:t>
            </a:r>
            <a:r>
              <a:rPr lang="tr-TR" sz="2200" b="1" dirty="0"/>
              <a:t>yoksulluk nafakası</a:t>
            </a:r>
            <a:r>
              <a:rPr lang="tr-TR" sz="2200" dirty="0"/>
              <a:t>, çocuk ise </a:t>
            </a:r>
            <a:r>
              <a:rPr lang="tr-TR" sz="2200" b="1" dirty="0"/>
              <a:t>iştirak nafakası</a:t>
            </a:r>
            <a:r>
              <a:rPr lang="tr-TR" sz="2200" dirty="0"/>
              <a:t> talep etmektedir.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b="1" dirty="0"/>
              <a:t>Sorular:</a:t>
            </a:r>
            <a:endParaRPr lang="tr-TR" sz="2200" dirty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Çocuk için uygulanacak hukuk nasıl belirlenir?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Anne için (boşanma sonrası yoksulluk nafakası) hangi hukuk uygulanır?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1973 m.15 (yakın irtibat) çekincesi devreye girer mi?</a:t>
            </a:r>
          </a:p>
          <a:p>
            <a:pPr marL="0" indent="0"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US" sz="3500" b="1" dirty="0"/>
              <a:t>1956 BM (New York) – Amaç </a:t>
            </a:r>
            <a:r>
              <a:rPr lang="en-US" sz="3500" b="1" dirty="0" err="1"/>
              <a:t>ve</a:t>
            </a:r>
            <a:r>
              <a:rPr lang="en-US" sz="3500" b="1" dirty="0"/>
              <a:t> </a:t>
            </a:r>
            <a:r>
              <a:rPr lang="en-US" sz="3500" b="1" dirty="0" err="1"/>
              <a:t>Kapsam</a:t>
            </a:r>
            <a:endParaRPr lang="en-US" sz="35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Uluslararası tahsili kolaylaştıran adlî iş birliği sözleşmesi</a:t>
            </a:r>
          </a:p>
          <a:p>
            <a:r>
              <a:rPr lang="tr-TR" sz="1900" dirty="0"/>
              <a:t>Uygulanması için alacaklı ile borçlunun farklı âkit devletlerde bulunması yeterlidir</a:t>
            </a:r>
          </a:p>
          <a:p>
            <a:r>
              <a:rPr lang="tr-TR" sz="1900" dirty="0"/>
              <a:t>Uygulanacak hukuku göstermez; tanıma/tenfiz sözleşmesi değildir</a:t>
            </a:r>
          </a:p>
          <a:p>
            <a:r>
              <a:rPr lang="tr-TR" sz="1900" dirty="0"/>
              <a:t>Türkiye’de ‘gönderici makam’: Cumhuriyet Savcılıkları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Nafaka: Genel Çerçeve (İç Hukuk Bağlantısı)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TMK: Ana-baba → çocuk; eşler; belirli derecede hısımlar arasında nafaka yükümlülükleri</a:t>
            </a:r>
          </a:p>
          <a:p>
            <a:r>
              <a:rPr lang="tr-TR" sz="1900" dirty="0"/>
              <a:t>İİK m.344: Nafaka borcunu yerine getirmeyen borçluya ağır yaptırımlar</a:t>
            </a:r>
          </a:p>
          <a:p>
            <a:r>
              <a:rPr lang="tr-TR" sz="1900" dirty="0"/>
              <a:t>Aynı çatı altında yaşarken sorun az; farklı ülke/şehirlerde yaşayınca ihlal riski artar</a:t>
            </a:r>
          </a:p>
          <a:p>
            <a:r>
              <a:rPr lang="tr-TR" sz="1900" dirty="0"/>
              <a:t>Nafaka: tek seferlik değil, dönemsel ve uyarlanabilir bir borç → uluslararası tahsil ve uyarlama güç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1956 BM – Süreç ve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Alacaklı bulunduğu devletin gönderici makamına başvurur → muhatap devletin aracı kurumuna iletilir</a:t>
            </a:r>
          </a:p>
          <a:p>
            <a:r>
              <a:rPr lang="tr-TR" sz="1900" dirty="0"/>
              <a:t>Önce sulh/uzlaşma; olmazsa tenfiz davası veya yeni nafaka davası açılabilir</a:t>
            </a:r>
          </a:p>
          <a:p>
            <a:r>
              <a:rPr lang="tr-TR" sz="1900" dirty="0"/>
              <a:t>m.6: Dava </a:t>
            </a:r>
            <a:r>
              <a:rPr lang="tr-TR" sz="1900" dirty="0" err="1"/>
              <a:t>lex</a:t>
            </a:r>
            <a:r>
              <a:rPr lang="tr-TR" sz="1900" dirty="0"/>
              <a:t> </a:t>
            </a:r>
            <a:r>
              <a:rPr lang="tr-TR" sz="1900" dirty="0" err="1"/>
              <a:t>forinin</a:t>
            </a:r>
            <a:r>
              <a:rPr lang="tr-TR" sz="1900" dirty="0"/>
              <a:t> kanunlar ihtilafı kurallarına tabidir (mahkemenin MİH kuralları)</a:t>
            </a:r>
          </a:p>
          <a:p>
            <a:r>
              <a:rPr lang="tr-TR" sz="1900" dirty="0"/>
              <a:t>1958/1973 La </a:t>
            </a:r>
            <a:r>
              <a:rPr lang="tr-TR" sz="1900" dirty="0" err="1"/>
              <a:t>Haye</a:t>
            </a:r>
            <a:r>
              <a:rPr lang="tr-TR" sz="1900" dirty="0"/>
              <a:t> tanıma/tenfiz ile birlikte işletilebilir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</a:t>
            </a:r>
            <a:r>
              <a:rPr lang="it-IT" sz="3500" dirty="0"/>
              <a:t> 4 – Tahsil Stratejisi: 1956 BM mi 2007 La Haye mi?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221992"/>
            <a:ext cx="8321819" cy="39549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Alacaklı Türkiye’de, borçlu </a:t>
            </a:r>
            <a:r>
              <a:rPr lang="tr-TR" sz="2200" b="1" dirty="0"/>
              <a:t>Kanada</a:t>
            </a:r>
            <a:r>
              <a:rPr lang="tr-TR" sz="2200" dirty="0"/>
              <a:t>’da yaşıyor. Türkiye mahkemesinden daha önce alınmış bir </a:t>
            </a:r>
            <a:r>
              <a:rPr lang="tr-TR" sz="2200" b="1" dirty="0"/>
              <a:t>iştirak nafakası kararı</a:t>
            </a:r>
            <a:r>
              <a:rPr lang="tr-TR" sz="2200" dirty="0"/>
              <a:t> var; borçlu ödemiyor. Varsayım: </a:t>
            </a:r>
            <a:r>
              <a:rPr lang="tr-TR" sz="2200" b="1" dirty="0"/>
              <a:t>Türkiye ve Kanada 2007 La </a:t>
            </a:r>
            <a:r>
              <a:rPr lang="tr-TR" sz="2200" b="1" dirty="0" err="1"/>
              <a:t>Haye’ye</a:t>
            </a:r>
            <a:r>
              <a:rPr lang="tr-TR" sz="2200" b="1" dirty="0"/>
              <a:t> taraftır</a:t>
            </a:r>
            <a:r>
              <a:rPr lang="tr-TR" sz="2200" dirty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b="1" dirty="0"/>
              <a:t>Sorular:</a:t>
            </a:r>
            <a:endParaRPr lang="tr-TR" sz="2200" dirty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Hangi sözleşme tercih edilmelidir ve neden?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Tanıma/tenfiz mi yoksa yeni dava mı daha doğru?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Merkezî makamlar nasıl devreye girer?</a:t>
            </a:r>
          </a:p>
          <a:p>
            <a:pPr marL="0" indent="0"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s-ES" sz="3500" b="1" dirty="0"/>
              <a:t>2007 La Haye – </a:t>
            </a:r>
            <a:r>
              <a:rPr lang="es-ES" sz="3500" b="1" dirty="0" err="1"/>
              <a:t>Amaç</a:t>
            </a:r>
            <a:r>
              <a:rPr lang="es-ES" sz="3500" b="1" dirty="0"/>
              <a:t> ve </a:t>
            </a:r>
            <a:r>
              <a:rPr lang="es-ES" sz="3500" b="1" dirty="0" err="1"/>
              <a:t>Kapsam</a:t>
            </a:r>
            <a:r>
              <a:rPr lang="es-ES" sz="3500" b="1" dirty="0"/>
              <a:t> (m.1–2)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Hızlı, etkin, maliyet-etkin uluslararası tahsil sistemi kurar</a:t>
            </a:r>
          </a:p>
          <a:p>
            <a:r>
              <a:rPr lang="tr-TR" sz="1900" dirty="0"/>
              <a:t>21 yaşından küçüklere yönelik ebeveyn–çocuk nafakaları başta olmak üzere</a:t>
            </a:r>
          </a:p>
          <a:p>
            <a:r>
              <a:rPr lang="tr-TR" sz="1900" dirty="0"/>
              <a:t>Türkiye beyanı: eğitimi devam eden çocuklar için yaş sınırı 25</a:t>
            </a:r>
          </a:p>
          <a:p>
            <a:r>
              <a:rPr lang="tr-TR" sz="1900" dirty="0"/>
              <a:t>Yine TR beyanı: eşe yönelik nafakalar (tamamı), yaş sınırı olmaksızın ağır engelli çocuklar ve bakıma muhtaç ana-babalar kapsamda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2007 La </a:t>
            </a:r>
            <a:r>
              <a:rPr lang="tr-TR" sz="3500" b="1" dirty="0" err="1"/>
              <a:t>Haye</a:t>
            </a:r>
            <a:r>
              <a:rPr lang="tr-TR" sz="3500" b="1" dirty="0"/>
              <a:t> – Merkezî Makam ve Görevler (m.4–6, m.8)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TR merkezî makam: Adalet Bakanlığı Dış İlişkiler ve AB Genel Müdürlüğü</a:t>
            </a:r>
          </a:p>
          <a:p>
            <a:r>
              <a:rPr lang="tr-TR" sz="1900" dirty="0"/>
              <a:t>Görevler: başvuruları almak/iletmek; </a:t>
            </a:r>
            <a:r>
              <a:rPr lang="tr-TR" sz="1900" dirty="0" err="1"/>
              <a:t>usulî</a:t>
            </a:r>
            <a:r>
              <a:rPr lang="tr-TR" sz="1900" dirty="0"/>
              <a:t> işlemleri başlatmak; adlî yardım; yer tespiti; gelir/mal bilgisi; uzlaşma; icrayı kolaylaştırma; deliller; </a:t>
            </a:r>
            <a:r>
              <a:rPr lang="tr-TR" sz="1900" dirty="0" err="1"/>
              <a:t>soybağı</a:t>
            </a:r>
            <a:r>
              <a:rPr lang="tr-TR" sz="1900" dirty="0"/>
              <a:t> kurulmasına yardım; geçici tedbir prosedürleri; tebligat</a:t>
            </a:r>
          </a:p>
          <a:p>
            <a:r>
              <a:rPr lang="tr-TR" sz="1900" dirty="0"/>
              <a:t>Merkezî makamlar kendi masraflarını karşılar (m.8)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s-ES" sz="3500" b="1" dirty="0"/>
              <a:t>2007 La Haye – </a:t>
            </a:r>
            <a:r>
              <a:rPr lang="es-ES" sz="3500" b="1" dirty="0" err="1"/>
              <a:t>Başvuru</a:t>
            </a:r>
            <a:r>
              <a:rPr lang="es-ES" sz="3500" b="1" dirty="0"/>
              <a:t> </a:t>
            </a:r>
            <a:r>
              <a:rPr lang="es-ES" sz="3500" b="1" dirty="0" err="1"/>
              <a:t>Türleri</a:t>
            </a:r>
            <a:r>
              <a:rPr lang="es-ES" sz="3500" b="1" dirty="0"/>
              <a:t> ve </a:t>
            </a:r>
            <a:r>
              <a:rPr lang="es-ES" sz="3500" b="1" dirty="0" err="1"/>
              <a:t>İcra</a:t>
            </a:r>
            <a:r>
              <a:rPr lang="es-ES" sz="3500" b="1" dirty="0"/>
              <a:t> (m.9–12, m.32)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Başvurular ikamet edilen âkit devletin merkezî makamı → muhatap devlet merkezî makamına (m.9)</a:t>
            </a:r>
          </a:p>
          <a:p>
            <a:r>
              <a:rPr lang="tr-TR" sz="1900" dirty="0"/>
              <a:t>Reddin tek nedeni: şartların açıkça sağlanmaması (m.12/8); sırf ek belge ihtiyacı ret sebebi olamaz (m.12/9)</a:t>
            </a:r>
          </a:p>
          <a:p>
            <a:r>
              <a:rPr lang="tr-TR" sz="1900" dirty="0"/>
              <a:t>Tanıma/tenfiz/tescil sonrası başvuru sahibi yeni işlem yapmadan icra devam eder (m.32/3)</a:t>
            </a:r>
          </a:p>
          <a:p>
            <a:r>
              <a:rPr lang="tr-TR" sz="1900" dirty="0"/>
              <a:t>Zamanaşımı: karar devleti ile muhatap devlet hukuklarından hangisi daha uzun ise o uygulanır (m.32/5)</a:t>
            </a:r>
          </a:p>
          <a:p>
            <a:r>
              <a:rPr lang="tr-TR" sz="1900" dirty="0"/>
              <a:t>2007, 1956 BM’yi (m.49) ve 1958/1973 tanıma–tenfizi (m.48) örtüşen alanlarda ikame eder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D027BE9-4151-8C2B-5DEF-1EA8CA818F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778EBC4-0136-72A0-0E22-A83B60EDE61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000" b="1">
                <a:solidFill>
                  <a:srgbClr val="000000"/>
                </a:solidFill>
              </a:rPr>
              <a:t>Soru 4: 1973 La Haye m.8’e göre boşanmış eşler arasındaki yoksulluk nafakasına hangi hukuk uygulanır?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2DF7C08-3C1C-2446-6757-BF7F88C66605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79880EC-4C3C-D2F5-3B03-DDE7459AC11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38D7EA6-6B09-2F76-06A0-78B49F0D38A0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8C7AAF7-7D7A-8B0D-ED26-1EFD3E11A164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15215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4BF987D-ADF3-284C-6B8F-B1A345229A7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8344B4D-A1A0-D2BD-EF9B-4D34AD6628E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Soru 5: Türkiye’nin 2007 La Haye beyanları kapsamında hangileri kapsama dâhildir?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D087E0A-6018-47FA-3AB0-224F5DCB03A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27F4B83-CFBE-4763-974E-7DCCF8989B68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8C4FAEC-C90F-8235-38DD-9AE4EB55C32A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2BC0A8B-1CD4-C9F8-999E-912A25911F0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3165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5 – Çok Aktörlü Dosya: Eş + Çocuk, Tanıma/Tenfiz + İcra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137" y="2018806"/>
            <a:ext cx="8321819" cy="42905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200" dirty="0"/>
              <a:t>Türkiye’de görülen boşanma davası </a:t>
            </a:r>
            <a:r>
              <a:rPr lang="tr-TR" sz="2200" b="1" dirty="0"/>
              <a:t>Alman hukukuna göre</a:t>
            </a:r>
            <a:r>
              <a:rPr lang="tr-TR" sz="2200" dirty="0"/>
              <a:t> sonuçlanmış ve eş lehine </a:t>
            </a:r>
            <a:r>
              <a:rPr lang="tr-TR" sz="2200" b="1" dirty="0"/>
              <a:t>yoksulluk nafakası</a:t>
            </a:r>
            <a:r>
              <a:rPr lang="tr-TR" sz="2200" dirty="0"/>
              <a:t> hükmedilmiştir. Aynı kararda 22 yaşındaki üniversite öğrencisi çocuk için </a:t>
            </a:r>
            <a:r>
              <a:rPr lang="tr-TR" sz="2200" b="1" dirty="0"/>
              <a:t>iştirak nafakası</a:t>
            </a:r>
            <a:r>
              <a:rPr lang="tr-TR" sz="2200" dirty="0"/>
              <a:t> da vardır. Borçlu </a:t>
            </a:r>
            <a:r>
              <a:rPr lang="tr-TR" sz="2200" b="1" dirty="0"/>
              <a:t>Fransa</a:t>
            </a:r>
            <a:r>
              <a:rPr lang="tr-TR" sz="2200" dirty="0"/>
              <a:t>’dadır. Türkiye ve Fransa 2007 La </a:t>
            </a:r>
            <a:r>
              <a:rPr lang="tr-TR" sz="2200" dirty="0" err="1"/>
              <a:t>Haye’ye</a:t>
            </a:r>
            <a:r>
              <a:rPr lang="tr-TR" sz="2200" dirty="0"/>
              <a:t> taraftır. Ödemeler kesilmiştir.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b="1" dirty="0"/>
              <a:t>Sorular:</a:t>
            </a:r>
            <a:endParaRPr lang="tr-TR" sz="2200" dirty="0"/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Eş ve çocuk için hangi sözleşme/kanun yolları izlenir?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Çocuk 22 yaşında ve eğitimi sürüyor: 2007 kapsamı nasıl belirlenir (TR beyanı)?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200" dirty="0"/>
              <a:t>Tanıma/tenfiz ve icra akışında hangi merkezî makamlar rol oynar?</a:t>
            </a:r>
          </a:p>
          <a:p>
            <a:pPr marL="0" indent="0">
              <a:lnSpc>
                <a:spcPct val="90000"/>
              </a:lnSpc>
              <a:buNone/>
            </a:pPr>
            <a:endParaRPr lang="tr-TR" sz="1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Uygulanacak Hukuk ve Yol Haritası – Karar Ağacı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 dirty="0"/>
              <a:t>1) Talep türü: çocuk/üstsoy–altsoy, eş, yansoy–kayın?</a:t>
            </a:r>
          </a:p>
          <a:p>
            <a:pPr marL="0" indent="0">
              <a:buNone/>
            </a:pPr>
            <a:r>
              <a:rPr lang="tr-TR" sz="1900" dirty="0"/>
              <a:t>2) Sözleşme kapsamı var mı? (1973 </a:t>
            </a:r>
            <a:r>
              <a:rPr lang="tr-TR" sz="1900" dirty="0" err="1"/>
              <a:t>erga</a:t>
            </a:r>
            <a:r>
              <a:rPr lang="tr-TR" sz="1900" dirty="0"/>
              <a:t> </a:t>
            </a:r>
            <a:r>
              <a:rPr lang="tr-TR" sz="1900" dirty="0" err="1"/>
              <a:t>omnes</a:t>
            </a:r>
            <a:r>
              <a:rPr lang="tr-TR" sz="1900" dirty="0"/>
              <a:t>; 1956 çocuk; TR çekinceleri)</a:t>
            </a:r>
          </a:p>
          <a:p>
            <a:pPr marL="0" indent="0">
              <a:buNone/>
            </a:pPr>
            <a:r>
              <a:rPr lang="tr-TR" sz="1900" dirty="0"/>
              <a:t>3) Uygulanacak hukuk: 1973 m.4–6 veya m.8; m.15 çekincesi; m.11 kamu düzeni</a:t>
            </a:r>
          </a:p>
          <a:p>
            <a:pPr marL="0" indent="0">
              <a:buNone/>
            </a:pPr>
            <a:r>
              <a:rPr lang="tr-TR" sz="1900" dirty="0"/>
              <a:t>4) Tahsil/tenfiz: 2007 mi 1956 BM mi? (2007 varsa öncelikli)</a:t>
            </a:r>
          </a:p>
          <a:p>
            <a:pPr marL="0" indent="0">
              <a:buNone/>
            </a:pPr>
            <a:r>
              <a:rPr lang="tr-TR" sz="1900" dirty="0"/>
              <a:t>5) Pratik: belgeler, merkezi makam, icra planı, zamanaşımı (m.32/5)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828444"/>
          </a:xfrm>
        </p:spPr>
        <p:txBody>
          <a:bodyPr>
            <a:normAutofit/>
          </a:bodyPr>
          <a:lstStyle/>
          <a:p>
            <a:r>
              <a:rPr lang="tr-TR" sz="4500" b="1" dirty="0"/>
              <a:t>Pratik Kontrol Listesi ve Sık Hatalar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398626"/>
            <a:ext cx="3868820" cy="3730460"/>
          </a:xfrm>
        </p:spPr>
        <p:txBody>
          <a:bodyPr>
            <a:normAutofit/>
          </a:bodyPr>
          <a:lstStyle/>
          <a:p>
            <a:r>
              <a:rPr lang="tr-TR" sz="1700" b="1" dirty="0"/>
              <a:t>Belge Listesi:</a:t>
            </a:r>
          </a:p>
          <a:p>
            <a:pPr marL="457200" lvl="1" indent="0">
              <a:buNone/>
            </a:pPr>
            <a:r>
              <a:rPr lang="tr-TR" sz="1700" dirty="0"/>
              <a:t>– Karar aslı ve tercümesi</a:t>
            </a:r>
          </a:p>
          <a:p>
            <a:pPr marL="457200" lvl="1" indent="0">
              <a:buNone/>
            </a:pPr>
            <a:r>
              <a:rPr lang="tr-TR" sz="1700" dirty="0"/>
              <a:t>– Tebligat/derdestlik belgeleri</a:t>
            </a:r>
          </a:p>
          <a:p>
            <a:pPr marL="457200" lvl="1" indent="0">
              <a:buNone/>
            </a:pPr>
            <a:r>
              <a:rPr lang="tr-TR" sz="1700" dirty="0"/>
              <a:t>– Kimlik, nüfus, </a:t>
            </a:r>
            <a:r>
              <a:rPr lang="tr-TR" sz="1700" dirty="0" err="1"/>
              <a:t>soybağı</a:t>
            </a:r>
            <a:r>
              <a:rPr lang="tr-TR" sz="1700" dirty="0"/>
              <a:t> kayıtları</a:t>
            </a:r>
          </a:p>
          <a:p>
            <a:pPr marL="457200" lvl="1" indent="0">
              <a:buNone/>
            </a:pPr>
            <a:r>
              <a:rPr lang="tr-TR" sz="1700" dirty="0"/>
              <a:t>– Ödeme dökümleri</a:t>
            </a:r>
          </a:p>
          <a:p>
            <a:pPr marL="457200" lvl="1" indent="0">
              <a:buNone/>
            </a:pPr>
            <a:r>
              <a:rPr lang="tr-TR" sz="1700" dirty="0"/>
              <a:t>– Eğitim/engellilik/bağımlılık kanıtları</a:t>
            </a:r>
          </a:p>
          <a:p>
            <a:pPr marL="457200" lvl="1" indent="0">
              <a:buNone/>
            </a:pPr>
            <a:r>
              <a:rPr lang="tr-TR" sz="1700" dirty="0"/>
              <a:t>– Yetki ve yetkilendirme formları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65" y="2398626"/>
            <a:ext cx="3873484" cy="3730460"/>
          </a:xfrm>
        </p:spPr>
        <p:txBody>
          <a:bodyPr>
            <a:normAutofit/>
          </a:bodyPr>
          <a:lstStyle/>
          <a:p>
            <a:r>
              <a:rPr lang="tr-TR" sz="1700" b="1" dirty="0"/>
              <a:t>Sık Hatalar:</a:t>
            </a:r>
          </a:p>
          <a:p>
            <a:pPr marL="457200" lvl="1" indent="0">
              <a:buNone/>
            </a:pPr>
            <a:r>
              <a:rPr lang="tr-TR" sz="1700" dirty="0"/>
              <a:t>– 1973 m.4–6 yerine doğrudan </a:t>
            </a:r>
            <a:r>
              <a:rPr lang="tr-TR" sz="1700" dirty="0" err="1"/>
              <a:t>lex</a:t>
            </a:r>
            <a:r>
              <a:rPr lang="tr-TR" sz="1700" dirty="0"/>
              <a:t> </a:t>
            </a:r>
            <a:r>
              <a:rPr lang="tr-TR" sz="1700" dirty="0" err="1"/>
              <a:t>fori</a:t>
            </a:r>
            <a:r>
              <a:rPr lang="tr-TR" sz="1700" dirty="0"/>
              <a:t> (m.14/4) uygulamak</a:t>
            </a:r>
          </a:p>
          <a:p>
            <a:pPr marL="457200" lvl="1" indent="0">
              <a:buNone/>
            </a:pPr>
            <a:r>
              <a:rPr lang="tr-TR" sz="1700" dirty="0"/>
              <a:t>– 1956 La </a:t>
            </a:r>
            <a:r>
              <a:rPr lang="tr-TR" sz="1700" dirty="0" err="1"/>
              <a:t>Haye’nin</a:t>
            </a:r>
            <a:r>
              <a:rPr lang="tr-TR" sz="1700" dirty="0"/>
              <a:t> kapsamını yansoya genişletmek</a:t>
            </a:r>
          </a:p>
          <a:p>
            <a:pPr marL="457200" lvl="1" indent="0">
              <a:buNone/>
            </a:pPr>
            <a:r>
              <a:rPr lang="tr-TR" sz="1700" dirty="0"/>
              <a:t>– 1973’te ‘daha lehe hukuk’ varsayımıyla basamak değiştirmek</a:t>
            </a:r>
          </a:p>
          <a:p>
            <a:pPr marL="457200" lvl="1" indent="0">
              <a:buNone/>
            </a:pPr>
            <a:r>
              <a:rPr lang="tr-TR" sz="1700" dirty="0"/>
              <a:t>– 2007 varken 1956 BM yolunu seçmek</a:t>
            </a:r>
          </a:p>
          <a:p>
            <a:pPr marL="457200" lvl="1" indent="0">
              <a:buNone/>
            </a:pPr>
            <a:r>
              <a:rPr lang="tr-TR" sz="1700" dirty="0"/>
              <a:t>– TR çekincelerini gözden kaçırmak (m.24, m.15)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Milletlerarası Boyut: Neden Zor?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Dönemsel ödeme → yıllara yayılan tahsil güçlüğü</a:t>
            </a:r>
          </a:p>
          <a:p>
            <a:r>
              <a:rPr lang="tr-TR" sz="1900" dirty="0"/>
              <a:t>Ekonomik koşullar değiştikçe uyarlama ihtiyacı → farklı ülkelerde tekrar tekrar dava</a:t>
            </a:r>
          </a:p>
          <a:p>
            <a:r>
              <a:rPr lang="tr-TR" sz="1900" dirty="0"/>
              <a:t>Uygulanacak hukuk, tanıma-tenfiz, icra ve adlî iş birliği sorunları</a:t>
            </a:r>
          </a:p>
          <a:p>
            <a:r>
              <a:rPr lang="tr-TR" sz="1900" dirty="0"/>
              <a:t>Bu zorluklar için çok taraflı sözleşmelerle işbirliği mekanizmaları kurulmuştur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Özet – Ana Çıkarımlar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MÖHUK m.19: kural olarak alacaklının </a:t>
            </a:r>
            <a:r>
              <a:rPr lang="tr-TR" sz="1900" dirty="0" err="1"/>
              <a:t>mutad</a:t>
            </a:r>
            <a:r>
              <a:rPr lang="tr-TR" sz="1900" dirty="0"/>
              <a:t> meskeni hukuku; pratikte kapsam dar</a:t>
            </a:r>
          </a:p>
          <a:p>
            <a:r>
              <a:rPr lang="tr-TR" sz="1900" dirty="0"/>
              <a:t>1973 La </a:t>
            </a:r>
            <a:r>
              <a:rPr lang="tr-TR" sz="1900" dirty="0" err="1"/>
              <a:t>Haye</a:t>
            </a:r>
            <a:r>
              <a:rPr lang="tr-TR" sz="1900" dirty="0"/>
              <a:t>: </a:t>
            </a:r>
            <a:r>
              <a:rPr lang="tr-TR" sz="1900" dirty="0" err="1"/>
              <a:t>erga</a:t>
            </a:r>
            <a:r>
              <a:rPr lang="tr-TR" sz="1900" dirty="0"/>
              <a:t> </a:t>
            </a:r>
            <a:r>
              <a:rPr lang="tr-TR" sz="1900" dirty="0" err="1"/>
              <a:t>omnes</a:t>
            </a:r>
            <a:r>
              <a:rPr lang="tr-TR" sz="1900" dirty="0"/>
              <a:t>; m.4–6 genel; m.8 boşanma sonrası; m.15 yakın irtibat; m.11 kamu düzeni</a:t>
            </a:r>
          </a:p>
          <a:p>
            <a:r>
              <a:rPr lang="tr-TR" sz="1900" dirty="0"/>
              <a:t>1956 La </a:t>
            </a:r>
            <a:r>
              <a:rPr lang="tr-TR" sz="1900" dirty="0" err="1"/>
              <a:t>Haye</a:t>
            </a:r>
            <a:r>
              <a:rPr lang="tr-TR" sz="1900" dirty="0"/>
              <a:t>: sadece küçük–üstsoy; 1973’e kıyasla sınırlı ve artık istisnaî</a:t>
            </a:r>
          </a:p>
          <a:p>
            <a:r>
              <a:rPr lang="tr-TR" sz="1900" dirty="0"/>
              <a:t>1956 BM: tahsil iş birliği; </a:t>
            </a:r>
            <a:r>
              <a:rPr lang="tr-TR" sz="1900" dirty="0" err="1"/>
              <a:t>lex</a:t>
            </a:r>
            <a:r>
              <a:rPr lang="tr-TR" sz="1900" dirty="0"/>
              <a:t> </a:t>
            </a:r>
            <a:r>
              <a:rPr lang="tr-TR" sz="1900" dirty="0" err="1"/>
              <a:t>fori</a:t>
            </a:r>
            <a:r>
              <a:rPr lang="tr-TR" sz="1900" dirty="0"/>
              <a:t> MİH; 2007 varsa 2007 tercih</a:t>
            </a:r>
          </a:p>
          <a:p>
            <a:r>
              <a:rPr lang="tr-TR" sz="1900" dirty="0"/>
              <a:t>2007 La </a:t>
            </a:r>
            <a:r>
              <a:rPr lang="tr-TR" sz="1900" dirty="0" err="1"/>
              <a:t>Haye</a:t>
            </a:r>
            <a:r>
              <a:rPr lang="tr-TR" sz="1900" dirty="0"/>
              <a:t>: kapsamlı tahsil sistemi; TR beyanları ile geniş kapsama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BB9CCAE-0AFB-D967-1947-5B0550776A8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1B3E1669-B0CA-BF34-F53E-C731073357A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1) MÖHUK m.19’da atıf (renvoi) dikkate alınır mı?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A662BF8D-2469-50C3-E6F9-5166BA47E0C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A5083B0-D206-8230-ED09-4BB8542B70B4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0B75797-1F0C-C59C-9F75-2159613C5050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E134CD0-860A-7397-7776-C13EB2E25086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98304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D53A6AD-FA3D-FBB2-B0C8-01C6647E625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40FF87DA-5C95-C227-384A-B69597008AC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2) 1973 La Haye’ye göre sıradaki basamağa geçiş şartı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07A0768-4768-AE83-82F5-029F3E6FEBB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94730D3-5050-637B-D66A-3950925379A2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012E0CC-5F49-94B1-D5DA-5A6AF5066B0F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F079045-C748-4528-D77B-83B4008FD66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1762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CA725AE-D85E-7503-4EF5-E68D3A91725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7DF51BD-45C8-FCFA-812F-F575E1982FF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3) 1956 La Haye’nin uygulanabilmesi için hangi koşul zorunludur?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6FE07F7E-37D0-154A-8359-F7462786BA8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41B1C4F-5075-FD9E-4D20-104524DFEBDA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CA12EB2-5CE6-7A5F-FFC0-EBF839FF01B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FCFA0C1-17DE-CF6C-82B6-69D7D79EF06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252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B3DDD47-9714-77B0-8BAF-A3F85AAC32D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65F72C0-8DDB-2ABF-579E-DF1C9626F3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4) 2007 La Haye m.32/5’e göre zamanaşımı nasıl belirlenir?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79B6461-4541-4322-BB84-6D17AF56E4FF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C43F782-8821-F995-1627-2DF818A494EE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2128570-EED0-8AFD-F9BA-BD3988B01FC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F7FB375-5CB9-7C58-C65D-45950DD2AD5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0044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AD5167B-6702-739C-357A-523B0D53A55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0E6B7DE-E2DB-56C9-0A13-72C1CBEFE69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5) Türkiye’nin 1973 m.24 çekincesi hangi talepleri kapsam dışında bırakır?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89218B7-7E9B-7641-A61B-533D73235E5C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B550486-31DF-8447-9FDF-30C94FCE963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CE72AC90-AB5F-8C03-5FA5-DDA1EA29514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5FACC9D2-E728-B4E7-E65F-497A48C6A3EC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8524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19EB65D-004C-A355-2E83-FECB2EC5F21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30FB03FF-5FC9-74AB-9408-8B925707B0F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1. DERSE KATILAN ÖĞRENCİLERİN ADI SOYADI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A78C368-BC7E-5A14-EC8E-5750CD3B3B17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2093B2D-C994-69F3-F9C2-9B635BF111AE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E1F32B9-3CE3-7F1C-1F3F-67FC35EC517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3B8C65C-328A-AF9D-A207-0D22BFA26B6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6397422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49" y="1093788"/>
            <a:ext cx="7879841" cy="296720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sz="6000" b="1" dirty="0"/>
              <a:t>MÖHUK m.20 Kapsamında Miras ve Ölüme Bağlı Tasarruflar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50693" y="4619624"/>
            <a:ext cx="2960084" cy="1038225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tr-TR"/>
              <a:t>Dr. Öğr. Üyesi Fatih SERBEST</a:t>
            </a: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433116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003304" y="2842186"/>
            <a:ext cx="54864" cy="29600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Öğrenim Çıktıları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 dirty="0"/>
              <a:t>Ders sonunda öğrenciler:</a:t>
            </a:r>
          </a:p>
          <a:p>
            <a:pPr lvl="1">
              <a:defRPr sz="2000"/>
            </a:pPr>
            <a:r>
              <a:rPr lang="tr-TR" sz="1900" dirty="0"/>
              <a:t>MÖHUK m.20’nin sistematiğini (genel kural/istisnalar) açıklar.</a:t>
            </a:r>
          </a:p>
          <a:p>
            <a:pPr lvl="1">
              <a:defRPr sz="2000"/>
            </a:pPr>
            <a:r>
              <a:rPr lang="tr-TR" sz="1900" dirty="0"/>
              <a:t>Mirasın açılması, iktisabı ve taksimi bakımından yetkili hukuku ayırt eder.</a:t>
            </a:r>
          </a:p>
          <a:p>
            <a:pPr lvl="1">
              <a:defRPr sz="2000"/>
            </a:pPr>
            <a:r>
              <a:rPr lang="tr-TR" sz="1900" dirty="0"/>
              <a:t>Ölüme bağlı tasarruflarda ‘esas–şekil–ehliyet’ ayrımını uygular.</a:t>
            </a:r>
          </a:p>
          <a:p>
            <a:pPr lvl="1">
              <a:defRPr sz="2000"/>
            </a:pPr>
            <a:r>
              <a:rPr lang="tr-TR" sz="1900" dirty="0"/>
              <a:t>1961 La </a:t>
            </a:r>
            <a:r>
              <a:rPr lang="tr-TR" sz="1900"/>
              <a:t>Haye</a:t>
            </a:r>
            <a:r>
              <a:rPr lang="tr-TR" sz="1900" dirty="0"/>
              <a:t> Sözleşmesi’nin ‘</a:t>
            </a:r>
            <a:r>
              <a:rPr lang="tr-TR" sz="1900"/>
              <a:t>favor</a:t>
            </a:r>
            <a:r>
              <a:rPr lang="tr-TR" sz="1900" dirty="0"/>
              <a:t> </a:t>
            </a:r>
            <a:r>
              <a:rPr lang="tr-TR" sz="1900"/>
              <a:t>testamenti</a:t>
            </a:r>
            <a:r>
              <a:rPr lang="tr-TR" sz="1900" dirty="0"/>
              <a:t>’ yaklaşımını ve çekinceleri bilir.</a:t>
            </a:r>
          </a:p>
          <a:p>
            <a:pPr lvl="1">
              <a:defRPr sz="2000"/>
            </a:pPr>
            <a:r>
              <a:rPr lang="tr-TR" sz="1900" dirty="0"/>
              <a:t>Örnek vakıalarda ön mesele–intibak sorunlarını çözüm yoluna koyar.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5463EB0A-3D7C-4AA5-BFA5-8EE5B4BA5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988" y="1122363"/>
            <a:ext cx="8276021" cy="317469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7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1) Miras ve Kanunlar İhtilâfı: Çerçeve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3988" y="4723637"/>
            <a:ext cx="8276021" cy="1481396"/>
          </a:xfrm>
        </p:spPr>
        <p:txBody>
          <a:bodyPr vert="horz" lIns="91440" tIns="45720" rIns="91440" bIns="45720" rtlCol="0">
            <a:normAutofit/>
          </a:bodyPr>
          <a:lstStyle/>
          <a:p>
            <a:pPr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Yabancılık unsuru ve MÖHUK’un devreye girişi</a:t>
            </a:r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7945AD00-F967-454D-A4B2-39ABA5C8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24870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E9BC5B79-B912-427C-8219-E3E50943F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433989" y="4501201"/>
            <a:ext cx="827602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Devletlerarası İş Birliği ve Sözleşmelerin Rolü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Bazıları uygulanacak hukuku belirler (1956 La </a:t>
            </a:r>
            <a:r>
              <a:rPr lang="tr-TR" sz="1900"/>
              <a:t>Haye</a:t>
            </a:r>
            <a:r>
              <a:rPr lang="tr-TR" sz="1900" dirty="0"/>
              <a:t>/1973 La </a:t>
            </a:r>
            <a:r>
              <a:rPr lang="tr-TR" sz="1900"/>
              <a:t>Haye</a:t>
            </a:r>
            <a:r>
              <a:rPr lang="tr-TR" sz="1900" dirty="0"/>
              <a:t>)</a:t>
            </a:r>
          </a:p>
          <a:p>
            <a:r>
              <a:rPr lang="tr-TR" sz="1900" dirty="0"/>
              <a:t>Bazıları tanıma-tenfizi düzenler (1958/1973 La </a:t>
            </a:r>
            <a:r>
              <a:rPr lang="tr-TR" sz="1900"/>
              <a:t>Haye</a:t>
            </a:r>
            <a:r>
              <a:rPr lang="tr-TR" sz="1900" dirty="0"/>
              <a:t>)</a:t>
            </a:r>
          </a:p>
          <a:p>
            <a:r>
              <a:rPr lang="tr-TR" sz="1900" dirty="0"/>
              <a:t>Bazıları tahsil ve iş birliğini kurar (1956 BM New York; 2007 La </a:t>
            </a:r>
            <a:r>
              <a:rPr lang="tr-TR" sz="1900"/>
              <a:t>Haye</a:t>
            </a:r>
            <a:r>
              <a:rPr lang="tr-TR" sz="1900" dirty="0"/>
              <a:t>)</a:t>
            </a:r>
          </a:p>
          <a:p>
            <a:r>
              <a:rPr lang="tr-TR" sz="1900" dirty="0"/>
              <a:t>Türk hâkimi kural olarak sözleşmeleri önceler; MÖHUK istisnaî olarak devreye girer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Miras Hukukunun Temel Amacı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Tereke kime, hangi oran ve sırada geçer? (intikal)</a:t>
            </a:r>
          </a:p>
          <a:p>
            <a:pPr>
              <a:defRPr sz="2000"/>
            </a:pPr>
            <a:r>
              <a:rPr lang="tr-TR" sz="1900"/>
              <a:t>Alt sorular: cenin/gaiplik, saklı pay, mirastan çıkarma, vasiyet özgürlüğü sınırları</a:t>
            </a:r>
          </a:p>
          <a:p>
            <a:pPr>
              <a:defRPr sz="2000"/>
            </a:pPr>
            <a:r>
              <a:rPr lang="tr-TR" sz="1900"/>
              <a:t>Yabancılık unsuru varsa: MÖHUK kuralları uygulanır.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MÖHUK m.20’nin Genel Çerçevesi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m.20/1: Genel kural</a:t>
            </a:r>
          </a:p>
          <a:p>
            <a:pPr>
              <a:defRPr sz="2000"/>
            </a:pPr>
            <a:r>
              <a:rPr lang="tr-TR" sz="1900"/>
              <a:t>m.20/2: Açılma sebepleri–iktisap–taksim → terekenin bulunduğu yer hukuku</a:t>
            </a:r>
          </a:p>
          <a:p>
            <a:pPr>
              <a:defRPr sz="2000"/>
            </a:pPr>
            <a:r>
              <a:rPr lang="tr-TR" sz="1900"/>
              <a:t>m.20/3: Türkiye’de mirasçısız tereke → Devlete kalır</a:t>
            </a:r>
          </a:p>
          <a:p>
            <a:pPr>
              <a:defRPr sz="2000"/>
            </a:pPr>
            <a:r>
              <a:rPr lang="tr-TR" sz="1900"/>
              <a:t>m.20/4–5: Şekil ve ehliyet için özel kurallar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m.20/1 — Genel Kural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“Miras ölenin millî hukukuna tâbidir.”</a:t>
            </a:r>
          </a:p>
          <a:p>
            <a:pPr>
              <a:defRPr sz="2000"/>
            </a:pPr>
            <a:r>
              <a:rPr lang="tr-TR" sz="1900"/>
              <a:t>İstisna: Türkiye’deki taşınmazlar → Türk hukuku (tek taraflı bağlama).</a:t>
            </a:r>
          </a:p>
          <a:p>
            <a:pPr>
              <a:defRPr sz="2000"/>
            </a:pPr>
            <a:r>
              <a:rPr lang="tr-TR" sz="1900"/>
              <a:t>Sonuç: Aynı tereke için iki farklı hukuk uygulanabilir.</a:t>
            </a:r>
          </a:p>
          <a:p>
            <a:pPr>
              <a:defRPr sz="2000"/>
            </a:pPr>
            <a:r>
              <a:rPr lang="tr-TR" sz="1900"/>
              <a:t>Mirasçıların vatandaşlığı değil, mirasbırakanın vatandaşlığı belirleyicidir.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m.20/1 — Uygulama Alanı (Örnekler)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Kanunî mirasçıların kim olduğu ve pay oranları</a:t>
            </a:r>
          </a:p>
          <a:p>
            <a:pPr>
              <a:defRPr sz="2000"/>
            </a:pPr>
            <a:r>
              <a:rPr lang="tr-TR" sz="1900"/>
              <a:t>Cenin/gaip kişinin mirasçılığı, mirastan yoksunluk</a:t>
            </a:r>
          </a:p>
          <a:p>
            <a:pPr>
              <a:defRPr sz="2000"/>
            </a:pPr>
            <a:r>
              <a:rPr lang="tr-TR" sz="1900"/>
              <a:t>Saklı pay ve tenkis; art/yedek mirasçı</a:t>
            </a:r>
          </a:p>
          <a:p>
            <a:pPr>
              <a:defRPr sz="2000"/>
            </a:pPr>
            <a:r>
              <a:rPr lang="tr-TR" sz="1900"/>
              <a:t>ÖBT’nin (vasiyet/miras sözleşmesi) esasına ilişkin hükümler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Ön Meseleler ve Lex Fori’nin Bağlama Kuralları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Evliliğin geçerliliği → MÖHUK m.13</a:t>
            </a:r>
          </a:p>
          <a:p>
            <a:pPr>
              <a:defRPr sz="2000"/>
            </a:pPr>
            <a:r>
              <a:rPr lang="tr-TR" sz="1900"/>
              <a:t>Soybağının varlığı → MÖHUK m.16</a:t>
            </a:r>
          </a:p>
          <a:p>
            <a:pPr>
              <a:defRPr sz="2000"/>
            </a:pPr>
            <a:r>
              <a:rPr lang="tr-TR" sz="1900"/>
              <a:t>Gaiplik kararı ve etkisi → MÖHUK m.11</a:t>
            </a:r>
          </a:p>
          <a:p>
            <a:pPr>
              <a:defRPr sz="2000"/>
            </a:pPr>
            <a:r>
              <a:rPr lang="tr-TR" sz="1900"/>
              <a:t>Ön meseleler miras statüsünden bağımsız olarak yetkili hukukla çözülür.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MÖHUK m.20: </a:t>
            </a:r>
            <a:r>
              <a:rPr b="1" dirty="0" err="1"/>
              <a:t>Uygulanacak</a:t>
            </a:r>
            <a:r>
              <a:rPr b="1" dirty="0"/>
              <a:t> </a:t>
            </a:r>
            <a:r>
              <a:rPr b="1" dirty="0" err="1"/>
              <a:t>Hukuk</a:t>
            </a:r>
            <a:r>
              <a:rPr b="1" dirty="0"/>
              <a:t> Yol </a:t>
            </a:r>
            <a:r>
              <a:rPr b="1" dirty="0" err="1"/>
              <a:t>Haritası</a:t>
            </a:r>
            <a:endParaRPr b="1" dirty="0"/>
          </a:p>
        </p:txBody>
      </p:sp>
      <p:sp>
        <p:nvSpPr>
          <p:cNvPr id="3" name="Rectangle 2"/>
          <p:cNvSpPr/>
          <p:nvPr/>
        </p:nvSpPr>
        <p:spPr>
          <a:xfrm>
            <a:off x="640080" y="1463040"/>
            <a:ext cx="27432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Genel Kural (m.20/1):</a:t>
            </a:r>
          </a:p>
          <a:p>
            <a:r>
              <a:t>Miras = Ölenin millî hukuku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3383280" y="0"/>
            <a:ext cx="914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480560" y="1463040"/>
            <a:ext cx="27432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Türkiye’deki Taşınmaz:</a:t>
            </a:r>
          </a:p>
          <a:p>
            <a:r>
              <a:t>Türk Hukuku (tek taraflı)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926080"/>
            <a:ext cx="658368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İstisnalar (m.20/2-3):</a:t>
            </a:r>
          </a:p>
          <a:p>
            <a:pPr>
              <a:defRPr sz="1600"/>
            </a:pPr>
            <a:r>
              <a:t>• Açılma sebepleri • İktisap • Taksim → Terekenin bulunduğu yer hukuku</a:t>
            </a:r>
          </a:p>
          <a:p>
            <a:pPr>
              <a:defRPr sz="1600"/>
            </a:pPr>
            <a:r>
              <a:t>• Mirasçısız tereke TR’de → Devlete kalır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4389120"/>
            <a:ext cx="6583680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600"/>
            </a:pPr>
            <a:r>
              <a:t>Şekil (m.20/4) &amp; Ehliyet (m.20/5):</a:t>
            </a:r>
          </a:p>
          <a:p>
            <a:pPr>
              <a:defRPr sz="1600"/>
            </a:pPr>
            <a:r>
              <a:t>• Şekil: m.7 + alternatif bağlama</a:t>
            </a:r>
          </a:p>
          <a:p>
            <a:pPr>
              <a:defRPr sz="1600"/>
            </a:pPr>
            <a:r>
              <a:t>• Ehliyet: Tasarruf anındaki millî hukuk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Uygulamada: Veraset İlamı (Mirasçılık Belgesi)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Yabancılık unsuru içeren dosyalarda mahkeme m.20’ye göre mirasçıları/payları belirler.</a:t>
            </a:r>
          </a:p>
          <a:p>
            <a:pPr>
              <a:defRPr sz="2000"/>
            </a:pPr>
            <a:r>
              <a:rPr lang="tr-TR" sz="1900"/>
              <a:t>Türkiye’de taşınmaz varsa bu kısım için Türk hukuku, diğer kısım için ölenin millî hukuku uygulanır.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4AC693A-FB26-3473-38E9-31912D074C2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1B149D5-C862-9F34-D151-058DC20F69C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300" b="1">
                <a:solidFill>
                  <a:srgbClr val="000000"/>
                </a:solidFill>
              </a:rPr>
              <a:t>1) Miras ilişkilerinde genel kural nedir ve Türkiye’deki taşınmazlar bakımından sonuç ne olur?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9501C06-1AF8-7842-4DFE-629DAC4E315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590C49F-CE87-836C-BF5C-3401901A74D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A64370F3-18FC-53B7-F8B4-D56B6129876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A4C60B1-0C68-4059-6E0F-E7298999174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182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Özel Durum: Evlatlık Bağı ve Miras Hakkı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 dirty="0"/>
              <a:t>Evlatlık bağının miras hakkı doğurup doğurmadığı:</a:t>
            </a:r>
          </a:p>
          <a:p>
            <a:pPr lvl="1">
              <a:defRPr sz="2000"/>
            </a:pPr>
            <a:r>
              <a:rPr lang="tr-TR" sz="1900" dirty="0"/>
              <a:t>Evlatlık statüsü + miras statüsü yetkili hukukları birlikte dikkate alınır.</a:t>
            </a:r>
          </a:p>
          <a:p>
            <a:pPr lvl="1">
              <a:defRPr sz="2000"/>
            </a:pPr>
            <a:r>
              <a:rPr lang="tr-TR" sz="1900" dirty="0"/>
              <a:t>Her ikisi de miras hakkı tanıyorsa, diğer miras meseleleri miras statüsüne göre çözülür.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Özel Durum: Mal Rejimi ile Miras Statüsünün Çatışması (İntibak)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Mal rejimi hukuku ≠ Miras hukuku yaklaşımı çelişebilir.</a:t>
            </a:r>
          </a:p>
          <a:p>
            <a:pPr>
              <a:defRPr sz="2000"/>
            </a:pPr>
            <a:r>
              <a:rPr lang="tr-TR" sz="1900"/>
              <a:t>Örn: Mal rejimi ‘mal ayrılığı’; miras hukuku ‘mal ortaklığı’ varsayar → sağ kalan eş hiçbir yerden kazanamayabilir.</a:t>
            </a:r>
          </a:p>
          <a:p>
            <a:pPr>
              <a:defRPr sz="2000"/>
            </a:pPr>
            <a:r>
              <a:rPr lang="tr-TR" sz="1900"/>
              <a:t>Çözüm: İntibak (adaptation) yoluyla çatışmanın giderilmesi.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Türkiye’nin Taraf Olduğu Nafaka Sözleşmeleri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(1956) Nafaka Alacaklarının Yabancı Memleketlerde Tahsili – BM (New York)</a:t>
            </a:r>
          </a:p>
          <a:p>
            <a:r>
              <a:rPr lang="tr-TR" sz="1900" dirty="0"/>
              <a:t>(1956) Çocuklara Karşı Nafaka Mükellefiyetine Uygulanacak Kanuna Dair La </a:t>
            </a:r>
            <a:r>
              <a:rPr lang="tr-TR" sz="1900"/>
              <a:t>Haye</a:t>
            </a:r>
            <a:endParaRPr lang="tr-TR" sz="1900" dirty="0"/>
          </a:p>
          <a:p>
            <a:r>
              <a:rPr lang="tr-TR" sz="1900" dirty="0"/>
              <a:t>(1958) Çocuklara Karşı Nafaka Yükümlülüğü Kararlarının Tanınması ve Tenfizi – La </a:t>
            </a:r>
            <a:r>
              <a:rPr lang="tr-TR" sz="1900"/>
              <a:t>Haye</a:t>
            </a:r>
            <a:endParaRPr lang="tr-TR" sz="1900" dirty="0"/>
          </a:p>
          <a:p>
            <a:r>
              <a:rPr lang="tr-TR" sz="1900" dirty="0"/>
              <a:t>(1973) Nafaka Yükümlülüğüne Uygulanacak Kanuna Dair La </a:t>
            </a:r>
            <a:r>
              <a:rPr lang="tr-TR" sz="1900"/>
              <a:t>Haye</a:t>
            </a:r>
            <a:endParaRPr lang="tr-TR" sz="1900" dirty="0"/>
          </a:p>
          <a:p>
            <a:r>
              <a:rPr lang="tr-TR" sz="1900" dirty="0"/>
              <a:t>(1973) Nafaka Kararlarının Tanınması ve Tenfizi – La </a:t>
            </a:r>
            <a:r>
              <a:rPr lang="tr-TR" sz="1900"/>
              <a:t>Haye</a:t>
            </a:r>
            <a:endParaRPr lang="tr-TR" sz="1900" dirty="0"/>
          </a:p>
          <a:p>
            <a:r>
              <a:rPr lang="tr-TR" sz="1900" dirty="0"/>
              <a:t>(2007) Çocuk Nafakası ve Diğer Nafaka Türlerinin Uluslararası Tahsili – La </a:t>
            </a:r>
            <a:r>
              <a:rPr lang="tr-TR" sz="1900"/>
              <a:t>Haye</a:t>
            </a:r>
            <a:endParaRPr lang="tr-TR" sz="19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6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2) İstisnalar: m.20/2 ve m.20/3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84" y="5645150"/>
            <a:ext cx="6193632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Açılma – İktisap – Taksim; Mirasçısız Tereke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m.20/2 — Mirasın Açılması Sebepleri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Açılma sebepleri → Terekenin bulunduğu yer hukuku</a:t>
            </a:r>
          </a:p>
          <a:p>
            <a:pPr>
              <a:defRPr sz="2000"/>
            </a:pPr>
            <a:r>
              <a:rPr lang="tr-TR" sz="1900"/>
              <a:t>TR’de temel sebep: Ölüm; ayrıca gaiplik (TMK m.31–32 vd.).</a:t>
            </a:r>
          </a:p>
          <a:p>
            <a:pPr>
              <a:defRPr sz="2000"/>
            </a:pPr>
            <a:r>
              <a:rPr lang="tr-TR" sz="1900"/>
              <a:t>Gaipliğin varlığı ve hüküm anı: ön mesele → gaiplikte yetkili hukuk (m.11).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m.20/2 — Mirasın İktisabı (kazanılması)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TR/İsviçre/Alman/Fransız hukuku: Ölüm anında külli halefiyet (ipso iure).</a:t>
            </a:r>
          </a:p>
          <a:p>
            <a:pPr>
              <a:defRPr sz="2000"/>
            </a:pPr>
            <a:r>
              <a:rPr lang="tr-TR" sz="1900"/>
              <a:t>İtalyan hukuku: Kabul beyanı gerekir (hereditas iacens dönemi).</a:t>
            </a:r>
          </a:p>
          <a:p>
            <a:pPr>
              <a:defRPr sz="2000"/>
            </a:pPr>
            <a:r>
              <a:rPr lang="tr-TR" sz="1900"/>
              <a:t>İngiliz hukuku: Önce personal representative iktisap eder; alacaklılar ödendikten sonra paylaştırır.</a:t>
            </a:r>
          </a:p>
          <a:p>
            <a:pPr>
              <a:defRPr sz="2000"/>
            </a:pPr>
            <a:r>
              <a:rPr lang="tr-TR" sz="1900"/>
              <a:t>Yetkili hukuk: Terekenin bulunduğu yer hukuku.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m.20/2 — Mirasın Taksimi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TR: Külli halefiyet sonrası miras ortaklığı; borçlardan müteselsil sorumluluk (TMK m.641, m.681/2).</a:t>
            </a:r>
          </a:p>
          <a:p>
            <a:pPr>
              <a:defRPr sz="2000"/>
            </a:pPr>
            <a:r>
              <a:rPr lang="tr-TR" sz="1900"/>
              <a:t>İngiliz hukuku: Miras ortaklığı yok; borçlardan tereke sorumludur; paylaştırma sonrası mirasçı iktisap eder.</a:t>
            </a:r>
          </a:p>
          <a:p>
            <a:pPr>
              <a:defRPr sz="2000"/>
            </a:pPr>
            <a:r>
              <a:rPr lang="tr-TR" sz="1900"/>
              <a:t>Yetkili hukuk: Terekenin bulunduğu yer hukuku.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D4FD7D1-C75F-15B8-1146-84E52DBE14B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8D4F6D96-03BD-F456-72CC-E475C91DD64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2) Mirasın iktisabı hangi hukuka tabidir?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82B3091-53E6-6D0E-6F94-C24A7F3AAC80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7315746-232C-FFBD-1016-68E2693AC64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719D69E-29A0-008B-E1EF-4A8922B56E61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04326E3-5497-BDAB-55BB-01DD19D403AB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1346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1 — TR’de Taşınmaz İçeren Yabancı Tereke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/>
              <a:t>Yunan vatandaşı </a:t>
            </a:r>
            <a:r>
              <a:rPr lang="tr-TR" sz="1900" b="1"/>
              <a:t>X</a:t>
            </a:r>
            <a:r>
              <a:rPr lang="tr-TR" sz="1900"/>
              <a:t>, İstanbul’da bir </a:t>
            </a:r>
            <a:r>
              <a:rPr lang="tr-TR" sz="1900" b="1"/>
              <a:t>taşınmaz</a:t>
            </a:r>
            <a:r>
              <a:rPr lang="tr-TR" sz="1900"/>
              <a:t>, Atina’da bir </a:t>
            </a:r>
            <a:r>
              <a:rPr lang="tr-TR" sz="1900" b="1"/>
              <a:t>banka hesabı</a:t>
            </a:r>
            <a:r>
              <a:rPr lang="tr-TR" sz="1900"/>
              <a:t> bırakarak vefat eder. Eşi </a:t>
            </a:r>
            <a:r>
              <a:rPr lang="tr-TR" sz="1900" b="1"/>
              <a:t>Türk</a:t>
            </a:r>
            <a:r>
              <a:rPr lang="tr-TR" sz="1900"/>
              <a:t>, çocukları </a:t>
            </a:r>
            <a:r>
              <a:rPr lang="tr-TR" sz="1900" b="1"/>
              <a:t>Yunan</a:t>
            </a:r>
            <a:r>
              <a:rPr lang="tr-TR" sz="1900"/>
              <a:t> vatandaşıdır. Türkiye’de </a:t>
            </a:r>
            <a:r>
              <a:rPr lang="tr-TR" sz="1900" b="1"/>
              <a:t>veraset ilamı</a:t>
            </a:r>
            <a:r>
              <a:rPr lang="tr-TR" sz="1900"/>
              <a:t> talep edilir.</a:t>
            </a:r>
          </a:p>
          <a:p>
            <a:pPr marL="0" indent="0">
              <a:buNone/>
            </a:pPr>
            <a:endParaRPr lang="tr-TR" sz="1900"/>
          </a:p>
          <a:p>
            <a:pPr marL="0" indent="0">
              <a:buNone/>
            </a:pPr>
            <a:r>
              <a:rPr lang="tr-TR" sz="1900" b="1"/>
              <a:t>Sorular:</a:t>
            </a:r>
            <a:endParaRPr lang="tr-TR" sz="1900"/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Hangi kısımda hangi hukuk uygulanır (taşınmaz vs. menkul)?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Mirasçıların vatandaşlığı sonucu değiştirir mi?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Veraset ilamında oranlar nasıl belirlenir?</a:t>
            </a:r>
          </a:p>
          <a:p>
            <a:pPr marL="0" indent="0">
              <a:buNone/>
              <a:defRPr sz="1800"/>
            </a:pPr>
            <a:endParaRPr lang="tr-TR" sz="19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2 — Gaiplik ve Açılma Sebepleri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/>
              <a:t>Alman vatandaşı </a:t>
            </a:r>
            <a:r>
              <a:rPr lang="tr-TR" sz="1900" b="1"/>
              <a:t>Z</a:t>
            </a:r>
            <a:r>
              <a:rPr lang="tr-TR" sz="1900"/>
              <a:t>, Akdeniz’de tekne kazasında kaybolur; ceset bulunamaz. Z’nin </a:t>
            </a:r>
            <a:r>
              <a:rPr lang="tr-TR" sz="1900" b="1"/>
              <a:t>Türkiye’de menkul</a:t>
            </a:r>
            <a:r>
              <a:rPr lang="tr-TR" sz="1900"/>
              <a:t>, </a:t>
            </a:r>
            <a:r>
              <a:rPr lang="tr-TR" sz="1900" b="1"/>
              <a:t>Almanya’da taşınmaz</a:t>
            </a:r>
            <a:r>
              <a:rPr lang="tr-TR" sz="1900"/>
              <a:t> tereke unsurları vardır. Aile, </a:t>
            </a:r>
            <a:r>
              <a:rPr lang="tr-TR" sz="1900" b="1"/>
              <a:t>gaiplik</a:t>
            </a:r>
            <a:r>
              <a:rPr lang="tr-TR" sz="1900"/>
              <a:t> ve </a:t>
            </a:r>
            <a:r>
              <a:rPr lang="tr-TR" sz="1900" b="1"/>
              <a:t>mirasın açılması</a:t>
            </a:r>
            <a:r>
              <a:rPr lang="tr-TR" sz="1900"/>
              <a:t> süreçlerini başlatmak ister.</a:t>
            </a:r>
          </a:p>
          <a:p>
            <a:pPr marL="0" indent="0">
              <a:buNone/>
            </a:pPr>
            <a:r>
              <a:rPr lang="tr-TR" sz="1900" b="1"/>
              <a:t>Sorular:</a:t>
            </a:r>
            <a:endParaRPr lang="tr-TR" sz="1900"/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Gaiplik kararı ve hüküm doğurma anı hangi hukuka tabidir (ön mesele)?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Mirasın </a:t>
            </a:r>
            <a:r>
              <a:rPr lang="tr-TR" sz="1900" b="1"/>
              <a:t>açılması sebepleri</a:t>
            </a:r>
            <a:r>
              <a:rPr lang="tr-TR" sz="1900"/>
              <a:t> bakımından hangi hukuk uygulanır?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TR’deki menkuller ve DE’deki taşınmazlar bakımından </a:t>
            </a:r>
            <a:r>
              <a:rPr lang="tr-TR" sz="1900" b="1"/>
              <a:t>iktisap</a:t>
            </a:r>
            <a:r>
              <a:rPr lang="tr-TR" sz="1900"/>
              <a:t> ve </a:t>
            </a:r>
            <a:r>
              <a:rPr lang="tr-TR" sz="1900" b="1"/>
              <a:t>taksim</a:t>
            </a:r>
            <a:r>
              <a:rPr lang="tr-TR" sz="1900"/>
              <a:t>de hangi hukuk uygulanır?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m.20/3 — Türkiye’deki Mirasçısız Tereke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Kural: Türkiye’de bulunan mirasçısız tereke → Devlete kalır.</a:t>
            </a:r>
          </a:p>
          <a:p>
            <a:pPr>
              <a:defRPr sz="2000"/>
            </a:pPr>
            <a:r>
              <a:rPr lang="tr-TR" sz="1900"/>
              <a:t>Amaç: Terekenin yabancı bir devlete intikalini önlemek.</a:t>
            </a:r>
          </a:p>
          <a:p>
            <a:pPr>
              <a:defRPr sz="2000"/>
            </a:pPr>
            <a:r>
              <a:rPr lang="tr-TR" sz="1900"/>
              <a:t>Mirasçısızlığın tespiti: m.20/1’e göre yetkili hukuk uygulanır.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610067A-8112-7F16-7605-6C6251B76B4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DA1B6FE1-C370-A73A-76C8-B89D9ABFB3C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3) Türkiye’de bulunan mirasçısız tereke kime kalır?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148A7D28-6A96-6600-3779-E76DBADA8D22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AEAB405-86A4-E31B-ACF4-8A507B710BE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D832C3C-C0D5-23EE-0E7E-8BF33EF46939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8CB7C1C6-B807-83A3-3F6D-2D8B57061B99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4230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1999615"/>
            <a:ext cx="6858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</a:pPr>
            <a:r>
              <a:rPr lang="en-US" sz="6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3) Ölüme Bağlı Tasarruflar (ÖBT)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5184" y="5645150"/>
            <a:ext cx="6193632" cy="6318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Esas – Şekil – Ehliyet ayrımı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600" b="1" dirty="0"/>
              <a:t>Zaman </a:t>
            </a:r>
            <a:r>
              <a:rPr sz="3600" b="1" dirty="0" err="1"/>
              <a:t>Çizelgesi</a:t>
            </a:r>
            <a:r>
              <a:rPr sz="3600" b="1" dirty="0"/>
              <a:t> </a:t>
            </a:r>
            <a:r>
              <a:rPr sz="3600" b="1" dirty="0" err="1"/>
              <a:t>ve</a:t>
            </a:r>
            <a:r>
              <a:rPr sz="3600" b="1" dirty="0"/>
              <a:t> </a:t>
            </a:r>
            <a:r>
              <a:rPr sz="3600" b="1" dirty="0" err="1"/>
              <a:t>İlişkiler</a:t>
            </a:r>
            <a:endParaRPr sz="3600" b="1" dirty="0"/>
          </a:p>
        </p:txBody>
      </p:sp>
      <p:sp>
        <p:nvSpPr>
          <p:cNvPr id="4" name="Oval 3"/>
          <p:cNvSpPr/>
          <p:nvPr/>
        </p:nvSpPr>
        <p:spPr>
          <a:xfrm>
            <a:off x="914400" y="2240280"/>
            <a:ext cx="182880" cy="182880"/>
          </a:xfrm>
          <a:prstGeom prst="ellipse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/>
          </a:p>
        </p:txBody>
      </p:sp>
      <p:sp>
        <p:nvSpPr>
          <p:cNvPr id="5" name="TextBox 4"/>
          <p:cNvSpPr txBox="1"/>
          <p:nvPr/>
        </p:nvSpPr>
        <p:spPr>
          <a:xfrm>
            <a:off x="1397391" y="2259703"/>
            <a:ext cx="468686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rPr sz="2000" dirty="0"/>
              <a:t>1956 – La Haye (</a:t>
            </a:r>
            <a:r>
              <a:rPr sz="2000" dirty="0" err="1"/>
              <a:t>Çocuğa</a:t>
            </a:r>
            <a:r>
              <a:rPr sz="2000" dirty="0"/>
              <a:t> </a:t>
            </a:r>
            <a:r>
              <a:rPr sz="2000" dirty="0" err="1"/>
              <a:t>karşı</a:t>
            </a:r>
            <a:r>
              <a:rPr sz="2000" dirty="0"/>
              <a:t> – </a:t>
            </a:r>
            <a:r>
              <a:rPr sz="2000" dirty="0" err="1"/>
              <a:t>Uyg</a:t>
            </a:r>
            <a:r>
              <a:rPr sz="2000" dirty="0"/>
              <a:t>. </a:t>
            </a:r>
            <a:r>
              <a:rPr sz="2000" dirty="0" err="1"/>
              <a:t>Hukuk</a:t>
            </a:r>
            <a:r>
              <a:rPr sz="2000" dirty="0"/>
              <a:t>)</a:t>
            </a:r>
          </a:p>
        </p:txBody>
      </p:sp>
      <p:sp>
        <p:nvSpPr>
          <p:cNvPr id="6" name="Oval 5"/>
          <p:cNvSpPr/>
          <p:nvPr/>
        </p:nvSpPr>
        <p:spPr>
          <a:xfrm>
            <a:off x="921434" y="2967111"/>
            <a:ext cx="182880" cy="182880"/>
          </a:xfrm>
          <a:prstGeom prst="ellipse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/>
          </a:p>
        </p:txBody>
      </p:sp>
      <p:sp>
        <p:nvSpPr>
          <p:cNvPr id="7" name="TextBox 6"/>
          <p:cNvSpPr txBox="1"/>
          <p:nvPr/>
        </p:nvSpPr>
        <p:spPr>
          <a:xfrm>
            <a:off x="1397391" y="2900876"/>
            <a:ext cx="314175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rPr sz="2000" dirty="0"/>
              <a:t>1956 – BM New York (Tahsil)</a:t>
            </a:r>
          </a:p>
        </p:txBody>
      </p:sp>
      <p:sp>
        <p:nvSpPr>
          <p:cNvPr id="8" name="Oval 7"/>
          <p:cNvSpPr/>
          <p:nvPr/>
        </p:nvSpPr>
        <p:spPr>
          <a:xfrm>
            <a:off x="921434" y="3799450"/>
            <a:ext cx="182880" cy="182880"/>
          </a:xfrm>
          <a:prstGeom prst="ellipse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/>
          </a:p>
        </p:txBody>
      </p:sp>
      <p:sp>
        <p:nvSpPr>
          <p:cNvPr id="9" name="TextBox 8"/>
          <p:cNvSpPr txBox="1"/>
          <p:nvPr/>
        </p:nvSpPr>
        <p:spPr>
          <a:xfrm>
            <a:off x="1397391" y="3726022"/>
            <a:ext cx="496007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rPr sz="2000" dirty="0"/>
              <a:t>1958 – La Haye (</a:t>
            </a:r>
            <a:r>
              <a:rPr sz="2000" dirty="0" err="1"/>
              <a:t>Çocuğa</a:t>
            </a:r>
            <a:r>
              <a:rPr sz="2000" dirty="0"/>
              <a:t> </a:t>
            </a:r>
            <a:r>
              <a:rPr sz="2000" dirty="0" err="1"/>
              <a:t>karşı</a:t>
            </a:r>
            <a:r>
              <a:rPr sz="2000" dirty="0"/>
              <a:t> – </a:t>
            </a:r>
            <a:r>
              <a:rPr sz="2000" dirty="0" err="1"/>
              <a:t>Tanıma</a:t>
            </a:r>
            <a:r>
              <a:rPr sz="2000" dirty="0"/>
              <a:t>/</a:t>
            </a:r>
            <a:r>
              <a:rPr sz="2000" dirty="0" err="1"/>
              <a:t>Tenfiz</a:t>
            </a:r>
            <a:r>
              <a:rPr sz="2000" dirty="0"/>
              <a:t>)</a:t>
            </a:r>
          </a:p>
        </p:txBody>
      </p:sp>
      <p:sp>
        <p:nvSpPr>
          <p:cNvPr id="10" name="Oval 9"/>
          <p:cNvSpPr/>
          <p:nvPr/>
        </p:nvSpPr>
        <p:spPr>
          <a:xfrm>
            <a:off x="921434" y="4594702"/>
            <a:ext cx="182880" cy="182880"/>
          </a:xfrm>
          <a:prstGeom prst="ellipse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/>
          </a:p>
        </p:txBody>
      </p:sp>
      <p:sp>
        <p:nvSpPr>
          <p:cNvPr id="11" name="TextBox 10"/>
          <p:cNvSpPr txBox="1"/>
          <p:nvPr/>
        </p:nvSpPr>
        <p:spPr>
          <a:xfrm>
            <a:off x="1397391" y="4551168"/>
            <a:ext cx="460869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rPr sz="2000" dirty="0"/>
              <a:t>1973 – La Haye (</a:t>
            </a:r>
            <a:r>
              <a:rPr sz="2000" dirty="0" err="1"/>
              <a:t>Uyg</a:t>
            </a:r>
            <a:r>
              <a:rPr sz="2000" dirty="0"/>
              <a:t>. </a:t>
            </a:r>
            <a:r>
              <a:rPr sz="2000" dirty="0" err="1"/>
              <a:t>Hukuk</a:t>
            </a:r>
            <a:r>
              <a:rPr sz="2000" dirty="0"/>
              <a:t> – </a:t>
            </a:r>
            <a:r>
              <a:rPr sz="2000" dirty="0" err="1"/>
              <a:t>erga</a:t>
            </a:r>
            <a:r>
              <a:rPr sz="2000" dirty="0"/>
              <a:t> omnes)</a:t>
            </a:r>
          </a:p>
        </p:txBody>
      </p:sp>
      <p:sp>
        <p:nvSpPr>
          <p:cNvPr id="12" name="Oval 11"/>
          <p:cNvSpPr/>
          <p:nvPr/>
        </p:nvSpPr>
        <p:spPr>
          <a:xfrm>
            <a:off x="914400" y="5298514"/>
            <a:ext cx="182880" cy="182880"/>
          </a:xfrm>
          <a:prstGeom prst="ellipse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/>
          </a:p>
        </p:txBody>
      </p:sp>
      <p:sp>
        <p:nvSpPr>
          <p:cNvPr id="13" name="TextBox 12"/>
          <p:cNvSpPr txBox="1"/>
          <p:nvPr/>
        </p:nvSpPr>
        <p:spPr>
          <a:xfrm>
            <a:off x="1397391" y="5161354"/>
            <a:ext cx="355809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rPr sz="2000" dirty="0"/>
              <a:t>1973 – La Haye (</a:t>
            </a:r>
            <a:r>
              <a:rPr sz="2000" dirty="0" err="1"/>
              <a:t>Tanınma</a:t>
            </a:r>
            <a:r>
              <a:rPr sz="2000" dirty="0"/>
              <a:t>/</a:t>
            </a:r>
            <a:r>
              <a:rPr sz="2000" dirty="0" err="1"/>
              <a:t>Tenfiz</a:t>
            </a:r>
            <a:r>
              <a:rPr sz="2000" dirty="0"/>
              <a:t>)</a:t>
            </a:r>
          </a:p>
        </p:txBody>
      </p:sp>
      <p:sp>
        <p:nvSpPr>
          <p:cNvPr id="14" name="Oval 13"/>
          <p:cNvSpPr/>
          <p:nvPr/>
        </p:nvSpPr>
        <p:spPr>
          <a:xfrm>
            <a:off x="874542" y="5968758"/>
            <a:ext cx="182880" cy="182880"/>
          </a:xfrm>
          <a:prstGeom prst="ellipse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000"/>
          </a:p>
        </p:txBody>
      </p:sp>
      <p:sp>
        <p:nvSpPr>
          <p:cNvPr id="15" name="TextBox 14"/>
          <p:cNvSpPr txBox="1"/>
          <p:nvPr/>
        </p:nvSpPr>
        <p:spPr>
          <a:xfrm>
            <a:off x="1397391" y="5993693"/>
            <a:ext cx="6012608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/>
            </a:pPr>
            <a:r>
              <a:rPr sz="2000" dirty="0"/>
              <a:t>2007 – La Haye (Tahsil + </a:t>
            </a:r>
            <a:r>
              <a:rPr sz="2000" dirty="0" err="1"/>
              <a:t>Tanıma</a:t>
            </a:r>
            <a:r>
              <a:rPr sz="2000" dirty="0"/>
              <a:t>/</a:t>
            </a:r>
            <a:r>
              <a:rPr sz="2000" dirty="0" err="1"/>
              <a:t>Tenfiz</a:t>
            </a:r>
            <a:r>
              <a:rPr sz="2000" dirty="0"/>
              <a:t>) – </a:t>
            </a:r>
            <a:endParaRPr lang="tr-TR" sz="2000" dirty="0"/>
          </a:p>
          <a:p>
            <a:pPr>
              <a:defRPr sz="1200"/>
            </a:pPr>
            <a:r>
              <a:rPr sz="2000" dirty="0"/>
              <a:t>1956 BM &amp; 1958/1973 TT </a:t>
            </a:r>
            <a:r>
              <a:rPr sz="2000" dirty="0" err="1"/>
              <a:t>yerini</a:t>
            </a:r>
            <a:r>
              <a:rPr sz="2000" dirty="0"/>
              <a:t> </a:t>
            </a:r>
            <a:r>
              <a:rPr sz="2000" dirty="0" err="1"/>
              <a:t>alır</a:t>
            </a:r>
            <a:r>
              <a:rPr sz="2000" dirty="0"/>
              <a:t> (</a:t>
            </a:r>
            <a:r>
              <a:rPr sz="2000" dirty="0" err="1"/>
              <a:t>örtüşen</a:t>
            </a:r>
            <a:r>
              <a:rPr sz="2000" dirty="0"/>
              <a:t> </a:t>
            </a:r>
            <a:r>
              <a:rPr sz="2000" dirty="0" err="1"/>
              <a:t>konularda</a:t>
            </a:r>
            <a:r>
              <a:rPr sz="2000" dirty="0"/>
              <a:t>)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s-ES" sz="3500"/>
              <a:t>Türler: Vasiyetname ve Miras Sözleşmesi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Vasiyetname: Tek taraflı; her zaman geri alınabilir.</a:t>
            </a:r>
          </a:p>
          <a:p>
            <a:pPr>
              <a:defRPr sz="2000"/>
            </a:pPr>
            <a:r>
              <a:rPr lang="tr-TR" sz="1900"/>
              <a:t>Miras sözleşmesi: İki taraflı; kural olarak tek taraflı dönülemez.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Esas – Şekil – Ehliyet (Ayrım)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Esas: m.20/1 (ölenin millî hukuku)</a:t>
            </a:r>
          </a:p>
          <a:p>
            <a:pPr>
              <a:defRPr sz="2000"/>
            </a:pPr>
            <a:r>
              <a:rPr lang="tr-TR" sz="1900"/>
              <a:t>Şekil: m.20/4 (vasiyetname için 1961 La Haye Sözleşmesi öncelikli)</a:t>
            </a:r>
          </a:p>
          <a:p>
            <a:pPr>
              <a:defRPr sz="2000"/>
            </a:pPr>
            <a:r>
              <a:rPr lang="tr-TR" sz="1900"/>
              <a:t>Ehliyet: m.20/5 (tasarruf anındaki millî hukuk)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Ehliyet — m.20/5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ÖBT ehliyeti: Tasarrufun yapıldığı ANDAKİ millî hukuk.</a:t>
            </a:r>
          </a:p>
          <a:p>
            <a:pPr>
              <a:defRPr sz="2000"/>
            </a:pPr>
            <a:r>
              <a:rPr lang="tr-TR" sz="1900"/>
              <a:t>m.3 (değişken ihtilaflar) istisnası: değerlendirme dava tarihine göre değil, tasarruf tarihine göre.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Şekil — m.20/4 (Vasiyetname hariç)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 dirty="0"/>
              <a:t>Şekil için m.7 uygulanır + alternatif bağlama:</a:t>
            </a:r>
          </a:p>
          <a:p>
            <a:pPr lvl="1">
              <a:defRPr sz="2000"/>
            </a:pPr>
            <a:r>
              <a:rPr lang="tr-TR" sz="1900" dirty="0"/>
              <a:t>Yapıldığı yer hukuku (</a:t>
            </a:r>
            <a:r>
              <a:rPr lang="tr-TR" sz="1900"/>
              <a:t>lex</a:t>
            </a:r>
            <a:r>
              <a:rPr lang="tr-TR" sz="1900" dirty="0"/>
              <a:t> </a:t>
            </a:r>
            <a:r>
              <a:rPr lang="tr-TR" sz="1900"/>
              <a:t>loci</a:t>
            </a:r>
            <a:r>
              <a:rPr lang="tr-TR" sz="1900" dirty="0"/>
              <a:t> </a:t>
            </a:r>
            <a:r>
              <a:rPr lang="tr-TR" sz="1900"/>
              <a:t>actus</a:t>
            </a:r>
            <a:r>
              <a:rPr lang="tr-TR" sz="1900" dirty="0"/>
              <a:t>)</a:t>
            </a:r>
          </a:p>
          <a:p>
            <a:pPr lvl="1">
              <a:defRPr sz="2000"/>
            </a:pPr>
            <a:r>
              <a:rPr lang="tr-TR" sz="1900"/>
              <a:t>ÖBT’nin</a:t>
            </a:r>
            <a:r>
              <a:rPr lang="tr-TR" sz="1900" dirty="0"/>
              <a:t> esasına uygulanan hukuk (</a:t>
            </a:r>
            <a:r>
              <a:rPr lang="tr-TR" sz="1900"/>
              <a:t>lex</a:t>
            </a:r>
            <a:r>
              <a:rPr lang="tr-TR" sz="1900" dirty="0"/>
              <a:t> </a:t>
            </a:r>
            <a:r>
              <a:rPr lang="tr-TR" sz="1900"/>
              <a:t>causae</a:t>
            </a:r>
            <a:r>
              <a:rPr lang="tr-TR" sz="1900" dirty="0"/>
              <a:t>)</a:t>
            </a:r>
          </a:p>
          <a:p>
            <a:pPr lvl="1">
              <a:defRPr sz="2000"/>
            </a:pPr>
            <a:r>
              <a:rPr lang="tr-TR" sz="1900" dirty="0"/>
              <a:t>Ölenin millî hukuku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1961 La Haye Sözleşmesi (Vasiyet Şekli)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Amaç: ‘favor testamenti’ — şekil eksiklikleri nedeniyle geçersizliği önlemek.</a:t>
            </a:r>
          </a:p>
          <a:p>
            <a:pPr>
              <a:defRPr sz="2000"/>
            </a:pPr>
            <a:r>
              <a:rPr lang="tr-TR" sz="1900"/>
              <a:t>Alternatif bağlamalar: Yapıldığı yer; vasiyetçinin vatandaşı olduğu, ikametgahı veya mutad meskeninin bulunduğu yer (yapıldığı anda/ölüm anında); taşınmazda lex situs.</a:t>
            </a:r>
          </a:p>
          <a:p>
            <a:pPr>
              <a:defRPr sz="2000"/>
            </a:pPr>
            <a:r>
              <a:rPr lang="tr-TR" sz="1900"/>
              <a:t>Loi uniforme: Yabancılık unsuru varsa doğrudan uygulanır.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Türkiye’nin Çekinceleri (Ör. m.10 — Sözlü Vasiyet)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Aynı zamanda başka vatandaşlığı olmayan Türk vatandaşlarının olağan hallerde sözlü vasiyetleri tanınmaz.</a:t>
            </a:r>
          </a:p>
          <a:p>
            <a:pPr>
              <a:defRPr sz="2000"/>
            </a:pPr>
            <a:r>
              <a:rPr lang="tr-TR" sz="1900"/>
              <a:t>İstisna: Olağanüstü hallerde yapılmış sözlü vasiyet.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Sözleşme m.5 — ‘Şekle İlişkin Sınırlamalar’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Belirli tür vasiyet için yaş/kategori sınırlamaları varsa ‘şekil’ sayılır ve şekle uygulanan hukuka tabidir.</a:t>
            </a:r>
          </a:p>
          <a:p>
            <a:pPr>
              <a:defRPr sz="2000"/>
            </a:pPr>
            <a:r>
              <a:rPr lang="tr-TR" sz="1900"/>
              <a:t>Ehliyet konuları yine m.20/5’e göre, tasarruf anındaki millî hukuka tabidir.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D6103A6-2DD5-590A-2B7E-2EBE34B2F0A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4272F67-42D5-825C-D0C5-0DDFD5B1EFC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300" b="1">
                <a:solidFill>
                  <a:srgbClr val="000000"/>
                </a:solidFill>
              </a:rPr>
              <a:t>4) Sözleşmeye göre vasiyetnamenin şeklen geçerliliği için hangi hukuk(lar) dikkate alınabilir?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6C1CFAE-6D3F-8E45-58B9-1D1AEE0AC756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33E3A39-3E66-8CED-EBF0-624C6CC4D56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901FF2A3-7A05-8F36-925A-8F55ACE76C84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269FE86-23BC-6444-D061-75BA7ECA47E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3928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3 — Çok Ülkeli Tereke ve İktisap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/>
              <a:t>İspanyol vatandaşı </a:t>
            </a:r>
            <a:r>
              <a:rPr lang="tr-TR" sz="1900" b="1"/>
              <a:t>A</a:t>
            </a:r>
            <a:r>
              <a:rPr lang="tr-TR" sz="1900"/>
              <a:t>’nın </a:t>
            </a:r>
            <a:r>
              <a:rPr lang="tr-TR" sz="1900" b="1"/>
              <a:t>İtalya</a:t>
            </a:r>
            <a:r>
              <a:rPr lang="tr-TR" sz="1900"/>
              <a:t> ve </a:t>
            </a:r>
            <a:r>
              <a:rPr lang="tr-TR" sz="1900" b="1"/>
              <a:t>Türkiye</a:t>
            </a:r>
            <a:r>
              <a:rPr lang="tr-TR" sz="1900"/>
              <a:t>’de menkulleri vardır. A, 2022’de vefat eder. İtalya hukuku </a:t>
            </a:r>
            <a:r>
              <a:rPr lang="tr-TR" sz="1900" b="1"/>
              <a:t>kabul beyanı</a:t>
            </a:r>
            <a:r>
              <a:rPr lang="tr-TR" sz="1900"/>
              <a:t> ararken, Türk hukukunda </a:t>
            </a:r>
            <a:r>
              <a:rPr lang="tr-TR" sz="1900" b="1"/>
              <a:t>ölüm anında ipso iure</a:t>
            </a:r>
            <a:r>
              <a:rPr lang="tr-TR" sz="1900"/>
              <a:t> iktisap söz konusudur. A’nın mirasçıları iki ülkede de işlemlere başlar.</a:t>
            </a:r>
          </a:p>
          <a:p>
            <a:pPr marL="0" indent="0">
              <a:buNone/>
            </a:pPr>
            <a:r>
              <a:rPr lang="tr-TR" sz="1900" b="1"/>
              <a:t>Sorular:</a:t>
            </a:r>
            <a:endParaRPr lang="tr-TR" sz="1900"/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İktisap her ülkede aynı anda mı gerçekleşir?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Hangi kısımda hangi işlem/koşul aranır?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Uygulamada koordinasyon nasıl sağlanır?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dirty="0"/>
              <a:t>Olay 4 — Taksim ve Borçlardan Sorumluluk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/>
              <a:t>İngiliz vatandaşı </a:t>
            </a:r>
            <a:r>
              <a:rPr lang="tr-TR" sz="1900" b="1"/>
              <a:t>B</a:t>
            </a:r>
            <a:r>
              <a:rPr lang="tr-TR" sz="1900"/>
              <a:t>, </a:t>
            </a:r>
            <a:r>
              <a:rPr lang="tr-TR" sz="1900" b="1"/>
              <a:t>Londra’da taşınmaz</a:t>
            </a:r>
            <a:r>
              <a:rPr lang="tr-TR" sz="1900"/>
              <a:t>, </a:t>
            </a:r>
            <a:r>
              <a:rPr lang="tr-TR" sz="1900" b="1"/>
              <a:t>İstanbul’da menkul</a:t>
            </a:r>
            <a:r>
              <a:rPr lang="tr-TR" sz="1900"/>
              <a:t> bırakır. İngiliz sisteminde önce </a:t>
            </a:r>
            <a:r>
              <a:rPr lang="tr-TR" sz="1900" b="1"/>
              <a:t>personal representative</a:t>
            </a:r>
            <a:r>
              <a:rPr lang="tr-TR" sz="1900"/>
              <a:t> terekeyi idare eder; TR’de </a:t>
            </a:r>
            <a:r>
              <a:rPr lang="tr-TR" sz="1900" b="1"/>
              <a:t>külli halefiyet</a:t>
            </a:r>
            <a:r>
              <a:rPr lang="tr-TR" sz="1900"/>
              <a:t> ve miras ortaklığı söz konusu olur. Borçlardan sorumluluk rejimleri farklıdır.</a:t>
            </a:r>
          </a:p>
          <a:p>
            <a:pPr marL="0" indent="0">
              <a:buNone/>
            </a:pPr>
            <a:endParaRPr lang="tr-TR" sz="1900"/>
          </a:p>
          <a:p>
            <a:pPr marL="0" indent="0">
              <a:buNone/>
            </a:pPr>
            <a:r>
              <a:rPr lang="tr-TR" sz="1900" b="1"/>
              <a:t>Sorular:</a:t>
            </a:r>
            <a:endParaRPr lang="tr-TR" sz="1900"/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Taksimde hangi ülkede hangi usul uygulanır?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Mirasçıların borçlardan sorumluluğu ülkeden ülkeye nasıl değişir?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1900"/>
              <a:t>Paylaştırma ve alacaklıların tatmini nasıl koordine edilir?</a:t>
            </a:r>
          </a:p>
          <a:p>
            <a:pPr marL="0" indent="0">
              <a:buNone/>
              <a:defRPr sz="1800"/>
            </a:pPr>
            <a:endParaRPr lang="tr-TR"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da-DK" sz="3500" b="1" dirty="0"/>
              <a:t>MÖHUK m.19 – Genel Kural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“Nafaka talepleri, nafaka alacaklısının </a:t>
            </a:r>
            <a:r>
              <a:rPr lang="tr-TR" sz="1900" dirty="0" err="1"/>
              <a:t>mutad</a:t>
            </a:r>
            <a:r>
              <a:rPr lang="tr-TR" sz="1900" dirty="0"/>
              <a:t> meskeni hukukuna tâbidir.”</a:t>
            </a:r>
          </a:p>
          <a:p>
            <a:r>
              <a:rPr lang="tr-TR" sz="1900" dirty="0"/>
              <a:t>Pratikte, uluslararası sözleşmeler nedeniyle m.19 nadiren uygulanır</a:t>
            </a:r>
          </a:p>
          <a:p>
            <a:r>
              <a:rPr lang="tr-TR" sz="1900" dirty="0"/>
              <a:t>Özellikle yansoy ve kayın hısımlar arasındaki ‘yardım nafakası’ için uygulama alanı kalmaya devam eder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Olay 5 — Vasiyetin Şekli, Ehliyeti ve Çekince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900"/>
              <a:t>Sadece </a:t>
            </a:r>
            <a:r>
              <a:rPr lang="tr-TR" sz="1900" b="1"/>
              <a:t>Türk vatandaşı</a:t>
            </a:r>
            <a:r>
              <a:rPr lang="tr-TR" sz="1900"/>
              <a:t> olan </a:t>
            </a:r>
            <a:r>
              <a:rPr lang="tr-TR" sz="1900" b="1"/>
              <a:t>C</a:t>
            </a:r>
            <a:r>
              <a:rPr lang="tr-TR" sz="1900"/>
              <a:t>, 2021’de </a:t>
            </a:r>
            <a:r>
              <a:rPr lang="tr-TR" sz="1900" b="1"/>
              <a:t>Paris’te</a:t>
            </a:r>
            <a:r>
              <a:rPr lang="tr-TR" sz="1900"/>
              <a:t> </a:t>
            </a:r>
            <a:r>
              <a:rPr lang="tr-TR" sz="1900" b="1"/>
              <a:t>sözlü vasiyet</a:t>
            </a:r>
            <a:r>
              <a:rPr lang="tr-TR" sz="1900"/>
              <a:t> yapar (olağan hâl). Türkiye’de taşınır ve taşınmaz tereke vardır. Sözlü vasiyet Fransa hukukunda şeklen geçerli kabul edilebilmektedir.</a:t>
            </a:r>
          </a:p>
          <a:p>
            <a:pPr marL="0" indent="0">
              <a:buNone/>
            </a:pPr>
            <a:endParaRPr lang="tr-TR" sz="1900"/>
          </a:p>
          <a:p>
            <a:pPr marL="0" indent="0">
              <a:buNone/>
            </a:pPr>
            <a:r>
              <a:rPr lang="tr-TR" sz="1900" b="1"/>
              <a:t>Sorular:</a:t>
            </a:r>
            <a:endParaRPr lang="tr-TR" sz="1900"/>
          </a:p>
          <a:p>
            <a:pPr marL="514350" indent="-514350">
              <a:buFont typeface="+mj-lt"/>
              <a:buAutoNum type="arabicPeriod"/>
            </a:pPr>
            <a:r>
              <a:rPr lang="tr-TR" sz="1900"/>
              <a:t>1961 Lahey Sözleşmesi kapsamı ve alternatif bağlamalar neler?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1900"/>
              <a:t>Türkiye’nin </a:t>
            </a:r>
            <a:r>
              <a:rPr lang="tr-TR" sz="1900" b="1"/>
              <a:t>sözlü vasiyet</a:t>
            </a:r>
            <a:r>
              <a:rPr lang="tr-TR" sz="1900"/>
              <a:t> çekincesi bu olayda uygulanır mı?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1900"/>
              <a:t>Ehliyet hangi hukuka göre değerlendirilecek?</a:t>
            </a:r>
          </a:p>
          <a:p>
            <a:pPr marL="0" indent="0">
              <a:buNone/>
              <a:defRPr sz="1800"/>
            </a:pPr>
            <a:endParaRPr lang="tr-TR" sz="190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B190B82-C65D-F375-3CAB-0FDBF66903E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77D7E21-EBD6-374A-8620-2C595024855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300" b="1">
                <a:solidFill>
                  <a:srgbClr val="000000"/>
                </a:solidFill>
              </a:rPr>
              <a:t>5) Vasiyetnamenin Türkiye’de açılması ve muhafazası bakımından hangi işlem temel/önceliklidir?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BCEEAF1-BC60-B8CA-B1DE-E1C19216CECC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B7CAC2E8-E6C5-F31C-E42B-D81D5F8224A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80D88690-FE28-97F3-5AC3-1B5796F49FA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8CC4CE0-97ED-4237-5F2E-173C2416ECC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5613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Uygulamada: Vasiyetnamenin Açılması &amp; ‘Tenfiz Davası’</a:t>
            </a: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Yabancı vasiyet Türk mahkemesinde açılabilir; organik unsurlar eksikse iptal/hükümsüzlük kararı verilebilir.</a:t>
            </a:r>
          </a:p>
          <a:p>
            <a:pPr>
              <a:defRPr sz="2000"/>
            </a:pPr>
            <a:r>
              <a:rPr lang="tr-TR" sz="1900"/>
              <a:t>Uygulamada ‘vasiyetnamenin tenfizi’ adı altında, bazen ifaya zorlama/bazen kesinleşmenin tespiti talepli davalar açılmaktadır.</a:t>
            </a:r>
          </a:p>
          <a:p>
            <a:pPr>
              <a:defRPr sz="2000"/>
            </a:pPr>
            <a:r>
              <a:rPr lang="tr-TR" sz="1900"/>
              <a:t>Kavramsal netlik ve doğru bağlama kuralları ile değerlendirme kritik.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63CF59EA-B631-FCD1-3F5F-4B6CC2FC29A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745BE3D3-BC5D-143B-B478-D131BA2D5A7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1: m.20/1 uyarınca mirasın genel kuralı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5022F2B-0CED-37B6-0E48-9E1CE6950C78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3A75B3C-BE71-A04E-A1BB-09FA4DD7149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4A231A1C-73C2-1FC0-4E37-0372043A68D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C7657D5-F71F-8A1D-FDAC-7D6B4BA77AF3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384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E173994-9727-B680-CFC2-D3F7FCEA609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02F362F5-D44B-D6AF-9B85-A3ED1E85A17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2) m.20/2’ye göre mirasın taksimi bakımından yetkili hukuk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990FB233-D2AF-7BD1-AB89-6F79A9FBB009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6C18236-DC85-00CB-C886-5D2AFF32D39B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6F8A5C0A-784F-B99E-E5BC-D3F543C7E4C6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5A128B9-59B9-F8CB-97C3-6F1683B8BB8E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6763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C4E75B0-B4E3-5280-7711-892525B3974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171FA82-20D5-954C-4600-D36C9B79DB9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3400" b="1">
                <a:solidFill>
                  <a:srgbClr val="000000"/>
                </a:solidFill>
              </a:rPr>
              <a:t>3) Ölüme bağlı tasarruf ehliyeti, hangi zamandaki millî hukuka göre değerlendirilir (m.20/5)?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DB567C4B-5327-F2EE-DC88-A776E593A5D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045CE0E-2285-0087-1449-0E23E7949DCD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4B576B4C-36D2-C832-51F3-3B6B3438DA4E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A654BE2-7D27-C953-667E-45FA2B9BD150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0386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C569CA2-2604-7DA7-1300-1427F9A97B7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21D139B-1D7E-35F4-CFCF-F4BB7A65F5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4) 1961 Lahey Sözleşmesi’nin temel amacı aşağıdakilerden hangisidir?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F1402A6-21EB-41A2-6184-DBFA42A62D3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A47EE7D-2ABE-6C8A-976E-9C8CC35A5051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71717331-3C55-4D25-A106-D8EE5D495E45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B717711-A89A-DE39-7FC7-8E5CAE13B33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8825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ACB8AA1-12DB-7028-7D16-4C2138C3BD9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592F350-EB15-9DE1-BFDE-305F05CABAA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5) m.20/3 neyi düzenler?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B0AE1D1-4CFC-4ACC-D0FD-C4339D534B56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E4BF263-93ED-B850-B3E5-D68085119D89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01F20CDA-3647-5619-8518-F36BA59AE24D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B8A4FD51-43E7-206D-89D9-913DBFD9F728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54799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Özet ve Anahtar Kavramlar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Genel kural (m.20/1): Ölenin millî hukuku; TR’de taşınmaz → Türk hukuku.</a:t>
            </a:r>
          </a:p>
          <a:p>
            <a:pPr>
              <a:defRPr sz="2000"/>
            </a:pPr>
            <a:r>
              <a:rPr lang="tr-TR" sz="1900"/>
              <a:t>İstisnalar (m.20/2–3): Açılma–iktisap–taksim (lex rei sitae); mirasçısız tereke → Devlet.</a:t>
            </a:r>
          </a:p>
          <a:p>
            <a:pPr>
              <a:defRPr sz="2000"/>
            </a:pPr>
            <a:r>
              <a:rPr lang="tr-TR" sz="1900"/>
              <a:t>ÖBT: Esas (m.20/1); Şekil (m.20/4 + 1961 La Haye); Ehliyet (m.20/5).</a:t>
            </a:r>
          </a:p>
          <a:p>
            <a:pPr>
              <a:defRPr sz="2000"/>
            </a:pPr>
            <a:r>
              <a:rPr lang="tr-TR" sz="1900"/>
              <a:t>Ön meseleler ve intibak sorunlarına dikkat.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Mevzuat ve Kaynakça (Seçme)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MÖHUK m.3, 7, 9, 11, 13, 16, 20.</a:t>
            </a:r>
          </a:p>
          <a:p>
            <a:pPr>
              <a:defRPr sz="2000"/>
            </a:pPr>
            <a:r>
              <a:rPr lang="tr-TR" sz="1900"/>
              <a:t>TMK m.31–32, 495–682; özellikle m.595–596, m.681/2.</a:t>
            </a:r>
          </a:p>
          <a:p>
            <a:pPr>
              <a:defRPr sz="2000"/>
            </a:pPr>
            <a:r>
              <a:rPr lang="tr-TR" sz="1900"/>
              <a:t>1961 La Haye Sözleşmesi — Vasiyet Tasarruflarının Biçimine İlişkin Kanun Uyuşmazlıkları.</a:t>
            </a:r>
          </a:p>
          <a:p>
            <a:pPr>
              <a:defRPr sz="2000"/>
            </a:pPr>
            <a:r>
              <a:rPr lang="tr-TR" sz="1900"/>
              <a:t>Konsolosluk sözleşmeleri (muhafaza–idare–tasfiye odaklı).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 b="1" dirty="0"/>
              <a:t>MÖHUK m.19 – Ne Zaman Uygulanır?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r>
              <a:rPr lang="tr-TR" sz="1900" dirty="0"/>
              <a:t>Türkiye’nin taraf olduğu sözleşmeler kapsam dışı kaldığında</a:t>
            </a:r>
          </a:p>
          <a:p>
            <a:r>
              <a:rPr lang="tr-TR" sz="1900" dirty="0"/>
              <a:t>Türkiye’nin sözleşmelere koyduğu çekinceler nedeniyle kapsam dışı kalan hallerde</a:t>
            </a:r>
          </a:p>
          <a:p>
            <a:r>
              <a:rPr lang="tr-TR" sz="1900" dirty="0"/>
              <a:t>Örnek: kardeşler/kayın hısımlığı → ‘yardım nafakası’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753011A-DEB1-928C-F730-4BD57EC6D5E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33520" y="2039165"/>
            <a:ext cx="1778772" cy="1778773"/>
          </a:xfrm>
          <a:prstGeom prst="rect">
            <a:avLst/>
          </a:pr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E6F15F04-BDCD-935F-FAED-9BE0D27137E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2334638" y="1000897"/>
            <a:ext cx="6364669" cy="3855308"/>
          </a:xfrm>
          <a:prstGeom prst="rect">
            <a:avLst/>
          </a:prstGeom>
          <a:noFill/>
          <a:ln w="9525" cap="flat" cmpd="sng" algn="ctr">
            <a:solidFill>
              <a:srgbClr val="FFFFFF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>
                        <a:tint val="100000"/>
                        <a:shade val="100000"/>
                        <a:satMod val="130000"/>
                      </a:schemeClr>
                    </a:gs>
                    <a:gs pos="100000">
                      <a:schemeClr val="accent1">
                        <a:tint val="50000"/>
                        <a:shade val="100000"/>
                        <a:satMod val="350000"/>
                      </a:schemeClr>
                    </a:gs>
                  </a:gsLst>
                  <a:lin ang="16200000" scaled="0"/>
                </a:gradFill>
              </a14:hiddenFill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sz="4000" b="1">
                <a:solidFill>
                  <a:srgbClr val="000000"/>
                </a:solidFill>
              </a:rPr>
              <a:t>2. DERSE KATILAN ÖĞRENCİLERİN ADI SOYADI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D9082DA-489C-C78D-0607-F090FFA56973}"/>
              </a:ext>
            </a:extLst>
          </p:cNvPr>
          <p:cNvSpPr/>
          <p:nvPr/>
        </p:nvSpPr>
        <p:spPr>
          <a:xfrm>
            <a:off x="0" y="5820032"/>
            <a:ext cx="9144000" cy="1037968"/>
          </a:xfrm>
          <a:prstGeom prst="rect">
            <a:avLst/>
          </a:prstGeom>
          <a:gradFill flip="none" rotWithShape="1">
            <a:gsLst>
              <a:gs pos="0">
                <a:srgbClr val="198038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555866" tIns="194553" rIns="1389666" bIns="152863" rtlCol="0" anchor="ctr">
            <a:normAutofit fontScale="92500" lnSpcReduction="10000"/>
          </a:bodyPr>
          <a:lstStyle/>
          <a:p>
            <a:r>
              <a:rPr lang="en-US" sz="2600">
                <a:solidFill>
                  <a:srgbClr val="FFFFFF"/>
                </a:solidFill>
              </a:rPr>
              <a:t>The </a:t>
            </a:r>
            <a:r>
              <a:rPr lang="en-US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US" sz="2600">
                <a:solidFill>
                  <a:srgbClr val="FFFFFF"/>
                </a:solidFill>
              </a:rPr>
              <a:t> must be installed on every computer you’re presenting from</a:t>
            </a:r>
            <a:endParaRPr lang="tr-TR" sz="2600">
              <a:solidFill>
                <a:srgbClr val="FFFFFF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D751827F-3224-7DCA-591E-E65C736A2AEC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22347" y="6227843"/>
            <a:ext cx="222347" cy="222347"/>
          </a:xfrm>
          <a:prstGeom prst="rect">
            <a:avLst/>
          </a:prstGeom>
        </p:spPr>
      </p:pic>
      <p:sp>
        <p:nvSpPr>
          <p:cNvPr id="7" name="Yamuk 6">
            <a:extLst>
              <a:ext uri="{FF2B5EF4-FFF2-40B4-BE49-F238E27FC236}">
                <a16:creationId xmlns:a16="http://schemas.microsoft.com/office/drawing/2014/main" id="{D090FC0E-1736-95C1-7C0E-C0ED38AB1AF7}"/>
              </a:ext>
            </a:extLst>
          </p:cNvPr>
          <p:cNvSpPr/>
          <p:nvPr/>
        </p:nvSpPr>
        <p:spPr>
          <a:xfrm rot="2700000">
            <a:off x="7215278" y="386193"/>
            <a:ext cx="2501399" cy="583660"/>
          </a:xfrm>
          <a:prstGeom prst="trapezoid">
            <a:avLst>
              <a:gd name="adj" fmla="val 100000"/>
            </a:avLst>
          </a:prstGeom>
          <a:gradFill flip="none" rotWithShape="1">
            <a:gsLst>
              <a:gs pos="0">
                <a:srgbClr val="EDFAF2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55000" lnSpcReduction="20000"/>
          </a:bodyPr>
          <a:lstStyle/>
          <a:p>
            <a:pPr algn="ctr"/>
            <a:r>
              <a:rPr lang="en-US" sz="2600" b="1">
                <a:solidFill>
                  <a:srgbClr val="198038"/>
                </a:solidFill>
              </a:rPr>
              <a:t>Do not edit
</a:t>
            </a:r>
            <a:r>
              <a:rPr lang="en-US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tr-TR" sz="2200">
              <a:solidFill>
                <a:srgbClr val="198038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1AA798C9-EBFD-4D2B-E53F-3A8154BF6DFF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60062" y="6200049"/>
            <a:ext cx="833799" cy="277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8496027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3900"/>
              <a:t>MÖHUK m.21–23 Işığında Eşya Hukukunda Kanunlar İhtilafı</a:t>
            </a:r>
          </a:p>
          <a:p>
            <a:pPr>
              <a:lnSpc>
                <a:spcPct val="90000"/>
              </a:lnSpc>
            </a:pPr>
            <a:r>
              <a:rPr lang="tr-TR" sz="3900"/>
              <a:t>+ Gemi Alacaklısı Hakkı (TTK m.1320)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184" y="5645150"/>
            <a:ext cx="6193632" cy="631825"/>
          </a:xfrm>
        </p:spPr>
        <p:txBody>
          <a:bodyPr anchor="ctr">
            <a:normAutofit/>
          </a:bodyPr>
          <a:lstStyle/>
          <a:p>
            <a:r>
              <a:rPr lang="tr-TR" sz="2400" dirty="0"/>
              <a:t>Dr. </a:t>
            </a:r>
            <a:r>
              <a:rPr lang="tr-TR" sz="2400" dirty="0" err="1"/>
              <a:t>Öğr</a:t>
            </a:r>
            <a:r>
              <a:rPr lang="tr-TR" sz="2400" dirty="0"/>
              <a:t> Üyesi Fatih SERBEST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da-DK" sz="3500" b="1" dirty="0"/>
              <a:t>Öğrenme Hedefleri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  <a:defRPr sz="2000"/>
            </a:pPr>
            <a:r>
              <a:rPr lang="tr-TR" sz="2400" b="1" dirty="0"/>
              <a:t>Hedefler</a:t>
            </a:r>
          </a:p>
          <a:p>
            <a:pPr lvl="1">
              <a:lnSpc>
                <a:spcPct val="90000"/>
              </a:lnSpc>
              <a:defRPr sz="1800"/>
            </a:pPr>
            <a:r>
              <a:rPr lang="tr-TR" sz="2400" dirty="0"/>
              <a:t>MÖHUK m.21: </a:t>
            </a:r>
            <a:r>
              <a:rPr lang="tr-TR" sz="2400" dirty="0" err="1"/>
              <a:t>lex</a:t>
            </a:r>
            <a:r>
              <a:rPr lang="tr-TR" sz="2400" dirty="0"/>
              <a:t> </a:t>
            </a:r>
            <a:r>
              <a:rPr lang="tr-TR" sz="2400" dirty="0" err="1"/>
              <a:t>rei</a:t>
            </a:r>
            <a:r>
              <a:rPr lang="tr-TR" sz="2400" dirty="0"/>
              <a:t> </a:t>
            </a:r>
            <a:r>
              <a:rPr lang="tr-TR" sz="2400" dirty="0" err="1"/>
              <a:t>sitae</a:t>
            </a:r>
            <a:r>
              <a:rPr lang="tr-TR" sz="2400" dirty="0"/>
              <a:t>, </a:t>
            </a:r>
            <a:r>
              <a:rPr lang="tr-TR" sz="2400" dirty="0" err="1"/>
              <a:t>res</a:t>
            </a:r>
            <a:r>
              <a:rPr lang="tr-TR" sz="2400" dirty="0"/>
              <a:t> in </a:t>
            </a:r>
            <a:r>
              <a:rPr lang="tr-TR" sz="2400" dirty="0" err="1"/>
              <a:t>transitu</a:t>
            </a:r>
            <a:r>
              <a:rPr lang="tr-TR" sz="2400" dirty="0"/>
              <a:t>, yer değişikliği, şekil.</a:t>
            </a:r>
          </a:p>
          <a:p>
            <a:pPr lvl="1">
              <a:lnSpc>
                <a:spcPct val="90000"/>
              </a:lnSpc>
              <a:defRPr sz="1800"/>
            </a:pPr>
            <a:r>
              <a:rPr lang="tr-TR" sz="2400" dirty="0"/>
              <a:t>MÖHUK m.22: taşıma araçları ve menşe devleti (sicil/ruhsat/bağlama).</a:t>
            </a:r>
          </a:p>
          <a:p>
            <a:pPr lvl="1">
              <a:lnSpc>
                <a:spcPct val="90000"/>
              </a:lnSpc>
              <a:defRPr sz="1800"/>
            </a:pPr>
            <a:r>
              <a:rPr lang="tr-TR" sz="2400" dirty="0"/>
              <a:t>MÖHUK m.23: fikrî mülkiyette </a:t>
            </a:r>
            <a:r>
              <a:rPr lang="tr-TR" sz="2400" dirty="0" err="1"/>
              <a:t>lex</a:t>
            </a:r>
            <a:r>
              <a:rPr lang="tr-TR" sz="2400" dirty="0"/>
              <a:t> </a:t>
            </a:r>
            <a:r>
              <a:rPr lang="tr-TR" sz="2400" dirty="0" err="1"/>
              <a:t>loci</a:t>
            </a:r>
            <a:r>
              <a:rPr lang="tr-TR" sz="2400" dirty="0"/>
              <a:t> </a:t>
            </a:r>
            <a:r>
              <a:rPr lang="tr-TR" sz="2400" dirty="0" err="1"/>
              <a:t>protectionis</a:t>
            </a:r>
            <a:r>
              <a:rPr lang="tr-TR" sz="2400" dirty="0"/>
              <a:t> ve sınırlı hukuk seçimi.</a:t>
            </a:r>
          </a:p>
          <a:p>
            <a:pPr lvl="1">
              <a:lnSpc>
                <a:spcPct val="90000"/>
              </a:lnSpc>
              <a:defRPr sz="1800"/>
            </a:pPr>
            <a:r>
              <a:rPr lang="tr-TR" sz="2400" dirty="0"/>
              <a:t>TTK m.1320 ve m.1350 ile gemi alacaklısı ve yurt dışı cebrî satış ilişkisi.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35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‘Tasarruf’ – ‘Borçlandırıcı’ Ayrımı ve Uygulanacak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36676" y="2481943"/>
            <a:ext cx="7626096" cy="36950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 b="1"/>
            </a:pPr>
            <a:r>
              <a:rPr lang="en-US" sz="1900">
                <a:solidFill>
                  <a:schemeClr val="tx1"/>
                </a:solidFill>
              </a:rPr>
              <a:t>Kanunlar ihtilafında aynî işlem (tasarruf) ≠ borçlandırıcı işlem (sözleşme).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 b="1"/>
            </a:pPr>
            <a:endParaRPr lang="en-US" sz="1900">
              <a:solidFill>
                <a:schemeClr val="tx1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>
                <a:solidFill>
                  <a:schemeClr val="tx1"/>
                </a:solidFill>
              </a:rPr>
              <a:t>Aynî haklara uygulanacak hukuk MÖHUK m.21–23; borçlandırıcı işlem ayrı (örn. Roma I benzeri mantık).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endParaRPr lang="en-US" sz="1900">
              <a:solidFill>
                <a:schemeClr val="tx1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>
                <a:solidFill>
                  <a:schemeClr val="tx1"/>
                </a:solidFill>
              </a:rPr>
              <a:t>Aynî işlemin geçerliliği, kazanımı, kaybı → bağlama noktaları ‘eşyanın bulunduğu yer’, ‘menşe devleti’, ‘korumanın talep edildiği yer’.</a:t>
            </a: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endParaRPr lang="en-US" sz="1900">
              <a:solidFill>
                <a:schemeClr val="tx1"/>
              </a:solidFill>
            </a:endParaRPr>
          </a:p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800" b="0"/>
            </a:pPr>
            <a:r>
              <a:rPr lang="en-US" sz="1900">
                <a:solidFill>
                  <a:schemeClr val="tx1"/>
                </a:solidFill>
              </a:rPr>
              <a:t>Bu ayrım sınav ve uygulamada en kritik tuzaktır.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Tasarruf İşlemi vs Borçlandırıcı İşlem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Borçlandırıcı İşlem</a:t>
            </a:r>
          </a:p>
          <a:p>
            <a:pPr lvl="1">
              <a:defRPr sz="1800"/>
            </a:pPr>
            <a:r>
              <a:rPr lang="tr-TR" sz="1900"/>
              <a:t>Sözleşme; edim borcu doğurur; MÖHUK borçlar kuralları uygulanır.</a:t>
            </a:r>
          </a:p>
          <a:p>
            <a:pPr>
              <a:defRPr sz="2000"/>
            </a:pPr>
            <a:r>
              <a:rPr lang="tr-TR" sz="1900"/>
              <a:t>Tasarruf İşlemi</a:t>
            </a:r>
          </a:p>
          <a:p>
            <a:pPr lvl="1">
              <a:defRPr sz="1800"/>
            </a:pPr>
            <a:r>
              <a:rPr lang="tr-TR" sz="1900"/>
              <a:t>Aynî hakka yönelir; malın devri, kısıtlanması, kaybı; MÖHUK 21–23.</a:t>
            </a:r>
          </a:p>
          <a:p>
            <a:pPr>
              <a:defRPr sz="2000"/>
            </a:pPr>
            <a:r>
              <a:rPr lang="tr-TR" sz="1900"/>
              <a:t>Sonuç: Her iki katman ayrı ayrı yetkili hukuka bağlanır.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MÖHUK m.21 – Genel İlke (Lex Rei Sitae)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Kural: Menkul/gayrimenkul üzerindeki aynî haklar, işlem anında malın bulunduğu yer hukukuna tabidir (m.21/1).</a:t>
            </a:r>
          </a:p>
          <a:p>
            <a:pPr>
              <a:defRPr sz="2000"/>
            </a:pPr>
            <a:r>
              <a:rPr lang="tr-TR" sz="1900"/>
              <a:t>Kapsam</a:t>
            </a:r>
          </a:p>
          <a:p>
            <a:pPr lvl="1">
              <a:defRPr sz="1800"/>
            </a:pPr>
            <a:r>
              <a:rPr lang="tr-TR" sz="1900"/>
              <a:t>Doğum, nitelik, çeşit, devir/iktisap/kayıp, sınırlamalar; eşya kavramı, teferruat/mütemmim cüz, zilyetlik, kanunî rehin vs.</a:t>
            </a:r>
          </a:p>
          <a:p>
            <a:pPr>
              <a:defRPr sz="2000"/>
            </a:pPr>
            <a:r>
              <a:rPr lang="tr-TR" sz="1900"/>
              <a:t>İrade serbestisi: Aynî haklarda (fikrî haklar hariç) genel olarak YOK.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m.21’in Mimarisine Hızlı Bakış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m.21/1: Lex rei sitae – işlem anı.</a:t>
            </a:r>
          </a:p>
          <a:p>
            <a:pPr>
              <a:defRPr sz="2000"/>
            </a:pPr>
            <a:r>
              <a:rPr lang="tr-TR" sz="1900"/>
              <a:t>m.21/2: Taşınmakta olan menkuller: varma yeri hukuku.</a:t>
            </a:r>
          </a:p>
          <a:p>
            <a:pPr>
              <a:defRPr sz="2000"/>
            </a:pPr>
            <a:r>
              <a:rPr lang="tr-TR" sz="1900"/>
              <a:t>m.21/3: Yer değişikliği: henüz kazanılmamış haklar, son bulunduğu ülke hukuku.</a:t>
            </a:r>
          </a:p>
          <a:p>
            <a:pPr>
              <a:defRPr sz="2000"/>
            </a:pPr>
            <a:r>
              <a:rPr lang="tr-TR" sz="1900"/>
              <a:t>m.21/4: Taşınmazlarda şekil kuralları: taşınmazın bulunduğu yer.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sv-SE" sz="3500"/>
              <a:t>m.21/2 – Res in Transitu (Taşınmakta Olan Menkuller)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Taşıma sırasında eşya üzerindeki aynî işlem → varma yeri hukuku.</a:t>
            </a:r>
          </a:p>
          <a:p>
            <a:pPr>
              <a:defRPr sz="2000"/>
            </a:pPr>
            <a:r>
              <a:rPr lang="tr-TR" sz="1900"/>
              <a:t>Neden?</a:t>
            </a:r>
          </a:p>
          <a:p>
            <a:pPr lvl="1">
              <a:defRPr sz="1800"/>
            </a:pPr>
            <a:r>
              <a:rPr lang="tr-TR" sz="1900"/>
              <a:t>İşlem anında ‘bulunma yeri’ tesadüfî ve öngörülemez olabilir; öngörülebilirlik ve üçüncü kişi güveni için varma yeri.</a:t>
            </a:r>
          </a:p>
          <a:p>
            <a:pPr>
              <a:defRPr sz="2000"/>
            </a:pPr>
            <a:r>
              <a:rPr lang="tr-TR" sz="1900"/>
              <a:t>Belge–mal ilişkisi</a:t>
            </a:r>
          </a:p>
          <a:p>
            <a:pPr lvl="1">
              <a:defRPr sz="1800"/>
            </a:pPr>
            <a:r>
              <a:rPr lang="tr-TR" sz="1900"/>
              <a:t>Eşyayı temsil eden belgenin niteliği (kıymetli evrak?) → lex cartae sitae.</a:t>
            </a:r>
          </a:p>
          <a:p>
            <a:pPr lvl="1">
              <a:defRPr sz="1800"/>
            </a:pPr>
            <a:r>
              <a:rPr lang="tr-TR" sz="1900"/>
              <a:t>Belgenin devrinin mülkiyeti nakledip nakletmeyeceği → malın hukuku/varma yeri.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m.21/3 – Yer Değişikliği ve Henüz Kazanılmamış Haklar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Eşya başka ülkeye götürülürse ve aynî hak henüz kazanılmamışsa → son bulunduğu ülke hukuku uygulanır.</a:t>
            </a:r>
          </a:p>
          <a:p>
            <a:pPr>
              <a:defRPr sz="2000"/>
            </a:pPr>
            <a:r>
              <a:rPr lang="tr-TR" sz="1900"/>
              <a:t>Örnek</a:t>
            </a:r>
          </a:p>
          <a:p>
            <a:pPr lvl="1">
              <a:defRPr sz="1800"/>
            </a:pPr>
            <a:r>
              <a:rPr lang="tr-TR" sz="1900"/>
              <a:t>Zamanaşımıyla iktisap süresi A ülkesinde 4 yıl; B ülkesinde 6 yıl.</a:t>
            </a:r>
          </a:p>
          <a:p>
            <a:pPr lvl="1">
              <a:defRPr sz="1800"/>
            </a:pPr>
            <a:r>
              <a:rPr lang="tr-TR" sz="1900"/>
              <a:t>4 yıl dolmadan B’ye götürülürse → 6 yıl şartı aranır; 6 yıl dolmadan mülkiyet kazanılamaz.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tr-TR" sz="3500"/>
              <a:t>m.21/4 – Taşınmazlarda Şekil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defRPr sz="2000"/>
            </a:pPr>
            <a:r>
              <a:rPr lang="tr-TR" sz="1900"/>
              <a:t>Taşınmaz üzerindeki aynî hak işlemlerinin şekli → taşınmazın bulunduğu yer hukuku.</a:t>
            </a:r>
          </a:p>
          <a:p>
            <a:pPr>
              <a:defRPr sz="2000"/>
            </a:pPr>
            <a:r>
              <a:rPr lang="tr-TR" sz="1900"/>
              <a:t>Sonuçlar</a:t>
            </a:r>
          </a:p>
          <a:p>
            <a:pPr lvl="1">
              <a:defRPr sz="1800"/>
            </a:pPr>
            <a:r>
              <a:rPr lang="tr-TR" sz="1900"/>
              <a:t>Şekil noksanı → hükümsüzlük (genelde).</a:t>
            </a:r>
          </a:p>
          <a:p>
            <a:pPr lvl="1">
              <a:defRPr sz="1800"/>
            </a:pPr>
            <a:r>
              <a:rPr lang="tr-TR" sz="1900"/>
              <a:t>Borçlandırıcı işlemin şekli de taşınmazlarda bu kurala tabi kabul edilir.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9.0.7022"/>
  <p:tag name="SLIDO_PRESENTATION_ID" val="9fb367d1-040f-4140-9885-87acc0435b00"/>
  <p:tag name="SLIDO_EVENT_UUID" val="966191ff-3e31-4c69-a0cd-c65aeb9223bf"/>
  <p:tag name="SLIDO_EVENT_SECTION_UUID" val="32b5a33b-4f75-42ec-ba45-a47a68da2e7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1Njh9"/>
  <p:tag name="SLIDO_TYPE" val="SlidoPoll"/>
  <p:tag name="SLIDO_POLL_UUID" val="e631e494-e28f-46a0-947a-f8e955660a4f"/>
  <p:tag name="SLIDO_TIMELINE" val="W3sicG9sbFF1ZXN0aW9uVXVpZCI6IjE5NGI4NmE2LTFkNGYtNGNhNi1iODgwLWJiZTYyMmUxYzBkYyIsInNob3dSZXN1bHRzIjpmYWxzZSwic2hvd0NvcnJlY3RBbnN3ZXJzIjpmYWxzZSwidm90aW5nTG9ja2VkIjpmYWxzZX0seyJwb2xsUXVlc3Rpb25VdWlkIjoiMTk0Yjg2YTYtMWQ0Zi00Y2E2LWI4ODAtYmJlNjIyZTFjMGRjIiwic2hvd1Jlc3VsdHMiOnRydWUsInNob3dDb3JyZWN0QW5zd2VycyI6dHJ1ZSwidm90aW5nTG9ja2VkIjpmYWxzZX1d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1Nzd9"/>
  <p:tag name="SLIDO_TYPE" val="SlidoPoll"/>
  <p:tag name="SLIDO_POLL_UUID" val="010c6b68-6915-47f4-bf1e-534999204402"/>
  <p:tag name="SLIDO_TIMELINE" val="W3sicG9sbFF1ZXN0aW9uVXVpZCI6ImZkMDU2NWUzLTY2NTQtNDJkMi1iNDNhLTUyMWZjMDg3MWVjMSIsInNob3dSZXN1bHRzIjpmYWxzZSwic2hvd0NvcnJlY3RBbnN3ZXJzIjpmYWxzZSwidm90aW5nTG9ja2VkIjpmYWxzZX0seyJwb2xsUXVlc3Rpb25VdWlkIjoiZmQwNTY1ZTMtNjY1NC00MmQyLWI0M2EtNTIxZmMwODcxZWMxIiwic2hvd1Jlc3VsdHMiOnRydWUsInNob3dDb3JyZWN0QW5zd2VycyI6dHJ1ZSwidm90aW5nTG9ja2VkIjpmYWxzZX1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5NDZ9"/>
  <p:tag name="SLIDO_TYPE" val="SlidoPoll"/>
  <p:tag name="SLIDO_POLL_UUID" val="00ef4f08-3011-4bda-987f-51d28d782d07"/>
  <p:tag name="SLIDO_POLL_QUESTION_UUID" val="cada4593-3980-481f-b2a5-ed4a45256ff2"/>
  <p:tag name="SLIDO_TIMELINE" val="W3sic2NyZWVuIjoiUXVpekpvaW5pbmciLCJzaG93UmVzdWx0cyI6ZmFsc2UsInNob3dDb3JyZWN0QW5zd2VycyI6ZmFsc2UsInZvdGluZ0xvY2tlZCI6ZmFsc2V9LHsicG9sbFF1ZXN0aW9uVXVpZCI6ImNhZGE0NTkzLTM5ODAtNDgxZi1iMmE1LWVkNGE0NTI1NmZmMiIsInNob3dSZXN1bHRzIjpmYWxzZSwic2hvd0NvcnJlY3RBbnN3ZXJzIjpmYWxzZSwidm90aW5nTG9ja2VkIjpmYWxzZX0seyJwb2xsUXVlc3Rpb25VdWlkIjoiY2FkYTQ1OTMtMzk4MC00ODFmLWIyYTUtZWQ0YTQ1MjU2ZmYyIiwic2hvd1Jlc3VsdHMiOnRydWUsInNob3dDb3JyZWN0QW5zd2VycyI6ZmFsc2UsInZvdGluZ0xvY2tlZCI6dHJ1ZX0seyJwb2xsUXVlc3Rpb25VdWlkIjoiY2FkYTQ1OTMtMzk4MC00ODFmLWIyYTUtZWQ0YTQ1MjU2ZmYyIiwic2hvd1Jlc3VsdHMiOnRydWUsInNob3dDb3JyZWN0QW5zd2VycyI6dHJ1ZSwidm90aW5nTG9ja2VkIjp0cnVlfV0=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xNjl9"/>
  <p:tag name="SLIDO_TYPE" val="SlidoPoll"/>
  <p:tag name="SLIDO_POLL_UUID" val="da81e8f8-a34a-451f-a855-d150c0988da4"/>
  <p:tag name="SLIDO_TIMELINE" val="W3sicG9sbFF1ZXN0aW9uVXVpZCI6IjAzZmM2NmNiLWI0OTItNDJmMC05ZjlhLWJlZWU1ZjNkYmZiOCIsInNob3dSZXN1bHRzIjpmYWxzZSwic2hvd0NvcnJlY3RBbnN3ZXJzIjpmYWxzZSwidm90aW5nTG9ja2VkIjpmYWxzZX0seyJwb2xsUXVlc3Rpb25VdWlkIjoiMDNmYzY2Y2ItYjQ5Mi00MmYwLTlmOWEtYmVlZTVmM2RiZmI4Iiwic2hvd1Jlc3VsdHMiOnRydWUsInNob3dDb3JyZWN0QW5zd2VycyI6dHJ1ZSwidm90aW5nTG9ja2VkIjpmYWxzZX1d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5NTN9"/>
  <p:tag name="SLIDO_TYPE" val="SlidoPoll"/>
  <p:tag name="SLIDO_POLL_UUID" val="00ef4f08-3011-4bda-987f-51d28d782d07"/>
  <p:tag name="SLIDO_POLL_QUESTION_UUID" val="67af187c-d48c-4a80-ab25-579635aefd8d"/>
  <p:tag name="SLIDO_TIMELINE" val="W3sicG9sbFF1ZXN0aW9uVXVpZCI6IjY3YWYxODdjLWQ0OGMtNGE4MC1hYjI1LTU3OTYzNWFlZmQ4ZCIsInNob3dSZXN1bHRzIjpmYWxzZSwic2hvd0NvcnJlY3RBbnN3ZXJzIjpmYWxzZSwidm90aW5nTG9ja2VkIjpmYWxzZX0seyJwb2xsUXVlc3Rpb25VdWlkIjoiNjdhZjE4N2MtZDQ4Yy00YTgwLWFiMjUtNTc5NjM1YWVmZDhkIiwic2hvd1Jlc3VsdHMiOnRydWUsInNob3dDb3JyZWN0QW5zd2VycyI6ZmFsc2UsInZvdGluZ0xvY2tlZCI6dHJ1ZX0seyJwb2xsUXVlc3Rpb25VdWlkIjoiNjdhZjE4N2MtZDQ4Yy00YTgwLWFiMjUtNTc5NjM1YWVmZDhkIiwic2hvd1Jlc3VsdHMiOnRydWUsInNob3dDb3JyZWN0QW5zd2VycyI6dHJ1ZSwidm90aW5nTG9ja2VkIjp0cnVlfV0=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5NTh9"/>
  <p:tag name="SLIDO_TYPE" val="SlidoPoll"/>
  <p:tag name="SLIDO_POLL_UUID" val="00ef4f08-3011-4bda-987f-51d28d782d07"/>
  <p:tag name="SLIDO_POLL_QUESTION_UUID" val="40dce2d8-462f-43a5-bab3-390dc00b5bfa"/>
  <p:tag name="SLIDO_TIMELINE" val="W3sicG9sbFF1ZXN0aW9uVXVpZCI6IjQwZGNlMmQ4LTQ2MmYtNDNhNS1iYWIzLTM5MGRjMDBiNWJmYSIsInNob3dSZXN1bHRzIjpmYWxzZSwic2hvd0NvcnJlY3RBbnN3ZXJzIjpmYWxzZSwidm90aW5nTG9ja2VkIjpmYWxzZX0seyJwb2xsUXVlc3Rpb25VdWlkIjoiNDBkY2UyZDgtNDYyZi00M2E1LWJhYjMtMzkwZGMwMGI1YmZhIiwic2hvd1Jlc3VsdHMiOnRydWUsInNob3dDb3JyZWN0QW5zd2VycyI6ZmFsc2UsInZvdGluZ0xvY2tlZCI6dHJ1ZX0seyJwb2xsUXVlc3Rpb25VdWlkIjoiNDBkY2UyZDgtNDYyZi00M2E1LWJhYjMtMzkwZGMwMGI1YmZhIiwic2hvd1Jlc3VsdHMiOnRydWUsInNob3dDb3JyZWN0QW5zd2VycyI6dHJ1ZSwidm90aW5nTG9ja2VkIjp0cnVlfV0=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5NjV9"/>
  <p:tag name="SLIDO_TYPE" val="SlidoPoll"/>
  <p:tag name="SLIDO_POLL_UUID" val="00ef4f08-3011-4bda-987f-51d28d782d07"/>
  <p:tag name="SLIDO_POLL_QUESTION_UUID" val="29625323-e060-425c-9e7d-0990601b5179"/>
  <p:tag name="SLIDO_TIMELINE" val="W3sicG9sbFF1ZXN0aW9uVXVpZCI6IjI5NjI1MzIzLWUwNjAtNDI1Yy05ZTdkLTA5OTA2MDFiNTE3OSIsInNob3dSZXN1bHRzIjpmYWxzZSwic2hvd0NvcnJlY3RBbnN3ZXJzIjpmYWxzZSwidm90aW5nTG9ja2VkIjpmYWxzZX0seyJwb2xsUXVlc3Rpb25VdWlkIjoiMjk2MjUzMjMtZTA2MC00MjVjLTllN2QtMDk5MDYwMWI1MTc5Iiwic2hvd1Jlc3VsdHMiOnRydWUsInNob3dDb3JyZWN0QW5zd2VycyI6ZmFsc2UsInZvdGluZ0xvY2tlZCI6dHJ1ZX0seyJwb2xsUXVlc3Rpb25VdWlkIjoiMjk2MjUzMjMtZTA2MC00MjVjLTllN2QtMDk5MDYwMWI1MTc5Iiwic2hvd1Jlc3VsdHMiOnRydWUsInNob3dDb3JyZWN0QW5zd2VycyI6dHJ1ZSwidm90aW5nTG9ja2VkIjp0cnVlfV0=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5NzZ9"/>
  <p:tag name="SLIDO_TYPE" val="SlidoPoll"/>
  <p:tag name="SLIDO_POLL_UUID" val="00ef4f08-3011-4bda-987f-51d28d782d07"/>
  <p:tag name="SLIDO_POLL_QUESTION_UUID" val="c4b46920-0df3-4ef7-a066-1b6f743e1ca6"/>
  <p:tag name="SLIDO_TIMELINE" val="W3sicG9sbFF1ZXN0aW9uVXVpZCI6ImM0YjQ2OTIwLTBkZjMtNGVmNy1hMDY2LTFiNmY3NDNlMWNhNiIsInNob3dSZXN1bHRzIjpmYWxzZSwic2hvd0NvcnJlY3RBbnN3ZXJzIjpmYWxzZSwidm90aW5nTG9ja2VkIjpmYWxzZX0seyJwb2xsUXVlc3Rpb25VdWlkIjoiYzRiNDY5MjAtMGRmMy00ZWY3LWEwNjYtMWI2Zjc0M2UxY2E2Iiwic2hvd1Jlc3VsdHMiOnRydWUsInNob3dDb3JyZWN0QW5zd2VycyI6ZmFsc2UsInZvdGluZ0xvY2tlZCI6dHJ1ZX0seyJwb2xsUXVlc3Rpb25VdWlkIjoiYzRiNDY5MjAtMGRmMy00ZWY3LWEwNjYtMWI2Zjc0M2UxY2E2Iiwic2hvd1Jlc3VsdHMiOnRydWUsInNob3dDb3JyZWN0QW5zd2VycyI6dHJ1ZSwidm90aW5nTG9ja2VkIjp0cnVlfSx7InNjcmVlbiI6IlF1aXpMZWFkZXJib2FyZCIsInBvbGxRdWVzdGlvblV1aWQiOiJjNGI0NjkyMC0wZGYzLTRlZjctYTA2Ni0xYjZmNzQzZTFjYTYiLCJzaG93UmVzdWx0cyI6dHJ1ZSwic2hvd0NvcnJlY3RBbnN3ZXJzIjp0cnVlLCJ2b3RpbmdMb2NrZWQiOnRydW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MwMDZ9"/>
  <p:tag name="SLIDO_TYPE" val="SlidoPoll"/>
  <p:tag name="SLIDO_POLL_UUID" val="63f6d08d-0633-49d5-8855-cbfb2c2a0af6"/>
  <p:tag name="SLIDO_TIMELINE" val="W3sicG9sbFF1ZXN0aW9uVXVpZCI6IjkzODVkZmIyLWM0NTMtNGEzYS05NmQ3LTNkZDhiMjU3NTY3OCIsInNob3dSZXN1bHRzIjp0cnVlLCJzaG93Q29ycmVjdEFuc3dlcnMiOmZhbHNlLCJ2b3RpbmdMb2NrZWQiOmZhbHNlfV0=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wMzJ9"/>
  <p:tag name="SLIDO_TYPE" val="SlidoPoll"/>
  <p:tag name="SLIDO_POLL_UUID" val="7597cf6b-46e8-4418-abf6-342045adeb54"/>
  <p:tag name="SLIDO_TIMELINE" val="W3sicG9sbFF1ZXN0aW9uVXVpZCI6ImJiOGQ0YmU5LTdkYTYtNGI4Mi04MjUzLTNhNDE1OGY3MWMyYyIsInNob3dSZXN1bHRzIjpmYWxzZSwic2hvd0NvcnJlY3RBbnN3ZXJzIjpmYWxzZSwidm90aW5nTG9ja2VkIjpmYWxzZX0seyJwb2xsUXVlc3Rpb25VdWlkIjoiYmI4ZDRiZTktN2RhNi00YjgyLTgyNTMtM2E0MTU4ZjcxYzJjIiwic2hvd1Jlc3VsdHMiOnRydWUsInNob3dDb3JyZWN0QW5zd2VycyI6dHJ1ZSwidm90aW5nTG9ja2VkIjpmYWxzZX1d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xMDF9"/>
  <p:tag name="SLIDO_TYPE" val="SlidoPoll"/>
  <p:tag name="SLIDO_POLL_UUID" val="7f074219-25a0-4567-a90e-9ff66ea3d3b6"/>
  <p:tag name="SLIDO_TIMELINE" val="W3sicG9sbFF1ZXN0aW9uVXVpZCI6IjEzNmViOTE2LTZiYzktNDk1Ny1hZjZjLWVhMmY2NmY3ZWExNyIsInNob3dSZXN1bHRzIjpmYWxzZSwic2hvd0NvcnJlY3RBbnN3ZXJzIjpmYWxzZSwidm90aW5nTG9ja2VkIjpmYWxzZX0seyJwb2xsUXVlc3Rpb25VdWlkIjoiMTM2ZWI5MTYtNmJjOS00OTU3LWFmNmMtZWEyZjY2ZjdlYTE3Iiwic2hvd1Jlc3VsdHMiOnRydWUsInNob3dDb3JyZWN0QW5zd2VycyI6dHJ1ZSwidm90aW5nTG9ja2VkIjpmYWxzZX1d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zMjV9"/>
  <p:tag name="SLIDO_TYPE" val="SlidoPoll"/>
  <p:tag name="SLIDO_POLL_UUID" val="f1b55492-f403-4f45-ab2d-90567ca964ed"/>
  <p:tag name="SLIDO_TIMELINE" val="W3sicG9sbFF1ZXN0aW9uVXVpZCI6ImM1YjJiZjE4LTQxZjItNDM1Ny04MTI1LTZkNjRmYmM0ZGJlYyIsInNob3dSZXN1bHRzIjpmYWxzZSwic2hvd0NvcnJlY3RBbnN3ZXJzIjpmYWxzZSwidm90aW5nTG9ja2VkIjpmYWxzZX0seyJwb2xsUXVlc3Rpb25VdWlkIjoiYzViMmJmMTgtNDFmMi00MzU3LTgxMjUtNmQ2NGZiYzRkYmVjIiwic2hvd1Jlc3VsdHMiOnRydWUsInNob3dDb3JyZWN0QW5zd2VycyI6dHJ1ZSwidm90aW5nTG9ja2VkIjpmYWxzZX1d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0MDl9"/>
  <p:tag name="SLIDO_TYPE" val="SlidoPoll"/>
  <p:tag name="SLIDO_POLL_UUID" val="84aa00f7-47b2-489a-802f-9eed221ab939"/>
  <p:tag name="SLIDO_TIMELINE" val="W3sicG9sbFF1ZXN0aW9uVXVpZCI6ImNjNDdhODZkLTc4MTYtNDRkNC1hZjNmLTg2NTNlOWEzMWZmZiIsInNob3dSZXN1bHRzIjpmYWxzZSwic2hvd0NvcnJlY3RBbnN3ZXJzIjpmYWxzZSwidm90aW5nTG9ja2VkIjpmYWxzZX0seyJwb2xsUXVlc3Rpb25VdWlkIjoiY2M0N2E4NmQtNzgxNi00NGQ0LWFmM2YtODY1M2U5YTMxZmZmIiwic2hvd1Jlc3VsdHMiOnRydWUsInNob3dDb3JyZWN0QW5zd2VycyI6dHJ1ZSwidm90aW5nTG9ja2VkIjpmYWxzZX1d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2MTV9"/>
  <p:tag name="SLIDO_TYPE" val="SlidoPoll"/>
  <p:tag name="SLIDO_POLL_UUID" val="cdcd09bc-663e-4eb7-98cf-0ae853fdbf7e"/>
  <p:tag name="SLIDO_TIMELINE" val="W3sicG9sbFF1ZXN0aW9uVXVpZCI6IjM4MjVjM2NhLWUxNTEtNGU4YS1hOGY5LTgzMjQyMWQzM2VmMiIsInNob3dSZXN1bHRzIjpmYWxzZSwic2hvd0NvcnJlY3RBbnN3ZXJzIjpmYWxzZSwidm90aW5nTG9ja2VkIjpmYWxzZX0seyJwb2xsUXVlc3Rpb25VdWlkIjoiMzgyNWMzY2EtZTE1MS00ZThhLWE4ZjktODMyNDIxZDMzZWYyIiwic2hvd1Jlc3VsdHMiOnRydWUsInNob3dDb3JyZWN0QW5zd2VycyI6dHJ1ZSwidm90aW5nTG9ja2VkIjpmYWxzZX1d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yNjJ9"/>
  <p:tag name="SLIDO_TYPE" val="SlidoPoll"/>
  <p:tag name="SLIDO_POLL_UUID" val="8aba11a4-298f-4211-857d-cad89227d3a9"/>
  <p:tag name="SLIDO_TIMELINE" val="W3sicG9sbFF1ZXN0aW9uVXVpZCI6IjYzYjkwOTI2LTY1MTktNGYyOS04N2Q1LTVhN2M5ZTE4MTVkYiIsInNob3dSZXN1bHRzIjpmYWxzZSwic2hvd0NvcnJlY3RBbnN3ZXJzIjpmYWxzZSwidm90aW5nTG9ja2VkIjpmYWxzZX0seyJwb2xsUXVlc3Rpb25VdWlkIjoiNjNiOTA5MjYtNjUxOS00ZjI5LTg3ZDUtNWE3YzllMTgxNWRiIiwic2hvd1Jlc3VsdHMiOnRydWUsInNob3dDb3JyZWN0QW5zd2VycyI6dHJ1ZSwidm90aW5nTG9ja2VkIjpmYWxzZX1d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4Njd9"/>
  <p:tag name="SLIDO_TYPE" val="SlidoPoll"/>
  <p:tag name="SLIDO_POLL_UUID" val="e3bfbbee-c4fb-448b-a9d4-f95e1d144924"/>
  <p:tag name="SLIDO_POLL_QUESTION_UUID" val="f5d8cf53-cc10-42d2-86ce-f820cc48ba76"/>
  <p:tag name="SLIDO_TIMELINE" val="W3sic2NyZWVuIjoiUXVpekpvaW5pbmciLCJzaG93UmVzdWx0cyI6ZmFsc2UsInNob3dDb3JyZWN0QW5zd2VycyI6ZmFsc2UsInZvdGluZ0xvY2tlZCI6ZmFsc2V9LHsicG9sbFF1ZXN0aW9uVXVpZCI6ImY1ZDhjZjUzLWNjMTAtNDJkMi04NmNlLWY4MjBjYzQ4YmE3NiIsInNob3dSZXN1bHRzIjpmYWxzZSwic2hvd0NvcnJlY3RBbnN3ZXJzIjpmYWxzZSwidm90aW5nTG9ja2VkIjpmYWxzZX0seyJwb2xsUXVlc3Rpb25VdWlkIjoiZjVkOGNmNTMtY2MxMC00MmQyLTg2Y2UtZjgyMGNjNDhiYTc2Iiwic2hvd1Jlc3VsdHMiOnRydWUsInNob3dDb3JyZWN0QW5zd2VycyI6ZmFsc2UsInZvdGluZ0xvY2tlZCI6dHJ1ZX0seyJwb2xsUXVlc3Rpb25VdWlkIjoiZjVkOGNmNTMtY2MxMC00MmQyLTg2Y2UtZjgyMGNjNDhiYTc2Iiwic2hvd1Jlc3VsdHMiOnRydWUsInNob3dDb3JyZWN0QW5zd2VycyI6dHJ1ZSwidm90aW5nTG9ja2VkIjp0cnVlfV0=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4Nzh9"/>
  <p:tag name="SLIDO_TYPE" val="SlidoPoll"/>
  <p:tag name="SLIDO_POLL_UUID" val="e3bfbbee-c4fb-448b-a9d4-f95e1d144924"/>
  <p:tag name="SLIDO_POLL_QUESTION_UUID" val="522dac61-c285-4585-b4eb-7b223a642245"/>
  <p:tag name="SLIDO_TIMELINE" val="W3sicG9sbFF1ZXN0aW9uVXVpZCI6IjUyMmRhYzYxLWMyODUtNDU4NS1iNGViLTdiMjIzYTY0MjI0NSIsInNob3dSZXN1bHRzIjpmYWxzZSwic2hvd0NvcnJlY3RBbnN3ZXJzIjpmYWxzZSwidm90aW5nTG9ja2VkIjpmYWxzZX0seyJwb2xsUXVlc3Rpb25VdWlkIjoiNTIyZGFjNjEtYzI4NS00NTg1LWI0ZWItN2IyMjNhNjQyMjQ1Iiwic2hvd1Jlc3VsdHMiOnRydWUsInNob3dDb3JyZWN0QW5zd2VycyI6ZmFsc2UsInZvdGluZ0xvY2tlZCI6dHJ1ZX0seyJwb2xsUXVlc3Rpb25VdWlkIjoiNTIyZGFjNjEtYzI4NS00NTg1LWI0ZWItN2IyMjNhNjQyMjQ1Iiwic2hvd1Jlc3VsdHMiOnRydWUsInNob3dDb3JyZWN0QW5zd2VycyI6dHJ1ZSwidm90aW5nTG9ja2VkIjp0cnVlfV0=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4ODZ9"/>
  <p:tag name="SLIDO_TYPE" val="SlidoPoll"/>
  <p:tag name="SLIDO_POLL_UUID" val="e3bfbbee-c4fb-448b-a9d4-f95e1d144924"/>
  <p:tag name="SLIDO_POLL_QUESTION_UUID" val="296f958c-2054-4058-a78e-f093b1e153fc"/>
  <p:tag name="SLIDO_TIMELINE" val="W3sicG9sbFF1ZXN0aW9uVXVpZCI6IjI5NmY5NThjLTIwNTQtNDA1OC1hNzhlLWYwOTNiMWUxNTNmYyIsInNob3dSZXN1bHRzIjpmYWxzZSwic2hvd0NvcnJlY3RBbnN3ZXJzIjpmYWxzZSwidm90aW5nTG9ja2VkIjpmYWxzZX0seyJwb2xsUXVlc3Rpb25VdWlkIjoiMjk2Zjk1OGMtMjA1NC00MDU4LWE3OGUtZjA5M2IxZTE1M2ZjIiwic2hvd1Jlc3VsdHMiOnRydWUsInNob3dDb3JyZWN0QW5zd2VycyI6ZmFsc2UsInZvdGluZ0xvY2tlZCI6dHJ1ZX0seyJwb2xsUXVlc3Rpb25VdWlkIjoiMjk2Zjk1OGMtMjA1NC00MDU4LWE3OGUtZjA5M2IxZTE1M2ZjIiwic2hvd1Jlc3VsdHMiOnRydWUsInNob3dDb3JyZWN0QW5zd2VycyI6dHJ1ZSwidm90aW5nTG9ja2VkIjp0cnVlfV0=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4OTR9"/>
  <p:tag name="SLIDO_TYPE" val="SlidoPoll"/>
  <p:tag name="SLIDO_POLL_UUID" val="e3bfbbee-c4fb-448b-a9d4-f95e1d144924"/>
  <p:tag name="SLIDO_POLL_QUESTION_UUID" val="9f9ee7b7-b80b-456a-8801-736dad578207"/>
  <p:tag name="SLIDO_TIMELINE" val="W3sicG9sbFF1ZXN0aW9uVXVpZCI6IjlmOWVlN2I3LWI4MGItNDU2YS04ODAxLTczNmRhZDU3ODIwNyIsInNob3dSZXN1bHRzIjpmYWxzZSwic2hvd0NvcnJlY3RBbnN3ZXJzIjpmYWxzZSwidm90aW5nTG9ja2VkIjpmYWxzZX0seyJwb2xsUXVlc3Rpb25VdWlkIjoiOWY5ZWU3YjctYjgwYi00NTZhLTg4MDEtNzM2ZGFkNTc4MjA3Iiwic2hvd1Jlc3VsdHMiOnRydWUsInNob3dDb3JyZWN0QW5zd2VycyI6ZmFsc2UsInZvdGluZ0xvY2tlZCI6dHJ1ZX0seyJwb2xsUXVlc3Rpb25VdWlkIjoiOWY5ZWU3YjctYjgwYi00NTZhLTg4MDEtNzM2ZGFkNTc4MjA3Iiwic2hvd1Jlc3VsdHMiOnRydWUsInNob3dDb3JyZWN0QW5zd2VycyI6dHJ1ZSwidm90aW5nTG9ja2VkIjp0cnVlfV0=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4OTl9"/>
  <p:tag name="SLIDO_TYPE" val="SlidoPoll"/>
  <p:tag name="SLIDO_POLL_UUID" val="e3bfbbee-c4fb-448b-a9d4-f95e1d144924"/>
  <p:tag name="SLIDO_POLL_QUESTION_UUID" val="a37dde00-3ce3-4bc2-aa97-108a71d305d4"/>
  <p:tag name="SLIDO_TIMELINE" val="W3sicG9sbFF1ZXN0aW9uVXVpZCI6ImEzN2RkZTAwLTNjZTMtNGJjMi1hYTk3LTEwOGE3MWQzMDVkNCIsInNob3dSZXN1bHRzIjpmYWxzZSwic2hvd0NvcnJlY3RBbnN3ZXJzIjpmYWxzZSwidm90aW5nTG9ja2VkIjpmYWxzZX0seyJwb2xsUXVlc3Rpb25VdWlkIjoiYTM3ZGRlMDAtM2NlMy00YmMyLWFhOTctMTA4YTcxZDMwNWQ0Iiwic2hvd1Jlc3VsdHMiOnRydWUsInNob3dDb3JyZWN0QW5zd2VycyI6ZmFsc2UsInZvdGluZ0xvY2tlZCI6dHJ1ZX0seyJwb2xsUXVlc3Rpb25VdWlkIjoiYTM3ZGRlMDAtM2NlMy00YmMyLWFhOTctMTA4YTcxZDMwNWQ0Iiwic2hvd1Jlc3VsdHMiOnRydWUsInNob3dDb3JyZWN0QW5zd2VycyI6dHJ1ZSwidm90aW5nTG9ja2VkIjp0cnVlfSx7InNjcmVlbiI6IlF1aXpMZWFkZXJib2FyZCIsInBvbGxRdWVzdGlvblV1aWQiOiJhMzdkZGUwMC0zY2UzLTRiYzItYWE5Ny0xMDhhNzFkMzA1ZDQiLCJzaG93UmVzdWx0cyI6dHJ1ZSwic2hvd0NvcnJlY3RBbnN3ZXJzIjp0cnVlLCJ2b3RpbmdMb2NrZWQiOnRydWV9XQ==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Y5NTZ9"/>
  <p:tag name="SLIDO_TYPE" val="SlidoPoll"/>
  <p:tag name="SLIDO_POLL_UUID" val="887cfa4a-faa1-48df-b0da-623ddd25d09b"/>
  <p:tag name="SLIDO_TIMELINE" val="W3sicG9sbFF1ZXN0aW9uVXVpZCI6IjNhNDIyYzY1LTM4YjYtNGRkNS04NDkxLTgyMjk2ZjRjMjhmNCIsInNob3dSZXN1bHRzIjp0cnVlLCJzaG93Q29ycmVjdEFuc3dlcnMiOmZhbHNlLCJ2b3RpbmdMb2NrZWQiOmZhbHNlfV0=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1NTZ9"/>
  <p:tag name="SLIDO_TYPE" val="SlidoPoll"/>
  <p:tag name="SLIDO_POLL_UUID" val="600927be-98d7-4038-975d-96ea7a905092"/>
  <p:tag name="SLIDO_TIMELINE" val="W3sicG9sbFF1ZXN0aW9uVXVpZCI6IjFhYmY5MjRkLWMxZjItNGM2ZC04MDc0LTRhNDQzODA0MDZkZSIsInNob3dSZXN1bHRzIjpmYWxzZSwic2hvd0NvcnJlY3RBbnN3ZXJzIjpmYWxzZSwidm90aW5nTG9ja2VkIjpmYWxzZX0seyJwb2xsUXVlc3Rpb25VdWlkIjoiMWFiZjkyNGQtYzFmMi00YzZkLTgwNzQtNGE0NDM4MDQwNmRlIiwic2hvd1Jlc3VsdHMiOnRydWUsInNob3dDb3JyZWN0QW5zd2VycyI6dHJ1ZSwidm90aW5nTG9ja2VkIjpmYWxzZX1d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3NDN9"/>
  <p:tag name="SLIDO_TYPE" val="SlidoPoll"/>
  <p:tag name="SLIDO_POLL_UUID" val="490b086e-e5f5-4d88-894e-a466eeb7ae5e"/>
  <p:tag name="SLIDO_TIMELINE" val="W3sicG9sbFF1ZXN0aW9uVXVpZCI6IjU0YTIxNmUxLTBlNzktNDEyZC1hZDI4LTdlOTBmMTEzYjYzOCIsInNob3dSZXN1bHRzIjpmYWxzZSwic2hvd0NvcnJlY3RBbnN3ZXJzIjpmYWxzZSwidm90aW5nTG9ja2VkIjpmYWxzZX0seyJwb2xsUXVlc3Rpb25VdWlkIjoiNTRhMjE2ZTEtMGU3OS00MTJkLWFkMjgtN2U5MGYxMTNiNjM4Iiwic2hvd1Jlc3VsdHMiOnRydWUsInNob3dDb3JyZWN0QW5zd2VycyI6dHJ1ZSwidm90aW5nTG9ja2VkIjpmYWxzZX1d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4MTd9"/>
  <p:tag name="SLIDO_TYPE" val="SlidoPoll"/>
  <p:tag name="SLIDO_POLL_UUID" val="2efc4af3-100c-476d-b87a-3cec01e3a458"/>
  <p:tag name="SLIDO_TIMELINE" val="W3sicG9sbFF1ZXN0aW9uVXVpZCI6IjAxYTdlOTEzLTMzN2MtNDU2My05OTNjLTRhZWEyZTc5MDA5MyIsInNob3dSZXN1bHRzIjpmYWxzZSwic2hvd0NvcnJlY3RBbnN3ZXJzIjpmYWxzZSwidm90aW5nTG9ja2VkIjpmYWxzZX0seyJwb2xsUXVlc3Rpb25VdWlkIjoiMDFhN2U5MTMtMzM3Yy00NTYzLTk5M2MtNGFlYTJlNzkwMDkzIiwic2hvd1Jlc3VsdHMiOnRydWUsInNob3dDb3JyZWN0QW5zd2VycyI6dHJ1ZSwidm90aW5nTG9ja2VkIjpmYWxzZX1d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4MzJ9"/>
  <p:tag name="SLIDO_TYPE" val="SlidoPoll"/>
  <p:tag name="SLIDO_POLL_UUID" val="0cb1772c-f167-4882-8d55-414c14ce9953"/>
  <p:tag name="SLIDO_TIMELINE" val="W3sicG9sbFF1ZXN0aW9uVXVpZCI6ImExZWMwMDlkLWRiNDktNGE4Zi1iOWM1LTRkYmM0MDMxZTM1ZCIsInNob3dSZXN1bHRzIjpmYWxzZSwic2hvd0NvcnJlY3RBbnN3ZXJzIjpmYWxzZSwidm90aW5nTG9ja2VkIjpmYWxzZX0seyJwb2xsUXVlc3Rpb25VdWlkIjoiYTFlYzAwOWQtZGI0OS00YThmLWI5YzUtNGRiYzQwMzFlMzVkIiwic2hvd1Jlc3VsdHMiOnRydWUsInNob3dDb3JyZWN0QW5zd2VycyI6dHJ1ZSwidm90aW5nTG9ja2VkIjpmYWxzZX1d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IzNzR9"/>
  <p:tag name="SLIDO_TYPE" val="SlidoPoll"/>
  <p:tag name="SLIDO_POLL_UUID" val="0c6def9d-e38e-4a20-bfff-023c574c10f8"/>
  <p:tag name="SLIDO_TIMELINE" val="W3sicG9sbFF1ZXN0aW9uVXVpZCI6IjkxMjI0NWUzLWFhNzktNGQ3Mi1iYWU0LTZlMTA0NWFiZTA1NiIsInNob3dSZXN1bHRzIjpmYWxzZSwic2hvd0NvcnJlY3RBbnN3ZXJzIjpmYWxzZSwidm90aW5nTG9ja2VkIjpmYWxzZX0seyJwb2xsUXVlc3Rpb25VdWlkIjoiOTEyMjQ1ZTMtYWE3OS00ZDcyLWJhZTQtNmUxMDQ1YWJlMDU2Iiwic2hvd1Jlc3VsdHMiOnRydWUsInNob3dDb3JyZWN0QW5zd2VycyI6dHJ1ZSwidm90aW5nTG9ja2VkIjpmYWxzZX1d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5MDF9"/>
  <p:tag name="SLIDO_TYPE" val="SlidoPoll"/>
  <p:tag name="SLIDO_POLL_UUID" val="01e8f27f-13da-40e4-abb2-68beb8d0e376"/>
  <p:tag name="SLIDO_TIMELINE" val="W3sicG9sbFF1ZXN0aW9uVXVpZCI6ImQ0M2M4ZjQyLTFjNjMtNDZjMy04ZjI2LThmOTBlNjNmN2UwMyIsInNob3dSZXN1bHRzIjpmYWxzZSwic2hvd0NvcnJlY3RBbnN3ZXJzIjpmYWxzZSwidm90aW5nTG9ja2VkIjpmYWxzZX0seyJwb2xsUXVlc3Rpb25VdWlkIjoiZDQzYzhmNDItMWM2My00NmMzLThmMjYtOGY5MGU2M2Y3ZTAzIiwic2hvd1Jlc3VsdHMiOnRydWUsInNob3dDb3JyZWN0QW5zd2VycyI6dHJ1ZSwidm90aW5nTG9ja2VkIjpmYWxzZX1d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5MTB9"/>
  <p:tag name="SLIDO_TYPE" val="SlidoPoll"/>
  <p:tag name="SLIDO_POLL_UUID" val="6cac18df-8405-4bd5-9751-5ebb0403086f"/>
  <p:tag name="SLIDO_POLL_QUESTION_UUID" val="41cb2288-08d8-46a5-accf-e1d26f2e7d9d"/>
  <p:tag name="SLIDO_TIMELINE" val="W3sic2NyZWVuIjoiUXVpekpvaW5pbmciLCJzaG93UmVzdWx0cyI6ZmFsc2UsInNob3dDb3JyZWN0QW5zd2VycyI6ZmFsc2UsInZvdGluZ0xvY2tlZCI6ZmFsc2V9LHsicG9sbFF1ZXN0aW9uVXVpZCI6IjQxY2IyMjg4LTA4ZDgtNDZhNS1hY2NmLWUxZDI2ZjJlN2Q5ZCIsInNob3dSZXN1bHRzIjpmYWxzZSwic2hvd0NvcnJlY3RBbnN3ZXJzIjpmYWxzZSwidm90aW5nTG9ja2VkIjpmYWxzZX0seyJwb2xsUXVlc3Rpb25VdWlkIjoiNDFjYjIyODgtMDhkOC00NmE1LWFjY2YtZTFkMjZmMmU3ZDlkIiwic2hvd1Jlc3VsdHMiOnRydWUsInNob3dDb3JyZWN0QW5zd2VycyI6ZmFsc2UsInZvdGluZ0xvY2tlZCI6dHJ1ZX0seyJwb2xsUXVlc3Rpb25VdWlkIjoiNDFjYjIyODgtMDhkOC00NmE1LWFjY2YtZTFkMjZmMmU3ZDlkIiwic2hvd1Jlc3VsdHMiOnRydWUsInNob3dDb3JyZWN0QW5zd2VycyI6dHJ1ZSwidm90aW5nTG9ja2VkIjp0cnVlfV0=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5MTV9"/>
  <p:tag name="SLIDO_TYPE" val="SlidoPoll"/>
  <p:tag name="SLIDO_POLL_UUID" val="6cac18df-8405-4bd5-9751-5ebb0403086f"/>
  <p:tag name="SLIDO_POLL_QUESTION_UUID" val="1cb12c2c-4127-4c98-8dd4-8bd36b53796b"/>
  <p:tag name="SLIDO_TIMELINE" val="W3sicG9sbFF1ZXN0aW9uVXVpZCI6IjFjYjEyYzJjLTQxMjctNGM5OC04ZGQ0LThiZDM2YjUzNzk2YiIsInNob3dSZXN1bHRzIjpmYWxzZSwic2hvd0NvcnJlY3RBbnN3ZXJzIjpmYWxzZSwidm90aW5nTG9ja2VkIjpmYWxzZX0seyJwb2xsUXVlc3Rpb25VdWlkIjoiMWNiMTJjMmMtNDEyNy00Yzk4LThkZDQtOGJkMzZiNTM3OTZiIiwic2hvd1Jlc3VsdHMiOnRydWUsInNob3dDb3JyZWN0QW5zd2VycyI6ZmFsc2UsInZvdGluZ0xvY2tlZCI6dHJ1ZX0seyJwb2xsUXVlc3Rpb25VdWlkIjoiMWNiMTJjMmMtNDEyNy00Yzk4LThkZDQtOGJkMzZiNTM3OTZiIiwic2hvd1Jlc3VsdHMiOnRydWUsInNob3dDb3JyZWN0QW5zd2VycyI6dHJ1ZSwidm90aW5nTG9ja2VkIjp0cnVlfV0=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5MjB9"/>
  <p:tag name="SLIDO_TYPE" val="SlidoPoll"/>
  <p:tag name="SLIDO_POLL_UUID" val="6cac18df-8405-4bd5-9751-5ebb0403086f"/>
  <p:tag name="SLIDO_POLL_QUESTION_UUID" val="22fdf453-a9b7-4358-ab68-5737584631ee"/>
  <p:tag name="SLIDO_TIMELINE" val="W3sicG9sbFF1ZXN0aW9uVXVpZCI6IjIyZmRmNDUzLWE5YjctNDM1OC1hYjY4LTU3Mzc1ODQ2MzFlZSIsInNob3dSZXN1bHRzIjpmYWxzZSwic2hvd0NvcnJlY3RBbnN3ZXJzIjpmYWxzZSwidm90aW5nTG9ja2VkIjpmYWxzZX0seyJwb2xsUXVlc3Rpb25VdWlkIjoiMjJmZGY0NTMtYTliNy00MzU4LWFiNjgtNTczNzU4NDYzMWVlIiwic2hvd1Jlc3VsdHMiOnRydWUsInNob3dDb3JyZWN0QW5zd2VycyI6ZmFsc2UsInZvdGluZ0xvY2tlZCI6dHJ1ZX0seyJwb2xsUXVlc3Rpb25VdWlkIjoiMjJmZGY0NTMtYTliNy00MzU4LWFiNjgtNTczNzU4NDYzMWVlIiwic2hvd1Jlc3VsdHMiOnRydWUsInNob3dDb3JyZWN0QW5zd2VycyI6dHJ1ZSwidm90aW5nTG9ja2VkIjp0cnVlfV0=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5MjR9"/>
  <p:tag name="SLIDO_TYPE" val="SlidoPoll"/>
  <p:tag name="SLIDO_POLL_UUID" val="6cac18df-8405-4bd5-9751-5ebb0403086f"/>
  <p:tag name="SLIDO_POLL_QUESTION_UUID" val="83fb9dc4-47f5-49f4-bd31-827d36ff8298"/>
  <p:tag name="SLIDO_TIMELINE" val="W3sicG9sbFF1ZXN0aW9uVXVpZCI6IjgzZmI5ZGM0LTQ3ZjUtNDlmNC1iZDMxLTgyN2QzNmZmODI5OCIsInNob3dSZXN1bHRzIjpmYWxzZSwic2hvd0NvcnJlY3RBbnN3ZXJzIjpmYWxzZSwidm90aW5nTG9ja2VkIjpmYWxzZX0seyJwb2xsUXVlc3Rpb25VdWlkIjoiODNmYjlkYzQtNDdmNS00OWY0LWJkMzEtODI3ZDM2ZmY4Mjk4Iiwic2hvd1Jlc3VsdHMiOnRydWUsInNob3dDb3JyZWN0QW5zd2VycyI6ZmFsc2UsInZvdGluZ0xvY2tlZCI6dHJ1ZX0seyJwb2xsUXVlc3Rpb25VdWlkIjoiODNmYjlkYzQtNDdmNS00OWY0LWJkMzEtODI3ZDM2ZmY4Mjk4Iiwic2hvd1Jlc3VsdHMiOnRydWUsInNob3dDb3JyZWN0QW5zd2VycyI6dHJ1ZSwidm90aW5nTG9ja2VkIjp0cnVlfV0=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5MzF9"/>
  <p:tag name="SLIDO_TYPE" val="SlidoPoll"/>
  <p:tag name="SLIDO_POLL_UUID" val="6cac18df-8405-4bd5-9751-5ebb0403086f"/>
  <p:tag name="SLIDO_POLL_QUESTION_UUID" val="b22ebff6-9fcb-46dd-ab28-c191ca545277"/>
  <p:tag name="SLIDO_TIMELINE" val="W3sicG9sbFF1ZXN0aW9uVXVpZCI6ImIyMmViZmY2LTlmY2ItNDZkZC1hYjI4LWMxOTFjYTU0NTI3NyIsInNob3dSZXN1bHRzIjpmYWxzZSwic2hvd0NvcnJlY3RBbnN3ZXJzIjpmYWxzZSwidm90aW5nTG9ja2VkIjpmYWxzZX0seyJwb2xsUXVlc3Rpb25VdWlkIjoiYjIyZWJmZjYtOWZjYi00NmRkLWFiMjgtYzE5MWNhNTQ1Mjc3Iiwic2hvd1Jlc3VsdHMiOnRydWUsInNob3dDb3JyZWN0QW5zd2VycyI6ZmFsc2UsInZvdGluZ0xvY2tlZCI6dHJ1ZX0seyJwb2xsUXVlc3Rpb25VdWlkIjoiYjIyZWJmZjYtOWZjYi00NmRkLWFiMjgtYzE5MWNhNTQ1Mjc3Iiwic2hvd1Jlc3VsdHMiOnRydWUsInNob3dDb3JyZWN0QW5zd2VycyI6dHJ1ZSwidm90aW5nTG9ja2VkIjp0cnVlfSx7InNjcmVlbiI6IlF1aXpMZWFkZXJib2FyZCIsInBvbGxRdWVzdGlvblV1aWQiOiJiMjJlYmZmNi05ZmNiLTQ2ZGQtYWIyOC1jMTkxY2E1NDUyNzciLCJzaG93UmVzdWx0cyI6dHJ1ZSwic2hvd0NvcnJlY3RBbnN3ZXJzIjp0cnVlLCJ2b3RpbmdMb2NrZWQiOnRydWV9XQ==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uiz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jIxMTg5Mzh9"/>
  <p:tag name="SLIDO_TYPE" val="SlidoPoll"/>
  <p:tag name="SLIDO_POLL_UUID" val="ce4ca1a9-fcd0-4795-a78a-3434adc351a2"/>
  <p:tag name="SLIDO_TIMELINE" val="W3sicG9sbFF1ZXN0aW9uVXVpZCI6ImRmNjIxNzI3LWQzNDUtNGJhNi05YjE2LTJiNzNmMDNkMDgyMiIsInNob3dSZXN1bHRzIjp0cnVlLCJzaG93Q29ycmVjdEFuc3dlcnMiOmZhbHNlLCJ2b3RpbmdMb2NrZWQiOmZhbHNlfV0=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8263</Words>
  <Application>Microsoft Office PowerPoint</Application>
  <PresentationFormat>Ekran Gösterisi (4:3)</PresentationFormat>
  <Paragraphs>723</Paragraphs>
  <Slides>133</Slides>
  <Notes>91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133</vt:i4>
      </vt:variant>
    </vt:vector>
  </HeadingPairs>
  <TitlesOfParts>
    <vt:vector size="137" baseType="lpstr">
      <vt:lpstr>Aptos</vt:lpstr>
      <vt:lpstr>Arial</vt:lpstr>
      <vt:lpstr>Calibri</vt:lpstr>
      <vt:lpstr>Office Theme</vt:lpstr>
      <vt:lpstr>MÖHUK m.19 Kapsamında NAFAKA ve Uluslararası Sözleşmeler</vt:lpstr>
      <vt:lpstr>Öğrenme Hedefleri</vt:lpstr>
      <vt:lpstr>Nafaka: Genel Çerçeve (İç Hukuk Bağlantısı)</vt:lpstr>
      <vt:lpstr>Milletlerarası Boyut: Neden Zor?</vt:lpstr>
      <vt:lpstr>Devletlerarası İş Birliği ve Sözleşmelerin Rolü</vt:lpstr>
      <vt:lpstr>Türkiye’nin Taraf Olduğu Nafaka Sözleşmeleri</vt:lpstr>
      <vt:lpstr>Zaman Çizelgesi ve İlişkiler</vt:lpstr>
      <vt:lpstr>MÖHUK m.19 – Genel Kural</vt:lpstr>
      <vt:lpstr>MÖHUK m.19 – Ne Zaman Uygulanır?</vt:lpstr>
      <vt:lpstr>Atıf (Renvoi) Meselesi</vt:lpstr>
      <vt:lpstr>MÖHUK m.14(2) – Eşler Arası Nafaka</vt:lpstr>
      <vt:lpstr>MÖHUK m.14(4) – Geçici Tedbir Nafakası</vt:lpstr>
      <vt:lpstr>PowerPoint Sunusu</vt:lpstr>
      <vt:lpstr>OLAY 1 – Yardım Nafakası (Yansoy/Kayın) – MÖHUK m.19 Uygulaması</vt:lpstr>
      <vt:lpstr>1956 La Haye (Çocuklara Karşı) – Kapsam ve Tanımlar</vt:lpstr>
      <vt:lpstr>1956 La Haye – Uygulama Şartları ve Bağlama Kuralları</vt:lpstr>
      <vt:lpstr>1956 La Haye – m.2 Çekince (TR, AT, BE, LI)</vt:lpstr>
      <vt:lpstr>PowerPoint Sunusu</vt:lpstr>
      <vt:lpstr>Olay 2 – 1956 mı 1973 mü? Kapsam Çatışması</vt:lpstr>
      <vt:lpstr>1973 La Haye (Uygulanacak Hukuk) – Genel</vt:lpstr>
      <vt:lpstr>1973 La Haye – Türkiye’nin Çekincesi (m.24)</vt:lpstr>
      <vt:lpstr>1973 La Haye – Bağlama Kuralları (m.4–6)</vt:lpstr>
      <vt:lpstr>Evlilik Sürerken ve Tedbir Nafakası</vt:lpstr>
      <vt:lpstr>Boşanma Sonrası Eşler Arası Yoksulluk Nafakası (m.8)</vt:lpstr>
      <vt:lpstr>Yakın İrtibat Çekincesi (m.15) – Türk Hukukunun Doğrudan Tatbiki</vt:lpstr>
      <vt:lpstr>Kamu Düzeni (m.11)</vt:lpstr>
      <vt:lpstr>PowerPoint Sunusu</vt:lpstr>
      <vt:lpstr>Olay 3 – 1973 – Üç Basamaklı Sistem ve Boşanma Nafakası</vt:lpstr>
      <vt:lpstr>1956 BM (New York) – Amaç ve Kapsam</vt:lpstr>
      <vt:lpstr>1956 BM – Süreç ve Hukuk</vt:lpstr>
      <vt:lpstr>Olay 4 – Tahsil Stratejisi: 1956 BM mi 2007 La Haye mi?</vt:lpstr>
      <vt:lpstr>2007 La Haye – Amaç ve Kapsam (m.1–2)</vt:lpstr>
      <vt:lpstr>2007 La Haye – Merkezî Makam ve Görevler (m.4–6, m.8)</vt:lpstr>
      <vt:lpstr>2007 La Haye – Başvuru Türleri ve İcra (m.9–12, m.32)</vt:lpstr>
      <vt:lpstr>PowerPoint Sunusu</vt:lpstr>
      <vt:lpstr>PowerPoint Sunusu</vt:lpstr>
      <vt:lpstr>Olay 5 – Çok Aktörlü Dosya: Eş + Çocuk, Tanıma/Tenfiz + İcra</vt:lpstr>
      <vt:lpstr>Uygulanacak Hukuk ve Yol Haritası – Karar Ağacı</vt:lpstr>
      <vt:lpstr>Pratik Kontrol Listesi ve Sık Hatalar</vt:lpstr>
      <vt:lpstr>Özet – Ana Çıkarımlar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MÖHUK m.20 Kapsamında Miras ve Ölüme Bağlı Tasarruflar</vt:lpstr>
      <vt:lpstr>Öğrenim Çıktıları</vt:lpstr>
      <vt:lpstr>1) Miras ve Kanunlar İhtilâfı: Çerçeve</vt:lpstr>
      <vt:lpstr>Miras Hukukunun Temel Amacı</vt:lpstr>
      <vt:lpstr>MÖHUK m.20’nin Genel Çerçevesi</vt:lpstr>
      <vt:lpstr>m.20/1 — Genel Kural</vt:lpstr>
      <vt:lpstr>m.20/1 — Uygulama Alanı (Örnekler)</vt:lpstr>
      <vt:lpstr>Ön Meseleler ve Lex Fori’nin Bağlama Kuralları</vt:lpstr>
      <vt:lpstr>MÖHUK m.20: Uygulanacak Hukuk Yol Haritası</vt:lpstr>
      <vt:lpstr>Uygulamada: Veraset İlamı (Mirasçılık Belgesi)</vt:lpstr>
      <vt:lpstr>PowerPoint Sunusu</vt:lpstr>
      <vt:lpstr>Özel Durum: Evlatlık Bağı ve Miras Hakkı</vt:lpstr>
      <vt:lpstr>Özel Durum: Mal Rejimi ile Miras Statüsünün Çatışması (İntibak)</vt:lpstr>
      <vt:lpstr>2) İstisnalar: m.20/2 ve m.20/3</vt:lpstr>
      <vt:lpstr>m.20/2 — Mirasın Açılması Sebepleri</vt:lpstr>
      <vt:lpstr>m.20/2 — Mirasın İktisabı (kazanılması)</vt:lpstr>
      <vt:lpstr>m.20/2 — Mirasın Taksimi</vt:lpstr>
      <vt:lpstr>PowerPoint Sunusu</vt:lpstr>
      <vt:lpstr>Olay 1 — TR’de Taşınmaz İçeren Yabancı Tereke</vt:lpstr>
      <vt:lpstr>Olay 2 — Gaiplik ve Açılma Sebepleri</vt:lpstr>
      <vt:lpstr>m.20/3 — Türkiye’deki Mirasçısız Tereke</vt:lpstr>
      <vt:lpstr>PowerPoint Sunusu</vt:lpstr>
      <vt:lpstr>3) Ölüme Bağlı Tasarruflar (ÖBT)</vt:lpstr>
      <vt:lpstr>Türler: Vasiyetname ve Miras Sözleşmesi</vt:lpstr>
      <vt:lpstr>Esas – Şekil – Ehliyet (Ayrım)</vt:lpstr>
      <vt:lpstr>Ehliyet — m.20/5</vt:lpstr>
      <vt:lpstr>Şekil — m.20/4 (Vasiyetname hariç)</vt:lpstr>
      <vt:lpstr>1961 La Haye Sözleşmesi (Vasiyet Şekli)</vt:lpstr>
      <vt:lpstr>Türkiye’nin Çekinceleri (Ör. m.10 — Sözlü Vasiyet)</vt:lpstr>
      <vt:lpstr>Sözleşme m.5 — ‘Şekle İlişkin Sınırlamalar’</vt:lpstr>
      <vt:lpstr>PowerPoint Sunusu</vt:lpstr>
      <vt:lpstr>Olay 3 — Çok Ülkeli Tereke ve İktisap</vt:lpstr>
      <vt:lpstr>Olay 4 — Taksim ve Borçlardan Sorumluluk</vt:lpstr>
      <vt:lpstr>Olay 5 — Vasiyetin Şekli, Ehliyeti ve Çekince</vt:lpstr>
      <vt:lpstr>PowerPoint Sunusu</vt:lpstr>
      <vt:lpstr>Uygulamada: Vasiyetnamenin Açılması &amp; ‘Tenfiz Davası’</vt:lpstr>
      <vt:lpstr>PowerPoint Sunusu</vt:lpstr>
      <vt:lpstr>PowerPoint Sunusu</vt:lpstr>
      <vt:lpstr>PowerPoint Sunusu</vt:lpstr>
      <vt:lpstr>PowerPoint Sunusu</vt:lpstr>
      <vt:lpstr>PowerPoint Sunusu</vt:lpstr>
      <vt:lpstr>Özet ve Anahtar Kavramlar</vt:lpstr>
      <vt:lpstr>Mevzuat ve Kaynakça (Seçme)</vt:lpstr>
      <vt:lpstr>PowerPoint Sunusu</vt:lpstr>
      <vt:lpstr>MÖHUK m.21–23 Işığında Eşya Hukukunda Kanunlar İhtilafı + Gemi Alacaklısı Hakkı (TTK m.1320)</vt:lpstr>
      <vt:lpstr>Öğrenme Hedefleri</vt:lpstr>
      <vt:lpstr>‘Tasarruf’ – ‘Borçlandırıcı’ Ayrımı ve Uygulanacak Hukuk</vt:lpstr>
      <vt:lpstr>Tasarruf İşlemi vs Borçlandırıcı İşlem</vt:lpstr>
      <vt:lpstr>MÖHUK m.21 – Genel İlke (Lex Rei Sitae)</vt:lpstr>
      <vt:lpstr>m.21’in Mimarisine Hızlı Bakış</vt:lpstr>
      <vt:lpstr>m.21/2 – Res in Transitu (Taşınmakta Olan Menkuller)</vt:lpstr>
      <vt:lpstr>m.21/3 – Yer Değişikliği ve Henüz Kazanılmamış Haklar</vt:lpstr>
      <vt:lpstr>m.21/4 – Taşınmazlarda Şekil</vt:lpstr>
      <vt:lpstr>Menkullerde Şekil – MÖHUK m.7 (Kısa Not)</vt:lpstr>
      <vt:lpstr>PowerPoint Sunusu</vt:lpstr>
      <vt:lpstr>Olay 1: Zamanaşımıyla Menkul Mülkiyeti İktisabı (4→6 yıl)</vt:lpstr>
      <vt:lpstr>Kıymetli Evrak, Lex Cartae Sitae ve Lex Causae</vt:lpstr>
      <vt:lpstr>Pay Senetleri ve Ortaklık Statüsü (Lex Societatis)</vt:lpstr>
      <vt:lpstr>Olay 2: Konşimento Devri ve Mülkiyetin Geçişi</vt:lpstr>
      <vt:lpstr>Mülkiyeti Saklı Tutma (ROT) – Uygulanacak Hukuk</vt:lpstr>
      <vt:lpstr>Olay 3: ROT’lu Satış ve Sınır Aşan Taşıma</vt:lpstr>
      <vt:lpstr>MÖHUK m.22 – Taşıma Araçları Üzerindeki Aynî Haklar</vt:lpstr>
      <vt:lpstr>Menşe Devleti Nasıl Tespit Edilir?</vt:lpstr>
      <vt:lpstr>Karayolu Taşıtları – Genel Kurala Dönüş</vt:lpstr>
      <vt:lpstr>PowerPoint Sunusu</vt:lpstr>
      <vt:lpstr>Gemi Alacaklısı Hakkı – Tanım ve Özellikler (TTK m.1320)</vt:lpstr>
      <vt:lpstr>Hangi Hukuk Uygulanır? – TTK m.1320(3) ve MÖHUK m.22 İlişkisi</vt:lpstr>
      <vt:lpstr>Gemi Alacaklısı – Sıra, İspat ve Pratik Notlar</vt:lpstr>
      <vt:lpstr>Olay 4: Yabancı Limanda Bunker Alacağı ve Türk Mahkemesi</vt:lpstr>
      <vt:lpstr>Türk Gemisinin Yurt Dışında Cebrî Satışı – Temel Kurallar (TTK m.1350)</vt:lpstr>
      <vt:lpstr>Cebrî Satışın Sicildeki Etkileri ve Bildirim (TTK m.1350)</vt:lpstr>
      <vt:lpstr>PowerPoint Sunusu</vt:lpstr>
      <vt:lpstr>MÖHUK m.23 – Fikrî Mülkiyet: Genel Çerçeve</vt:lpstr>
      <vt:lpstr>İhlâl Talepleri ve Sınırlı Hukuk Seçimi</vt:lpstr>
      <vt:lpstr>Çok Devletli İhlâller – Strateji Notları</vt:lpstr>
      <vt:lpstr>PowerPoint Sunusu</vt:lpstr>
      <vt:lpstr>Olay 5: Çevrimiçi Marka İhlâli – Almanya/Türkiye Senaryosu</vt:lpstr>
      <vt:lpstr>PowerPoint Sunusu</vt:lpstr>
      <vt:lpstr>Özet – Uygulayıcı İçin Kontrol Listesi</vt:lpstr>
      <vt:lpstr>PowerPoint Sunusu</vt:lpstr>
      <vt:lpstr>PowerPoint Sunusu</vt:lpstr>
      <vt:lpstr>PowerPoint Sunusu</vt:lpstr>
      <vt:lpstr>PowerPoint Sunusu</vt:lpstr>
      <vt:lpstr>PowerPoint Sunusu</vt:lpstr>
      <vt:lpstr>Mevzuat ve Kaynaklar (Kısa Rehber)</vt:lpstr>
      <vt:lpstr>Hızlı Karşılaştırma Tablosu – m.21 / m.22 / m.23</vt:lpstr>
      <vt:lpstr>PowerPoint Sunusu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Fatih Serbest</dc:creator>
  <cp:keywords/>
  <dc:description>generated using python-pptx</dc:description>
  <cp:lastModifiedBy>Av. Dr. Fatih Serbest</cp:lastModifiedBy>
  <cp:revision>3</cp:revision>
  <dcterms:created xsi:type="dcterms:W3CDTF">2013-01-27T09:14:16Z</dcterms:created>
  <dcterms:modified xsi:type="dcterms:W3CDTF">2025-11-11T05:49:13Z</dcterms:modified>
  <cp:category/>
</cp:coreProperties>
</file>