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59" r:id="rId3"/>
    <p:sldId id="260" r:id="rId4"/>
    <p:sldId id="261" r:id="rId5"/>
    <p:sldId id="262" r:id="rId6"/>
    <p:sldId id="263" r:id="rId7"/>
    <p:sldId id="264" r:id="rId8"/>
    <p:sldId id="265" r:id="rId9"/>
    <p:sldId id="268" r:id="rId10"/>
    <p:sldId id="269" r:id="rId11"/>
    <p:sldId id="270" r:id="rId12"/>
    <p:sldId id="271" r:id="rId13"/>
    <p:sldId id="272" r:id="rId14"/>
    <p:sldId id="273" r:id="rId15"/>
    <p:sldId id="275" r:id="rId16"/>
    <p:sldId id="276" r:id="rId17"/>
    <p:sldId id="274"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E21168-F4BC-43A5-BAAE-9EB340EDF14B}" v="3" dt="2026-05-09T12:26:24.7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013"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tih Serbest" userId="1ef1129c4ea1bb02" providerId="LiveId" clId="{DACE2B23-91CF-4D3C-A151-DDF2A3A194AE}"/>
    <pc:docChg chg="modSld">
      <pc:chgData name="Fatih Serbest" userId="1ef1129c4ea1bb02" providerId="LiveId" clId="{DACE2B23-91CF-4D3C-A151-DDF2A3A194AE}" dt="2026-05-09T12:26:31.445" v="0" actId="113"/>
      <pc:docMkLst>
        <pc:docMk/>
      </pc:docMkLst>
      <pc:sldChg chg="modSp mod">
        <pc:chgData name="Fatih Serbest" userId="1ef1129c4ea1bb02" providerId="LiveId" clId="{DACE2B23-91CF-4D3C-A151-DDF2A3A194AE}" dt="2026-05-09T12:26:31.445" v="0" actId="113"/>
        <pc:sldMkLst>
          <pc:docMk/>
          <pc:sldMk cId="3919541434" sldId="258"/>
        </pc:sldMkLst>
        <pc:spChg chg="mod">
          <ac:chgData name="Fatih Serbest" userId="1ef1129c4ea1bb02" providerId="LiveId" clId="{DACE2B23-91CF-4D3C-A151-DDF2A3A194AE}" dt="2026-05-09T12:26:31.445" v="0" actId="113"/>
          <ac:spMkLst>
            <pc:docMk/>
            <pc:sldMk cId="3919541434"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2EC7F4-E471-4477-9A56-5FD767D623B4}" type="datetimeFigureOut">
              <a:rPr lang="tr-TR" smtClean="0"/>
              <a:t>9.05.2026</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6693BE-D3AA-4532-A147-A5B33A3D0073}" type="slidenum">
              <a:rPr lang="tr-TR" smtClean="0"/>
              <a:t>‹#›</a:t>
            </a:fld>
            <a:endParaRPr lang="tr-TR"/>
          </a:p>
        </p:txBody>
      </p:sp>
    </p:spTree>
    <p:extLst>
      <p:ext uri="{BB962C8B-B14F-4D97-AF65-F5344CB8AC3E}">
        <p14:creationId xmlns:p14="http://schemas.microsoft.com/office/powerpoint/2010/main" val="1591647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BBC1A2FF-5B64-43F0-9CBA-C3B3386615F7}" type="datetimeFigureOut">
              <a:rPr lang="tr-TR" smtClean="0"/>
              <a:t>9.05.2026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2331870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C1A2FF-5B64-43F0-9CBA-C3B3386615F7}" type="datetimeFigureOut">
              <a:rPr lang="tr-TR" smtClean="0"/>
              <a:t>9.05.2026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3224163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C1A2FF-5B64-43F0-9CBA-C3B3386615F7}" type="datetimeFigureOut">
              <a:rPr lang="tr-TR" smtClean="0"/>
              <a:t>9.05.2026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219856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BC1A2FF-5B64-43F0-9CBA-C3B3386615F7}" type="datetimeFigureOut">
              <a:rPr lang="tr-TR" smtClean="0"/>
              <a:t>9.05.2026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3682608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BC1A2FF-5B64-43F0-9CBA-C3B3386615F7}" type="datetimeFigureOut">
              <a:rPr lang="tr-TR" smtClean="0"/>
              <a:t>9.05.2026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2779914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BBC1A2FF-5B64-43F0-9CBA-C3B3386615F7}" type="datetimeFigureOut">
              <a:rPr lang="tr-TR" smtClean="0"/>
              <a:t>9.05.2026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1560961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BC1A2FF-5B64-43F0-9CBA-C3B3386615F7}" type="datetimeFigureOut">
              <a:rPr lang="tr-TR" smtClean="0"/>
              <a:t>9.05.2026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113964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BBC1A2FF-5B64-43F0-9CBA-C3B3386615F7}" type="datetimeFigureOut">
              <a:rPr lang="tr-TR" smtClean="0"/>
              <a:t>9.05.2026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48496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BC1A2FF-5B64-43F0-9CBA-C3B3386615F7}" type="datetimeFigureOut">
              <a:rPr lang="tr-TR" smtClean="0"/>
              <a:t>9.05.2026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2905374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BC1A2FF-5B64-43F0-9CBA-C3B3386615F7}" type="datetimeFigureOut">
              <a:rPr lang="tr-TR" smtClean="0"/>
              <a:t>9.05.2026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1636239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BC1A2FF-5B64-43F0-9CBA-C3B3386615F7}" type="datetimeFigureOut">
              <a:rPr lang="tr-TR" smtClean="0"/>
              <a:t>9.05.2026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B8A620-E44A-43EC-91C4-5E2214511EAF}" type="slidenum">
              <a:rPr lang="tr-TR" smtClean="0"/>
              <a:t>‹#›</a:t>
            </a:fld>
            <a:endParaRPr lang="tr-TR"/>
          </a:p>
        </p:txBody>
      </p:sp>
    </p:spTree>
    <p:extLst>
      <p:ext uri="{BB962C8B-B14F-4D97-AF65-F5344CB8AC3E}">
        <p14:creationId xmlns:p14="http://schemas.microsoft.com/office/powerpoint/2010/main" val="16406985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C1A2FF-5B64-43F0-9CBA-C3B3386615F7}" type="datetimeFigureOut">
              <a:rPr lang="tr-TR" smtClean="0"/>
              <a:t>9.05.2026</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B8A620-E44A-43EC-91C4-5E2214511EAF}" type="slidenum">
              <a:rPr lang="tr-TR" smtClean="0"/>
              <a:t>‹#›</a:t>
            </a:fld>
            <a:endParaRPr lang="tr-TR"/>
          </a:p>
        </p:txBody>
      </p:sp>
    </p:spTree>
    <p:extLst>
      <p:ext uri="{BB962C8B-B14F-4D97-AF65-F5344CB8AC3E}">
        <p14:creationId xmlns:p14="http://schemas.microsoft.com/office/powerpoint/2010/main" val="1161927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goc.gov.t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6603" y="1463260"/>
            <a:ext cx="10633933" cy="4705397"/>
          </a:xfrm>
        </p:spPr>
        <p:txBody>
          <a:bodyPr>
            <a:normAutofit/>
          </a:bodyPr>
          <a:lstStyle/>
          <a:p>
            <a:pPr>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İkamet İzni</a:t>
            </a:r>
          </a:p>
          <a:p>
            <a:pPr marL="0" indent="0">
              <a:buNone/>
            </a:pPr>
            <a:r>
              <a:rPr lang="tr-TR" sz="2400" dirty="0">
                <a:latin typeface="Times New Roman" panose="02020603050405020304" pitchFamily="18" charset="0"/>
                <a:cs typeface="Times New Roman" panose="02020603050405020304" pitchFamily="18" charset="0"/>
              </a:rPr>
              <a:t>      </a:t>
            </a:r>
          </a:p>
          <a:p>
            <a:pPr marL="0" indent="0">
              <a:buNone/>
            </a:pPr>
            <a:r>
              <a:rPr lang="tr-TR" sz="2400" dirty="0">
                <a:latin typeface="Times New Roman" panose="02020603050405020304" pitchFamily="18" charset="0"/>
                <a:cs typeface="Times New Roman" panose="02020603050405020304" pitchFamily="18" charset="0"/>
              </a:rPr>
              <a:t>İkamet izni ;  Türkiye’de, vizenin veya vize muafiyetinin tanıdığı süreden ya da  doksan günden fazla kalacak yabancıların almaları gereken izindir.   İkamet izni ,altı ay içinde kullanılmaya başlanmadığında geçerliliğini kaybeder.  </a:t>
            </a:r>
          </a:p>
          <a:p>
            <a:pPr marL="0" indent="0">
              <a:buNone/>
            </a:pPr>
            <a:endParaRPr lang="tr-TR" sz="2400" dirty="0">
              <a:latin typeface="Times New Roman" panose="02020603050405020304" pitchFamily="18" charset="0"/>
              <a:cs typeface="Times New Roman" panose="02020603050405020304" pitchFamily="18" charset="0"/>
            </a:endParaRPr>
          </a:p>
          <a:p>
            <a:pPr marL="0" indent="0">
              <a:buNone/>
            </a:pPr>
            <a:r>
              <a:rPr lang="tr-TR" sz="2400" dirty="0">
                <a:latin typeface="Times New Roman" panose="02020603050405020304" pitchFamily="18" charset="0"/>
                <a:cs typeface="Times New Roman" panose="02020603050405020304" pitchFamily="18" charset="0"/>
              </a:rPr>
              <a:t>İkamet izni 6458 sayılı kanunun 19 uncu  maddesinde başlamaktadır.                                                                                                                                                </a:t>
            </a:r>
          </a:p>
          <a:p>
            <a:pPr marL="0" indent="0">
              <a:buNone/>
            </a:pPr>
            <a:endParaRPr lang="tr-TR"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tr-TR" sz="2400"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endParaRPr lang="tr-TR" dirty="0">
              <a:latin typeface="Times New Roman" panose="02020603050405020304" pitchFamily="18" charset="0"/>
              <a:cs typeface="Times New Roman" panose="02020603050405020304" pitchFamily="18" charset="0"/>
            </a:endParaRPr>
          </a:p>
          <a:p>
            <a:pPr marL="0" indent="0">
              <a:buNone/>
            </a:pPr>
            <a:endParaRPr lang="tr-TR" dirty="0">
              <a:solidFill>
                <a:schemeClr val="bg1"/>
              </a:solidFill>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128153" y="6101670"/>
            <a:ext cx="12351224"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286603" y="6093296"/>
            <a:ext cx="3361125"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1600" b="1" dirty="0">
              <a:solidFill>
                <a:schemeClr val="bg1"/>
              </a:solidFill>
            </a:endParaRPr>
          </a:p>
          <a:p>
            <a:r>
              <a:rPr lang="tr-TR" sz="1600" b="1" dirty="0">
                <a:solidFill>
                  <a:schemeClr val="bg1"/>
                </a:solidFill>
              </a:rPr>
              <a:t>İkamet çalışma grup başkanlığı</a:t>
            </a: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4" name="Dikdörtgen 13"/>
          <p:cNvSpPr/>
          <p:nvPr/>
        </p:nvSpPr>
        <p:spPr>
          <a:xfrm>
            <a:off x="6706925" y="514329"/>
            <a:ext cx="3611295" cy="400110"/>
          </a:xfrm>
          <a:prstGeom prst="rect">
            <a:avLst/>
          </a:prstGeom>
        </p:spPr>
        <p:txBody>
          <a:bodyPr wrap="square">
            <a:spAutoFit/>
          </a:bodyPr>
          <a:lstStyle/>
          <a:p>
            <a:pPr algn="ctr"/>
            <a:r>
              <a:rPr lang="tr-TR" sz="2000" b="1" dirty="0">
                <a:solidFill>
                  <a:schemeClr val="bg1"/>
                </a:solidFill>
                <a:latin typeface="Times New Roman" panose="02020603050405020304" pitchFamily="18" charset="0"/>
                <a:cs typeface="Times New Roman" panose="02020603050405020304" pitchFamily="18" charset="0"/>
              </a:rPr>
              <a:t>SUNUM AKIŞI</a:t>
            </a:r>
            <a:endParaRPr lang="en-US" sz="2000" b="1" dirty="0">
              <a:solidFill>
                <a:schemeClr val="bg1"/>
              </a:solidFill>
              <a:latin typeface="Times New Roman" panose="02020603050405020304" pitchFamily="18" charset="0"/>
              <a:cs typeface="Times New Roman" panose="02020603050405020304" pitchFamily="18" charset="0"/>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a:t>
            </a:fld>
            <a:endParaRPr lang="en-US" dirty="0"/>
          </a:p>
        </p:txBody>
      </p:sp>
    </p:spTree>
    <p:extLst>
      <p:ext uri="{BB962C8B-B14F-4D97-AF65-F5344CB8AC3E}">
        <p14:creationId xmlns:p14="http://schemas.microsoft.com/office/powerpoint/2010/main" val="3919541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495651"/>
            <a:ext cx="11244618" cy="4681312"/>
          </a:xfrm>
        </p:spPr>
        <p:txBody>
          <a:bodyPr>
            <a:normAutofit/>
          </a:bodyPr>
          <a:lstStyle/>
          <a:p>
            <a:pPr marL="0" indent="0">
              <a:buNone/>
            </a:pPr>
            <a:r>
              <a:rPr lang="tr-TR" sz="2200" b="1" dirty="0">
                <a:latin typeface="Times New Roman" panose="02020603050405020304" pitchFamily="18" charset="0"/>
                <a:cs typeface="Times New Roman" panose="02020603050405020304" pitchFamily="18" charset="0"/>
              </a:rPr>
              <a:t>                B-AİLE İKAMET İZNİ</a:t>
            </a:r>
          </a:p>
          <a:p>
            <a:pPr marL="0" indent="0">
              <a:buNone/>
            </a:pPr>
            <a:r>
              <a:rPr lang="tr-TR" sz="2200" dirty="0">
                <a:latin typeface="Times New Roman" panose="02020603050405020304" pitchFamily="18" charset="0"/>
                <a:cs typeface="Times New Roman" panose="02020603050405020304" pitchFamily="18" charset="0"/>
              </a:rPr>
              <a:t>     Türk vatandaşlarının ,5901 sayılı Kanunun 28 inci maddesi kapsamında olanların veya ikamet izinlerinden birine sahip olan yabancılar ile mültecilerin ve ikincil koruma statüsü sahiplerinin ; </a:t>
            </a:r>
          </a:p>
          <a:p>
            <a:pPr marL="514350" indent="-514350">
              <a:buFont typeface="+mj-lt"/>
              <a:buAutoNum type="romanLcPeriod"/>
            </a:pPr>
            <a:endParaRPr lang="tr-TR" sz="2200" dirty="0">
              <a:latin typeface="Times New Roman" panose="02020603050405020304" pitchFamily="18" charset="0"/>
              <a:cs typeface="Times New Roman" panose="02020603050405020304" pitchFamily="18" charset="0"/>
            </a:endParaRP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Yabancı eşine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Kendisinin veya eşinin ergin olmayan yabancı çocuğuna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Kendisinin veya eşinin bağımlı yabancı çocuğuna,</a:t>
            </a:r>
          </a:p>
          <a:p>
            <a:pPr marL="0" indent="0">
              <a:buNone/>
            </a:pPr>
            <a:r>
              <a:rPr lang="tr-TR" sz="2200" dirty="0">
                <a:latin typeface="Times New Roman" panose="02020603050405020304" pitchFamily="18" charset="0"/>
                <a:cs typeface="Times New Roman" panose="02020603050405020304" pitchFamily="18" charset="0"/>
              </a:rPr>
              <a:t> her defasında </a:t>
            </a:r>
            <a:r>
              <a:rPr lang="tr-TR" sz="2200" b="1" u="sng" dirty="0">
                <a:latin typeface="Times New Roman" panose="02020603050405020304" pitchFamily="18" charset="0"/>
                <a:cs typeface="Times New Roman" panose="02020603050405020304" pitchFamily="18" charset="0"/>
              </a:rPr>
              <a:t>3 yılı </a:t>
            </a:r>
            <a:r>
              <a:rPr lang="tr-TR" sz="2200" dirty="0">
                <a:latin typeface="Times New Roman" panose="02020603050405020304" pitchFamily="18" charset="0"/>
                <a:cs typeface="Times New Roman" panose="02020603050405020304" pitchFamily="18" charset="0"/>
              </a:rPr>
              <a:t>aşmayacak şekilde aile ikamet izni verilebilir. Ancak, aile ikamet izninin süresi hiçbir şekilde destekleyicinin ikamet izni süresini aşamaz. </a:t>
            </a:r>
          </a:p>
          <a:p>
            <a:pPr marL="0" indent="0">
              <a:buNone/>
            </a:pPr>
            <a:endParaRPr lang="tr-TR" sz="2200"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10</a:t>
            </a:fld>
            <a:endParaRPr lang="en-US" dirty="0"/>
          </a:p>
        </p:txBody>
      </p:sp>
    </p:spTree>
    <p:extLst>
      <p:ext uri="{BB962C8B-B14F-4D97-AF65-F5344CB8AC3E}">
        <p14:creationId xmlns:p14="http://schemas.microsoft.com/office/powerpoint/2010/main" val="1598140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495650"/>
            <a:ext cx="11244618" cy="4693403"/>
          </a:xfrm>
        </p:spPr>
        <p:txBody>
          <a:bodyPr>
            <a:normAutofit/>
          </a:bodyPr>
          <a:lstStyle/>
          <a:p>
            <a:pPr marL="0" indent="0">
              <a:buNone/>
            </a:pPr>
            <a:r>
              <a:rPr lang="tr-TR" sz="2200" b="1" u="sng"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Aile ikamet izninin şartları </a:t>
            </a:r>
            <a:r>
              <a:rPr lang="tr-TR" sz="2200" b="1" dirty="0">
                <a:latin typeface="Times New Roman" panose="02020603050405020304" pitchFamily="18" charset="0"/>
                <a:cs typeface="Times New Roman" panose="02020603050405020304" pitchFamily="18" charset="0"/>
              </a:rPr>
              <a:t>; </a:t>
            </a:r>
          </a:p>
          <a:p>
            <a:pPr marL="0" indent="0">
              <a:buNone/>
            </a:pPr>
            <a:r>
              <a:rPr lang="tr-TR" sz="2200" b="1" dirty="0">
                <a:latin typeface="Times New Roman" panose="02020603050405020304" pitchFamily="18" charset="0"/>
                <a:cs typeface="Times New Roman" panose="02020603050405020304" pitchFamily="18" charset="0"/>
              </a:rPr>
              <a:t>Destekleyici de aranan şartlar</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Türkiye de en az bir yıldır ikamet izni ile kalıyor olmak </a:t>
            </a:r>
            <a:r>
              <a:rPr lang="tr-TR" sz="2000" dirty="0">
                <a:latin typeface="Times New Roman" panose="02020603050405020304" pitchFamily="18" charset="0"/>
                <a:cs typeface="Times New Roman" panose="02020603050405020304" pitchFamily="18" charset="0"/>
              </a:rPr>
              <a:t>(Bilimsel araştırma amaçlı ikamet izni ya da çalışma izni bulunanlar, 5901 sayılı kanunun 28. maddesi kapsamında olanlar veya Türk vatandaşı ile evli olan yabancılar hakkında uygulanmaz.)</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Adres kayıt sisteminde kaydı bulunmak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Başvuru tarihi itibari ile beş yıl içinde aile düzenine karşı suçlardan herhangi birinden hüküm giymemiş olduğunu adli sicil kaydı ile belgelemek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Ailenin nüfusuna göre genel sağlık ve güvenlik standartlarına uygun barınma şartlarına sahip olmak ve tüm aile fertlerini kapsayan sağlık sigortası yaptırmış olmak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Toplam geliri asgari ücretten az olmamak üzere ,ailede ki fert başına asgari ücretin üçte birinden az olmayan aylık geliri bunulmak </a:t>
            </a: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11</a:t>
            </a:fld>
            <a:endParaRPr lang="en-US" dirty="0"/>
          </a:p>
        </p:txBody>
      </p:sp>
    </p:spTree>
    <p:extLst>
      <p:ext uri="{BB962C8B-B14F-4D97-AF65-F5344CB8AC3E}">
        <p14:creationId xmlns:p14="http://schemas.microsoft.com/office/powerpoint/2010/main" val="380667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495650"/>
            <a:ext cx="11244618" cy="4693403"/>
          </a:xfrm>
        </p:spPr>
        <p:txBody>
          <a:bodyPr>
            <a:normAutofit/>
          </a:bodyPr>
          <a:lstStyle/>
          <a:p>
            <a:pPr marL="0" indent="0">
              <a:buNone/>
            </a:pPr>
            <a:r>
              <a:rPr lang="tr-TR" sz="2200" b="1" dirty="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C- </a:t>
            </a:r>
            <a:r>
              <a:rPr lang="tr-TR" sz="2200" b="1" dirty="0">
                <a:latin typeface="Times New Roman" panose="02020603050405020304" pitchFamily="18" charset="0"/>
                <a:cs typeface="Times New Roman" panose="02020603050405020304" pitchFamily="18" charset="0"/>
              </a:rPr>
              <a:t>ÖĞRENCİ İKAMET İZNİ </a:t>
            </a:r>
          </a:p>
          <a:p>
            <a:pPr marL="0" indent="0">
              <a:buNone/>
            </a:pPr>
            <a:endParaRPr lang="tr-TR" sz="2200" b="1" dirty="0">
              <a:latin typeface="Times New Roman" panose="02020603050405020304" pitchFamily="18" charset="0"/>
              <a:cs typeface="Times New Roman" panose="02020603050405020304" pitchFamily="18" charset="0"/>
            </a:endParaRP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Türkiye’de bir yükseköğretim kurumunda ön lisans ,lisans, yüksek lisans ya da doktora öğrenimi görecek yabancılara öğrenci ikamet izni verilir.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Öğrenci ikamet izni , öğrencinin anne ve babası ile diğer yakınlarına, ikamet izni alma konusunda hiçbir hak sağlamaz. </a:t>
            </a:r>
          </a:p>
          <a:p>
            <a:pPr marL="514350" indent="-514350">
              <a:buFont typeface="+mj-lt"/>
              <a:buAutoNum type="romanLcPeriod"/>
            </a:pPr>
            <a:r>
              <a:rPr lang="tr-TR" sz="2200" dirty="0">
                <a:latin typeface="Times New Roman" panose="02020603050405020304" pitchFamily="18" charset="0"/>
                <a:cs typeface="Times New Roman" panose="02020603050405020304" pitchFamily="18" charset="0"/>
              </a:rPr>
              <a:t>Öğrenim süresi bir yıldan kısa ise öğrenci ikamet izni süresi öğrenim süresini aşamaz. </a:t>
            </a:r>
          </a:p>
          <a:p>
            <a:pPr marL="514350" indent="-514350">
              <a:buFont typeface="+mj-lt"/>
              <a:buAutoNum type="romanLcPeriod"/>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12</a:t>
            </a:fld>
            <a:endParaRPr lang="en-US" dirty="0"/>
          </a:p>
        </p:txBody>
      </p:sp>
    </p:spTree>
    <p:extLst>
      <p:ext uri="{BB962C8B-B14F-4D97-AF65-F5344CB8AC3E}">
        <p14:creationId xmlns:p14="http://schemas.microsoft.com/office/powerpoint/2010/main" val="670035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495650"/>
            <a:ext cx="11244618" cy="4693403"/>
          </a:xfrm>
        </p:spPr>
        <p:txBody>
          <a:bodyPr>
            <a:normAutofit/>
          </a:bodyPr>
          <a:lstStyle/>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r>
              <a:rPr lang="tr-TR" sz="2200" b="1" dirty="0">
                <a:latin typeface="Times New Roman" panose="02020603050405020304" pitchFamily="18" charset="0"/>
                <a:cs typeface="Times New Roman" panose="02020603050405020304" pitchFamily="18" charset="0"/>
              </a:rPr>
              <a:t>Öğrencilerin çalışma hakkı ; </a:t>
            </a: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r>
              <a:rPr lang="tr-TR" sz="2200" b="1" dirty="0">
                <a:latin typeface="Times New Roman" panose="02020603050405020304" pitchFamily="18" charset="0"/>
                <a:cs typeface="Times New Roman" panose="02020603050405020304" pitchFamily="18" charset="0"/>
              </a:rPr>
              <a:t>Türkiye’de öğrenim gören ön lisans, lisans, yüksek lisans ve doktora öğrencileri , çalışma izni almak kaydıyla çalışabilirler. </a:t>
            </a:r>
          </a:p>
          <a:p>
            <a:pPr marL="0" indent="0">
              <a:buNone/>
            </a:pPr>
            <a:r>
              <a:rPr lang="tr-TR" sz="2200" b="1" dirty="0">
                <a:latin typeface="Times New Roman" panose="02020603050405020304" pitchFamily="18" charset="0"/>
                <a:cs typeface="Times New Roman" panose="02020603050405020304" pitchFamily="18" charset="0"/>
              </a:rPr>
              <a:t>Ancak, ön lisans ve lisans öğrencileri için çalışma hakkı , ilk yıldan sonra başlar ve haftada yirmi dört saatten fazla olamaz. </a:t>
            </a: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13</a:t>
            </a:fld>
            <a:endParaRPr lang="en-US" dirty="0"/>
          </a:p>
        </p:txBody>
      </p:sp>
    </p:spTree>
    <p:extLst>
      <p:ext uri="{BB962C8B-B14F-4D97-AF65-F5344CB8AC3E}">
        <p14:creationId xmlns:p14="http://schemas.microsoft.com/office/powerpoint/2010/main" val="1494648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182" y="1495650"/>
            <a:ext cx="11244618" cy="4693403"/>
          </a:xfrm>
        </p:spPr>
        <p:txBody>
          <a:bodyPr>
            <a:normAutofit/>
          </a:bodyPr>
          <a:lstStyle/>
          <a:p>
            <a:pPr marL="0" indent="0">
              <a:buNone/>
            </a:pPr>
            <a:r>
              <a:rPr lang="tr-TR" sz="2400" b="1" dirty="0"/>
              <a:t>             D- UZUN DÖNEM İKAMET İZNİ </a:t>
            </a:r>
          </a:p>
          <a:p>
            <a:pPr marL="0" indent="0">
              <a:buNone/>
            </a:pPr>
            <a:r>
              <a:rPr lang="tr-TR" sz="2400" b="1" dirty="0"/>
              <a:t>      ŞARTLARI ; </a:t>
            </a:r>
          </a:p>
          <a:p>
            <a:pPr marL="514350" indent="-514350">
              <a:buFont typeface="+mj-lt"/>
              <a:buAutoNum type="romanLcPeriod"/>
            </a:pPr>
            <a:r>
              <a:rPr lang="tr-TR" sz="2400" dirty="0"/>
              <a:t>Kesintisiz en az sekiz yıl ikamet izniyle Türkiye de kalmış olmak </a:t>
            </a:r>
          </a:p>
          <a:p>
            <a:pPr marL="514350" indent="-514350">
              <a:buFont typeface="+mj-lt"/>
              <a:buAutoNum type="romanLcPeriod"/>
            </a:pPr>
            <a:r>
              <a:rPr lang="tr-TR" sz="2400" dirty="0"/>
              <a:t>Son üç yıl içinde sosyal yardım almamış olmak </a:t>
            </a:r>
          </a:p>
          <a:p>
            <a:pPr marL="514350" indent="-514350">
              <a:buFont typeface="+mj-lt"/>
              <a:buAutoNum type="romanLcPeriod"/>
            </a:pPr>
            <a:r>
              <a:rPr lang="tr-TR" sz="2400" dirty="0"/>
              <a:t>Yeterli ve düzenli gelir kaynağına sahip olmak </a:t>
            </a:r>
          </a:p>
          <a:p>
            <a:pPr marL="514350" indent="-514350">
              <a:buFont typeface="+mj-lt"/>
              <a:buAutoNum type="romanLcPeriod"/>
            </a:pPr>
            <a:r>
              <a:rPr lang="tr-TR" sz="2400" dirty="0"/>
              <a:t>Geçerli sağlık sigortasına sahip olmak </a:t>
            </a:r>
          </a:p>
          <a:p>
            <a:pPr marL="514350" indent="-514350">
              <a:buFont typeface="+mj-lt"/>
              <a:buAutoNum type="romanLcPeriod"/>
            </a:pPr>
            <a:r>
              <a:rPr lang="tr-TR" sz="2400" dirty="0"/>
              <a:t>Kamu düzeni veya kamu güvenliği açısından tehdit oluşturmamak </a:t>
            </a:r>
          </a:p>
          <a:p>
            <a:pPr marL="0" indent="0">
              <a:buNone/>
            </a:pPr>
            <a:endParaRPr lang="tr-TR" sz="2400" b="1" dirty="0"/>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14</a:t>
            </a:fld>
            <a:endParaRPr lang="en-US" dirty="0"/>
          </a:p>
        </p:txBody>
      </p:sp>
    </p:spTree>
    <p:extLst>
      <p:ext uri="{BB962C8B-B14F-4D97-AF65-F5344CB8AC3E}">
        <p14:creationId xmlns:p14="http://schemas.microsoft.com/office/powerpoint/2010/main" val="2628429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2263" y="1272812"/>
            <a:ext cx="9678537" cy="4525963"/>
          </a:xfrm>
        </p:spPr>
        <p:txBody>
          <a:bodyPr>
            <a:normAutofit/>
          </a:bodyPr>
          <a:lstStyle/>
          <a:p>
            <a:pPr marL="0" indent="0">
              <a:buNone/>
            </a:pPr>
            <a:r>
              <a:rPr lang="tr-TR" sz="2400" b="1" u="sng" dirty="0">
                <a:latin typeface="Times New Roman" panose="02020603050405020304" pitchFamily="18" charset="0"/>
                <a:cs typeface="Times New Roman" panose="02020603050405020304" pitchFamily="18" charset="0"/>
              </a:rPr>
              <a:t>Uzun dönem ikamet izninin sağladığı haklar ; </a:t>
            </a:r>
          </a:p>
          <a:p>
            <a:pPr marL="0" indent="0">
              <a:buNone/>
            </a:pPr>
            <a:endParaRPr lang="tr-TR" sz="2400" b="1" u="sng" dirty="0">
              <a:latin typeface="Times New Roman" panose="02020603050405020304" pitchFamily="18" charset="0"/>
              <a:cs typeface="Times New Roman" panose="02020603050405020304" pitchFamily="18" charset="0"/>
            </a:endParaRPr>
          </a:p>
          <a:p>
            <a:pPr marL="514350" indent="-514350">
              <a:buFont typeface="+mj-lt"/>
              <a:buAutoNum type="romanLcPeriod"/>
            </a:pPr>
            <a:r>
              <a:rPr lang="tr-TR" sz="2400" dirty="0">
                <a:latin typeface="Times New Roman" panose="02020603050405020304" pitchFamily="18" charset="0"/>
                <a:cs typeface="Times New Roman" panose="02020603050405020304" pitchFamily="18" charset="0"/>
              </a:rPr>
              <a:t>Askerlik yapma yükümlülüğü </a:t>
            </a:r>
          </a:p>
          <a:p>
            <a:pPr marL="514350" indent="-514350">
              <a:buFont typeface="+mj-lt"/>
              <a:buAutoNum type="romanLcPeriod"/>
            </a:pPr>
            <a:r>
              <a:rPr lang="tr-TR" sz="2400" dirty="0">
                <a:latin typeface="Times New Roman" panose="02020603050405020304" pitchFamily="18" charset="0"/>
                <a:cs typeface="Times New Roman" panose="02020603050405020304" pitchFamily="18" charset="0"/>
              </a:rPr>
              <a:t>Seçme ve seçilme </a:t>
            </a:r>
          </a:p>
          <a:p>
            <a:pPr marL="514350" indent="-514350">
              <a:buFont typeface="+mj-lt"/>
              <a:buAutoNum type="romanLcPeriod"/>
            </a:pPr>
            <a:r>
              <a:rPr lang="tr-TR" sz="2400" dirty="0">
                <a:latin typeface="Times New Roman" panose="02020603050405020304" pitchFamily="18" charset="0"/>
                <a:cs typeface="Times New Roman" panose="02020603050405020304" pitchFamily="18" charset="0"/>
              </a:rPr>
              <a:t>Kamu görevlerine girme </a:t>
            </a:r>
          </a:p>
          <a:p>
            <a:pPr marL="514350" indent="-514350">
              <a:buFont typeface="+mj-lt"/>
              <a:buAutoNum type="romanLcPeriod"/>
            </a:pPr>
            <a:r>
              <a:rPr lang="tr-TR" sz="2400" dirty="0">
                <a:latin typeface="Times New Roman" panose="02020603050405020304" pitchFamily="18" charset="0"/>
                <a:cs typeface="Times New Roman" panose="02020603050405020304" pitchFamily="18" charset="0"/>
              </a:rPr>
              <a:t>Muaf olarak araç ithal etme  ve özel kanunlarda ki düzenlemeler hariç , sosyal güvenliğe ilişkin kazanılmış hakları saklı kalmak ve bu hakların kullanımında ilgili mevzuat hükümlerine tabi olmak şartıyla ,Türk vatandaşlarına tanınan haklardan yararlanırlar. </a:t>
            </a:r>
          </a:p>
          <a:p>
            <a:pPr marL="0" indent="0">
              <a:buNone/>
            </a:pPr>
            <a:r>
              <a:rPr lang="tr-TR" sz="2400" b="1" dirty="0">
                <a:latin typeface="Times New Roman" panose="02020603050405020304" pitchFamily="18" charset="0"/>
                <a:cs typeface="Times New Roman" panose="02020603050405020304" pitchFamily="18" charset="0"/>
              </a:rPr>
              <a:t>!!!!Uzun dönem ikamet süresiz verilen ikamettir</a:t>
            </a:r>
            <a:r>
              <a:rPr lang="tr-TR" sz="2400" dirty="0">
                <a:latin typeface="Times New Roman" panose="02020603050405020304" pitchFamily="18" charset="0"/>
                <a:cs typeface="Times New Roman" panose="02020603050405020304" pitchFamily="18" charset="0"/>
              </a:rPr>
              <a:t>. </a:t>
            </a: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092328"/>
            <a:ext cx="12184655" cy="76567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a:xfrm>
            <a:off x="9115567" y="6403902"/>
            <a:ext cx="2743200" cy="365125"/>
          </a:xfrm>
        </p:spPr>
        <p:txBody>
          <a:bodyPr/>
          <a:lstStyle/>
          <a:p>
            <a:endParaRPr lang="en-US" dirty="0"/>
          </a:p>
        </p:txBody>
      </p:sp>
      <p:sp>
        <p:nvSpPr>
          <p:cNvPr id="14" name="Content Placeholder 2"/>
          <p:cNvSpPr txBox="1">
            <a:spLocks/>
          </p:cNvSpPr>
          <p:nvPr/>
        </p:nvSpPr>
        <p:spPr>
          <a:xfrm>
            <a:off x="1985084" y="1140835"/>
            <a:ext cx="8229600" cy="452596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tr-TR" b="1" u="sng"/>
          </a:p>
          <a:p>
            <a:pPr marL="0" indent="0" algn="ctr">
              <a:buFont typeface="Arial" panose="020B0604020202020204" pitchFamily="34" charset="0"/>
              <a:buNone/>
            </a:pPr>
            <a:endParaRPr lang="tr-TR" b="1" u="sng"/>
          </a:p>
          <a:p>
            <a:pPr marL="0" indent="0" algn="ctr">
              <a:buFont typeface="Arial" panose="020B0604020202020204" pitchFamily="34" charset="0"/>
              <a:buNone/>
            </a:pPr>
            <a:endParaRPr lang="tr-TR" b="1" u="sng"/>
          </a:p>
          <a:p>
            <a:pPr marL="0" indent="0" algn="ctr">
              <a:buFont typeface="Arial" panose="020B0604020202020204" pitchFamily="34" charset="0"/>
              <a:buNone/>
            </a:pPr>
            <a:endParaRPr lang="tr-TR" b="1">
              <a:latin typeface="Times New Roman" panose="02020603050405020304" pitchFamily="18" charset="0"/>
              <a:cs typeface="Times New Roman" panose="02020603050405020304" pitchFamily="18" charset="0"/>
            </a:endParaRPr>
          </a:p>
          <a:p>
            <a:pPr marL="0" indent="0" algn="ctr">
              <a:buFont typeface="Arial" panose="020B0604020202020204" pitchFamily="34" charset="0"/>
              <a:buNone/>
            </a:pPr>
            <a:endParaRPr lang="tr-TR" b="1">
              <a:latin typeface="Times New Roman" panose="02020603050405020304" pitchFamily="18" charset="0"/>
              <a:cs typeface="Times New Roman" panose="02020603050405020304" pitchFamily="18" charset="0"/>
            </a:endParaRPr>
          </a:p>
          <a:p>
            <a:pPr marL="0" indent="0" algn="ctr">
              <a:buFont typeface="Arial" panose="020B0604020202020204" pitchFamily="34" charset="0"/>
              <a:buNone/>
            </a:pPr>
            <a:endParaRPr lang="tr-TR" b="1" dirty="0"/>
          </a:p>
        </p:txBody>
      </p:sp>
    </p:spTree>
    <p:extLst>
      <p:ext uri="{BB962C8B-B14F-4D97-AF65-F5344CB8AC3E}">
        <p14:creationId xmlns:p14="http://schemas.microsoft.com/office/powerpoint/2010/main" val="3163033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t>
            </a:r>
          </a:p>
        </p:txBody>
      </p:sp>
      <p:sp>
        <p:nvSpPr>
          <p:cNvPr id="3" name="İçerik Yer Tutucusu 2"/>
          <p:cNvSpPr>
            <a:spLocks noGrp="1"/>
          </p:cNvSpPr>
          <p:nvPr>
            <p:ph idx="1"/>
          </p:nvPr>
        </p:nvSpPr>
        <p:spPr>
          <a:xfrm>
            <a:off x="969484" y="1825625"/>
            <a:ext cx="10384316" cy="4145517"/>
          </a:xfrm>
        </p:spPr>
        <p:txBody>
          <a:bodyPr>
            <a:normAutofit/>
          </a:bodyPr>
          <a:lstStyle/>
          <a:p>
            <a:pPr marL="0" indent="0">
              <a:buNone/>
            </a:pPr>
            <a:r>
              <a:rPr lang="tr-TR" sz="2400" b="1" u="sng" dirty="0"/>
              <a:t>İkamet izinlerin iptali; </a:t>
            </a:r>
          </a:p>
          <a:p>
            <a:r>
              <a:rPr lang="tr-TR" sz="2400" dirty="0"/>
              <a:t>İlgili kişi hakkında geçerli sınır dışı etme veya Türkiye’ye giriş yasağı kararı bunulması </a:t>
            </a:r>
          </a:p>
          <a:p>
            <a:r>
              <a:rPr lang="tr-TR" sz="2400" dirty="0"/>
              <a:t>İkamet izinlerinin veriliş amacı dışında kullanıldığının belirlenmesi </a:t>
            </a:r>
          </a:p>
          <a:p>
            <a:r>
              <a:rPr lang="tr-TR" sz="2400" dirty="0"/>
              <a:t>Aile ikameti için ; evliliğin sırf ikamet izni alabilme amacıyla yapıldığının tespit edilmesi </a:t>
            </a:r>
          </a:p>
          <a:p>
            <a:r>
              <a:rPr lang="tr-TR" sz="2400" dirty="0"/>
              <a:t>Geçerli pasaportunun bulunmaması </a:t>
            </a:r>
          </a:p>
          <a:p>
            <a:r>
              <a:rPr lang="tr-TR" sz="2400" dirty="0"/>
              <a:t>Öğrenci ikameti için ; öğrenimin sürdürülemeyeceği konusunda kanıtların ortaya çıkması </a:t>
            </a: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96101" y="573703"/>
            <a:ext cx="2022684" cy="789636"/>
          </a:xfrm>
          <a:prstGeom prst="rect">
            <a:avLst/>
          </a:prstGeom>
        </p:spPr>
      </p:pic>
    </p:spTree>
    <p:extLst>
      <p:ext uri="{BB962C8B-B14F-4D97-AF65-F5344CB8AC3E}">
        <p14:creationId xmlns:p14="http://schemas.microsoft.com/office/powerpoint/2010/main" val="1529852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3"/>
          <p:cNvSpPr/>
          <p:nvPr/>
        </p:nvSpPr>
        <p:spPr>
          <a:xfrm>
            <a:off x="0" y="6093296"/>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8" name="Slayt Numarası Yer Tutucusu 7"/>
          <p:cNvSpPr>
            <a:spLocks noGrp="1"/>
          </p:cNvSpPr>
          <p:nvPr>
            <p:ph type="sldNum" sz="quarter" idx="12"/>
          </p:nvPr>
        </p:nvSpPr>
        <p:spPr/>
        <p:txBody>
          <a:bodyPr/>
          <a:lstStyle/>
          <a:p>
            <a:fld id="{56849A3E-B61C-6C48-8754-C350E99F1721}" type="slidenum">
              <a:rPr lang="en-US" smtClean="0"/>
              <a:t>17</a:t>
            </a:fld>
            <a:endParaRPr lang="en-US" dirty="0"/>
          </a:p>
        </p:txBody>
      </p:sp>
      <p:pic>
        <p:nvPicPr>
          <p:cNvPr id="9"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3" y="319565"/>
            <a:ext cx="2103713" cy="821269"/>
          </a:xfrm>
          <a:prstGeom prst="rect">
            <a:avLst/>
          </a:prstGeom>
        </p:spPr>
      </p:pic>
      <p:sp>
        <p:nvSpPr>
          <p:cNvPr id="2" name="İçerik Yer Tutucusu 1"/>
          <p:cNvSpPr>
            <a:spLocks noGrp="1"/>
          </p:cNvSpPr>
          <p:nvPr>
            <p:ph idx="1"/>
          </p:nvPr>
        </p:nvSpPr>
        <p:spPr>
          <a:xfrm>
            <a:off x="838200" y="1140834"/>
            <a:ext cx="10795612" cy="5036129"/>
          </a:xfrm>
        </p:spPr>
        <p:txBody>
          <a:bodyPr>
            <a:normAutofit lnSpcReduction="10000"/>
          </a:bodyPr>
          <a:lstStyle/>
          <a:p>
            <a:r>
              <a:rPr lang="tr-TR" dirty="0"/>
              <a:t>EK BİLGİLER ;</a:t>
            </a:r>
          </a:p>
          <a:p>
            <a:pPr marL="571500" indent="-571500">
              <a:buFont typeface="+mj-lt"/>
              <a:buAutoNum type="romanUcPeriod"/>
            </a:pPr>
            <a:r>
              <a:rPr lang="tr-TR" sz="2000" dirty="0"/>
              <a:t>Hava limanından veya sınır kapılarından </a:t>
            </a:r>
            <a:r>
              <a:rPr lang="tr-TR" sz="2000" b="1" u="sng" dirty="0"/>
              <a:t>şartlı giriş formu </a:t>
            </a:r>
            <a:r>
              <a:rPr lang="tr-TR" sz="2000" dirty="0"/>
              <a:t>ile gelenlerin form da yazdığı gibi </a:t>
            </a:r>
            <a:r>
              <a:rPr lang="tr-TR" sz="2000" b="1" u="sng" dirty="0"/>
              <a:t>10 gün içinde randevu alması gerekir. </a:t>
            </a:r>
          </a:p>
          <a:p>
            <a:pPr marL="571500" indent="-571500">
              <a:buFont typeface="+mj-lt"/>
              <a:buAutoNum type="romanUcPeriod"/>
            </a:pPr>
            <a:r>
              <a:rPr lang="tr-TR" sz="2000" dirty="0"/>
              <a:t>Gelen evrakların(  </a:t>
            </a:r>
            <a:r>
              <a:rPr lang="tr-TR" sz="2000" b="1" u="sng" dirty="0"/>
              <a:t>doğum belgesi , evlilik belgesi, adli sicil belgesi </a:t>
            </a:r>
            <a:r>
              <a:rPr lang="tr-TR" sz="2000" b="1" u="sng" dirty="0" err="1"/>
              <a:t>vb</a:t>
            </a:r>
            <a:r>
              <a:rPr lang="tr-TR" sz="2000" b="1" u="sng" dirty="0"/>
              <a:t>) </a:t>
            </a:r>
            <a:r>
              <a:rPr lang="tr-TR" sz="2000" b="1" dirty="0"/>
              <a:t>apostilli</a:t>
            </a:r>
            <a:r>
              <a:rPr lang="tr-TR" sz="2000" dirty="0"/>
              <a:t> olma zorunluluğu vardır. </a:t>
            </a:r>
          </a:p>
          <a:p>
            <a:pPr marL="571500" indent="-571500">
              <a:buFont typeface="+mj-lt"/>
              <a:buAutoNum type="romanUcPeriod"/>
            </a:pPr>
            <a:r>
              <a:rPr lang="tr-TR" sz="2000" dirty="0"/>
              <a:t>İkamet izninizi  uzatmak istediğinizde ikamet izninizin </a:t>
            </a:r>
            <a:r>
              <a:rPr lang="tr-TR" sz="2000" b="1" dirty="0"/>
              <a:t>bitimine 60 gün kala </a:t>
            </a:r>
            <a:r>
              <a:rPr lang="tr-TR" sz="2000" dirty="0"/>
              <a:t>uzatma randevusu alabilirsiniz. </a:t>
            </a:r>
          </a:p>
          <a:p>
            <a:pPr marL="571500" indent="-571500">
              <a:buFont typeface="+mj-lt"/>
              <a:buAutoNum type="romanUcPeriod"/>
            </a:pPr>
            <a:r>
              <a:rPr lang="tr-TR" sz="2000" dirty="0"/>
              <a:t>Pasaport değişikliğinde mevcut ikametiniz olsa bile uzatma değil ilk </a:t>
            </a:r>
            <a:r>
              <a:rPr lang="tr-TR" sz="2000" dirty="0" err="1"/>
              <a:t>müracaatdan</a:t>
            </a:r>
            <a:r>
              <a:rPr lang="tr-TR" sz="2000" dirty="0"/>
              <a:t> randevu almanız gerekmektedir. </a:t>
            </a:r>
          </a:p>
          <a:p>
            <a:pPr marL="571500" indent="-571500">
              <a:buFont typeface="+mj-lt"/>
              <a:buAutoNum type="romanUcPeriod"/>
            </a:pPr>
            <a:r>
              <a:rPr lang="tr-TR" sz="2000" dirty="0"/>
              <a:t>Türk vatandaşı ile evlilikten alınan aile ikameti belli denetimlere tabidir. (Mülakat vb. )</a:t>
            </a:r>
            <a:endParaRPr lang="tr-TR" sz="1600" dirty="0"/>
          </a:p>
          <a:p>
            <a:pPr marL="571500" indent="-571500">
              <a:buFont typeface="+mj-lt"/>
              <a:buAutoNum type="romanUcPeriod"/>
            </a:pPr>
            <a:endParaRPr lang="tr-TR" sz="2000" dirty="0"/>
          </a:p>
          <a:p>
            <a:pPr marL="571500" indent="-571500">
              <a:buFont typeface="+mj-lt"/>
              <a:buAutoNum type="romanUcPeriod"/>
            </a:pPr>
            <a:endParaRPr lang="tr-TR" sz="2000" dirty="0"/>
          </a:p>
          <a:p>
            <a:pPr marL="0" indent="0">
              <a:buNone/>
            </a:pPr>
            <a:endParaRPr lang="tr-TR" dirty="0"/>
          </a:p>
          <a:p>
            <a:pPr marL="0" indent="0">
              <a:buNone/>
            </a:pPr>
            <a:r>
              <a:rPr lang="tr-TR" dirty="0"/>
              <a:t> </a:t>
            </a:r>
          </a:p>
          <a:p>
            <a:pPr marL="0" indent="0">
              <a:buNone/>
            </a:pPr>
            <a:endParaRPr lang="tr-TR" dirty="0"/>
          </a:p>
        </p:txBody>
      </p:sp>
    </p:spTree>
    <p:extLst>
      <p:ext uri="{BB962C8B-B14F-4D97-AF65-F5344CB8AC3E}">
        <p14:creationId xmlns:p14="http://schemas.microsoft.com/office/powerpoint/2010/main" val="2414290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149" y="1170662"/>
            <a:ext cx="10972800" cy="5339319"/>
          </a:xfrm>
        </p:spPr>
        <p:txBody>
          <a:bodyPr>
            <a:normAutofit/>
          </a:bodyPr>
          <a:lstStyle/>
          <a:p>
            <a:pPr marL="0" indent="0" algn="just">
              <a:buNone/>
            </a:pPr>
            <a:r>
              <a:rPr lang="tr-TR" sz="2400" dirty="0">
                <a:latin typeface="Times New Roman" panose="02020603050405020304" pitchFamily="18" charset="0"/>
                <a:cs typeface="Times New Roman" panose="02020603050405020304" pitchFamily="18" charset="0"/>
              </a:rPr>
              <a:t>6458 sayılı Yabancılar ve Uluslararası Koruma Kanununun 20 inci maddesinde </a:t>
            </a:r>
            <a:r>
              <a:rPr lang="tr-TR" sz="2400" b="1" dirty="0">
                <a:latin typeface="Times New Roman" panose="02020603050405020304" pitchFamily="18" charset="0"/>
                <a:cs typeface="Times New Roman" panose="02020603050405020304" pitchFamily="18" charset="0"/>
              </a:rPr>
              <a:t>« ikamet izninden muafiyet  « </a:t>
            </a:r>
            <a:r>
              <a:rPr lang="tr-TR" sz="2400" dirty="0">
                <a:latin typeface="Times New Roman" panose="02020603050405020304" pitchFamily="18" charset="0"/>
                <a:cs typeface="Times New Roman" panose="02020603050405020304" pitchFamily="18" charset="0"/>
              </a:rPr>
              <a:t>ile ikamet izninden muaf olanlar </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düzenlenmiştir. Bunlar ;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r>
              <a:rPr lang="tr-TR" sz="2400" dirty="0">
                <a:latin typeface="Times New Roman" panose="02020603050405020304" pitchFamily="18" charset="0"/>
                <a:cs typeface="Times New Roman" panose="02020603050405020304" pitchFamily="18" charset="0"/>
              </a:rPr>
              <a:t>1-  Vatansız kişi kimlik belgesi olanlar </a:t>
            </a:r>
          </a:p>
          <a:p>
            <a:pPr marL="0" indent="0" algn="just">
              <a:buNone/>
            </a:pPr>
            <a:r>
              <a:rPr lang="tr-TR" sz="2400" dirty="0">
                <a:latin typeface="Times New Roman" panose="02020603050405020304" pitchFamily="18" charset="0"/>
                <a:cs typeface="Times New Roman" panose="02020603050405020304" pitchFamily="18" charset="0"/>
              </a:rPr>
              <a:t>2- Doksan güne kadar vizeyle veya vizeden muaf olarak gelenler, vize süresi veya vize muafiyeti süresince </a:t>
            </a:r>
          </a:p>
          <a:p>
            <a:pPr marL="0" indent="0" algn="just">
              <a:buNone/>
            </a:pPr>
            <a:r>
              <a:rPr lang="tr-TR" sz="2400" dirty="0">
                <a:latin typeface="Times New Roman" panose="02020603050405020304" pitchFamily="18" charset="0"/>
                <a:cs typeface="Times New Roman" panose="02020603050405020304" pitchFamily="18" charset="0"/>
              </a:rPr>
              <a:t>3- Türkiye’de görevli diplomasi ve konsolosluk memurları </a:t>
            </a:r>
          </a:p>
          <a:p>
            <a:pPr marL="0" indent="0" algn="just">
              <a:buNone/>
            </a:pPr>
            <a:r>
              <a:rPr lang="tr-TR" sz="2400" dirty="0">
                <a:latin typeface="Times New Roman" panose="02020603050405020304" pitchFamily="18" charset="0"/>
                <a:cs typeface="Times New Roman" panose="02020603050405020304" pitchFamily="18" charset="0"/>
              </a:rPr>
              <a:t>4- Türkiye’de görevli diplomasi ve konsolosluk memurlarının  ailelerinden Dışişleri Bakanlığınca bildirilenler </a:t>
            </a:r>
          </a:p>
          <a:p>
            <a:pPr marL="0" indent="0" algn="just">
              <a:buNone/>
            </a:pPr>
            <a:r>
              <a:rPr lang="tr-TR" sz="2400" dirty="0">
                <a:latin typeface="Times New Roman" panose="02020603050405020304" pitchFamily="18" charset="0"/>
                <a:cs typeface="Times New Roman" panose="02020603050405020304" pitchFamily="18" charset="0"/>
              </a:rPr>
              <a:t>5- Uluslararası kuruluşların Türkiye’deki temsilciliklerinde çalışan ve statüleri anlaşmalarla belirlenmiş olanlar</a:t>
            </a:r>
          </a:p>
          <a:p>
            <a:pPr marL="0" indent="0" algn="just">
              <a:buNone/>
            </a:pPr>
            <a:r>
              <a:rPr lang="tr-TR" sz="2400" dirty="0">
                <a:latin typeface="Times New Roman" panose="02020603050405020304" pitchFamily="18" charset="0"/>
                <a:cs typeface="Times New Roman" panose="02020603050405020304" pitchFamily="18" charset="0"/>
              </a:rPr>
              <a:t>6- T.C.’</a:t>
            </a:r>
            <a:r>
              <a:rPr lang="tr-TR" sz="2400" dirty="0" err="1">
                <a:latin typeface="Times New Roman" panose="02020603050405020304" pitchFamily="18" charset="0"/>
                <a:cs typeface="Times New Roman" panose="02020603050405020304" pitchFamily="18" charset="0"/>
              </a:rPr>
              <a:t>nin</a:t>
            </a:r>
            <a:r>
              <a:rPr lang="tr-TR" sz="2400" dirty="0">
                <a:latin typeface="Times New Roman" panose="02020603050405020304" pitchFamily="18" charset="0"/>
                <a:cs typeface="Times New Roman" panose="02020603050405020304" pitchFamily="18" charset="0"/>
              </a:rPr>
              <a:t> taraf olduğu anlaşmalarla ikamet izninden muaf tutulalar vb.</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lgn="just">
              <a:buNone/>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9932" y="117972"/>
            <a:ext cx="2022684" cy="789636"/>
          </a:xfrm>
          <a:prstGeom prst="rect">
            <a:avLst/>
          </a:prstGeom>
        </p:spPr>
      </p:pic>
      <p:sp>
        <p:nvSpPr>
          <p:cNvPr id="5" name="Dikdörtgen 3"/>
          <p:cNvSpPr/>
          <p:nvPr/>
        </p:nvSpPr>
        <p:spPr>
          <a:xfrm>
            <a:off x="0" y="6509981"/>
            <a:ext cx="12192000" cy="36054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4" name="Dikdörtgen 13"/>
          <p:cNvSpPr/>
          <p:nvPr/>
        </p:nvSpPr>
        <p:spPr>
          <a:xfrm>
            <a:off x="6599506" y="514329"/>
            <a:ext cx="3611295" cy="707886"/>
          </a:xfrm>
          <a:prstGeom prst="rect">
            <a:avLst/>
          </a:prstGeom>
        </p:spPr>
        <p:txBody>
          <a:bodyPr wrap="square">
            <a:spAutoFit/>
          </a:bodyPr>
          <a:lstStyle/>
          <a:p>
            <a:pPr algn="r"/>
            <a:endParaRPr lang="tr-TR" sz="2000" b="1" dirty="0">
              <a:solidFill>
                <a:schemeClr val="bg1">
                  <a:lumMod val="95000"/>
                </a:schemeClr>
              </a:solidFill>
              <a:latin typeface="Times New Roman" panose="02020603050405020304" pitchFamily="18" charset="0"/>
              <a:cs typeface="Times New Roman" panose="02020603050405020304" pitchFamily="18" charset="0"/>
            </a:endParaRPr>
          </a:p>
          <a:p>
            <a:pPr algn="r"/>
            <a:endParaRPr lang="en-US" sz="2000" b="1" dirty="0">
              <a:solidFill>
                <a:schemeClr val="bg1">
                  <a:lumMod val="95000"/>
                </a:schemeClr>
              </a:solidFill>
              <a:latin typeface="Times New Roman" panose="02020603050405020304" pitchFamily="18" charset="0"/>
              <a:cs typeface="Times New Roman" panose="02020603050405020304" pitchFamily="18" charset="0"/>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2</a:t>
            </a:fld>
            <a:endParaRPr lang="en-US" dirty="0"/>
          </a:p>
        </p:txBody>
      </p:sp>
    </p:spTree>
    <p:extLst>
      <p:ext uri="{BB962C8B-B14F-4D97-AF65-F5344CB8AC3E}">
        <p14:creationId xmlns:p14="http://schemas.microsoft.com/office/powerpoint/2010/main" val="23846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6564" y="1298294"/>
            <a:ext cx="10889776" cy="4681273"/>
          </a:xfrm>
        </p:spPr>
        <p:txBody>
          <a:bodyPr>
            <a:normAutofit fontScale="92500" lnSpcReduction="10000"/>
          </a:bodyPr>
          <a:lstStyle/>
          <a:p>
            <a:pPr marL="0" indent="0">
              <a:buNone/>
            </a:pPr>
            <a:r>
              <a:rPr lang="tr-TR" sz="2600" b="1" dirty="0">
                <a:latin typeface="Times New Roman" panose="02020603050405020304" pitchFamily="18" charset="0"/>
                <a:cs typeface="Times New Roman" panose="02020603050405020304" pitchFamily="18" charset="0"/>
              </a:rPr>
              <a:t>İKAMET İZNİ BAŞVURUSU </a:t>
            </a:r>
          </a:p>
          <a:p>
            <a:pPr marL="0" indent="0">
              <a:buNone/>
            </a:pPr>
            <a:endParaRPr lang="tr-TR" sz="2600" b="1" dirty="0">
              <a:latin typeface="Times New Roman" panose="02020603050405020304" pitchFamily="18" charset="0"/>
              <a:cs typeface="Times New Roman" panose="02020603050405020304" pitchFamily="18" charset="0"/>
            </a:endParaRPr>
          </a:p>
          <a:p>
            <a:pPr marL="0" indent="0">
              <a:buNone/>
            </a:pPr>
            <a:r>
              <a:rPr lang="tr-TR" sz="2600" b="1" dirty="0">
                <a:latin typeface="Times New Roman" panose="02020603050405020304" pitchFamily="18" charset="0"/>
                <a:cs typeface="Times New Roman" panose="02020603050405020304" pitchFamily="18" charset="0"/>
              </a:rPr>
              <a:t>AŞAMALAR </a:t>
            </a:r>
          </a:p>
          <a:p>
            <a:pPr marL="0" indent="0">
              <a:buNone/>
            </a:pPr>
            <a:endParaRPr lang="tr-TR" sz="26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sz="2600" dirty="0">
                <a:latin typeface="Times New Roman" panose="02020603050405020304" pitchFamily="18" charset="0"/>
                <a:cs typeface="Times New Roman" panose="02020603050405020304" pitchFamily="18" charset="0"/>
              </a:rPr>
              <a:t>İkamet izni ile kalmak isteyen yabancının ; ilk olarak </a:t>
            </a:r>
            <a:r>
              <a:rPr lang="tr-TR" sz="2600" u="sng" dirty="0">
                <a:latin typeface="Times New Roman" panose="02020603050405020304" pitchFamily="18" charset="0"/>
                <a:cs typeface="Times New Roman" panose="02020603050405020304" pitchFamily="18" charset="0"/>
                <a:hlinkClick r:id="rId2"/>
              </a:rPr>
              <a:t>www.goc.gov.tr</a:t>
            </a:r>
            <a:r>
              <a:rPr lang="tr-TR" sz="2600" u="sng" dirty="0">
                <a:latin typeface="Times New Roman" panose="02020603050405020304" pitchFamily="18" charset="0"/>
                <a:cs typeface="Times New Roman" panose="02020603050405020304" pitchFamily="18" charset="0"/>
              </a:rPr>
              <a:t> </a:t>
            </a:r>
            <a:r>
              <a:rPr lang="tr-TR" sz="2600" dirty="0">
                <a:latin typeface="Times New Roman" panose="02020603050405020304" pitchFamily="18" charset="0"/>
                <a:cs typeface="Times New Roman" panose="02020603050405020304" pitchFamily="18" charset="0"/>
              </a:rPr>
              <a:t>adresinden randevu alması gerekmektedir. ( kısa , aile ,öğrenci ,uzun dönem ikamet randevusu ) </a:t>
            </a:r>
          </a:p>
          <a:p>
            <a:pPr>
              <a:buFont typeface="Wingdings" panose="05000000000000000000" pitchFamily="2" charset="2"/>
              <a:buChar char="v"/>
            </a:pPr>
            <a:endParaRPr lang="tr-TR" sz="2600" dirty="0">
              <a:latin typeface="Times New Roman" panose="02020603050405020304" pitchFamily="18" charset="0"/>
              <a:cs typeface="Times New Roman" panose="02020603050405020304" pitchFamily="18" charset="0"/>
            </a:endParaRPr>
          </a:p>
          <a:p>
            <a:pPr marL="0" indent="0">
              <a:buNone/>
            </a:pPr>
            <a:r>
              <a:rPr lang="tr-TR" sz="2600" dirty="0">
                <a:latin typeface="Times New Roman" panose="02020603050405020304" pitchFamily="18" charset="0"/>
                <a:cs typeface="Times New Roman" panose="02020603050405020304" pitchFamily="18" charset="0"/>
              </a:rPr>
              <a:t>                   Burada önemli olan nokta randevunun </a:t>
            </a:r>
            <a:r>
              <a:rPr lang="tr-TR" sz="2600" b="1" u="sng" dirty="0">
                <a:latin typeface="Times New Roman" panose="02020603050405020304" pitchFamily="18" charset="0"/>
                <a:cs typeface="Times New Roman" panose="02020603050405020304" pitchFamily="18" charset="0"/>
              </a:rPr>
              <a:t>zamanında</a:t>
            </a:r>
            <a:r>
              <a:rPr lang="tr-TR" sz="2600" dirty="0">
                <a:latin typeface="Times New Roman" panose="02020603050405020304" pitchFamily="18" charset="0"/>
                <a:cs typeface="Times New Roman" panose="02020603050405020304" pitchFamily="18" charset="0"/>
              </a:rPr>
              <a:t> alınmış olmasıdır. Zamandan  kastedilen ise ; bir kişinin vize veya vize muafiyet süresidir. Örnek olarak ; Bir Güney Kore vatandaşı Türkiye’de ikamet ile kalmak  istiyor ise Türkiye’ye geldiği tarihten itibaren </a:t>
            </a:r>
            <a:r>
              <a:rPr lang="tr-TR" sz="2600" u="sng" dirty="0">
                <a:latin typeface="Times New Roman" panose="02020603050405020304" pitchFamily="18" charset="0"/>
                <a:cs typeface="Times New Roman" panose="02020603050405020304" pitchFamily="18" charset="0"/>
              </a:rPr>
              <a:t>en geç </a:t>
            </a:r>
            <a:r>
              <a:rPr lang="tr-TR" sz="2600" dirty="0">
                <a:latin typeface="Times New Roman" panose="02020603050405020304" pitchFamily="18" charset="0"/>
                <a:cs typeface="Times New Roman" panose="02020603050405020304" pitchFamily="18" charset="0"/>
              </a:rPr>
              <a:t>90 gün içerisinde randevu almalıdır.(</a:t>
            </a:r>
            <a:r>
              <a:rPr lang="tr-TR" sz="2600" b="1" u="sng" dirty="0">
                <a:latin typeface="Times New Roman" panose="02020603050405020304" pitchFamily="18" charset="0"/>
                <a:cs typeface="Times New Roman" panose="02020603050405020304" pitchFamily="18" charset="0"/>
              </a:rPr>
              <a:t>Güney Kore 90 gün vizeden muaftır</a:t>
            </a:r>
            <a:r>
              <a:rPr lang="tr-TR" sz="2600" dirty="0">
                <a:latin typeface="Times New Roman" panose="02020603050405020304" pitchFamily="18" charset="0"/>
                <a:cs typeface="Times New Roman" panose="02020603050405020304" pitchFamily="18" charset="0"/>
              </a:rPr>
              <a:t>.) </a:t>
            </a:r>
          </a:p>
          <a:p>
            <a:pPr marL="0" indent="0">
              <a:buNone/>
            </a:pPr>
            <a:endParaRPr lang="tr-TR" sz="2600" b="1" dirty="0">
              <a:latin typeface="Times New Roman" panose="02020603050405020304" pitchFamily="18" charset="0"/>
              <a:cs typeface="Times New Roman" panose="02020603050405020304" pitchFamily="18" charset="0"/>
            </a:endParaRPr>
          </a:p>
          <a:p>
            <a:pPr marL="0" indent="0">
              <a:buNone/>
            </a:pPr>
            <a:endParaRPr lang="tr-TR" sz="2600" b="1" dirty="0">
              <a:latin typeface="Times New Roman" panose="02020603050405020304" pitchFamily="18" charset="0"/>
              <a:cs typeface="Times New Roman" panose="02020603050405020304" pitchFamily="18" charset="0"/>
            </a:endParaRPr>
          </a:p>
          <a:p>
            <a:pPr marL="0" indent="0">
              <a:buNone/>
            </a:pPr>
            <a:endParaRPr lang="tr-TR" sz="26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tr-TR" sz="26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tr-TR" sz="2000" dirty="0"/>
          </a:p>
        </p:txBody>
      </p:sp>
      <p:pic>
        <p:nvPicPr>
          <p:cNvPr id="4" name="Picture 3" descr="LOGO_TURKCE_YATA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35506"/>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3</a:t>
            </a:fld>
            <a:endParaRPr lang="en-US" dirty="0"/>
          </a:p>
        </p:txBody>
      </p:sp>
    </p:spTree>
    <p:extLst>
      <p:ext uri="{BB962C8B-B14F-4D97-AF65-F5344CB8AC3E}">
        <p14:creationId xmlns:p14="http://schemas.microsoft.com/office/powerpoint/2010/main" val="3444249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tr-T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sz="2200" dirty="0">
                <a:latin typeface="Times New Roman" panose="02020603050405020304" pitchFamily="18" charset="0"/>
                <a:cs typeface="Times New Roman" panose="02020603050405020304" pitchFamily="18" charset="0"/>
              </a:rPr>
              <a:t>     Randevu alındıktan sonra ise ikamet izni için gerekli evrakların randevu gününe kadar toparlanması gerekmektedir. Bütün ikamet türleri için </a:t>
            </a:r>
            <a:r>
              <a:rPr lang="tr-TR" sz="2200" b="1" u="sng" dirty="0">
                <a:latin typeface="Times New Roman" panose="02020603050405020304" pitchFamily="18" charset="0"/>
                <a:cs typeface="Times New Roman" panose="02020603050405020304" pitchFamily="18" charset="0"/>
              </a:rPr>
              <a:t>ORTAK </a:t>
            </a:r>
            <a:r>
              <a:rPr lang="tr-TR" sz="2200" dirty="0">
                <a:latin typeface="Times New Roman" panose="02020603050405020304" pitchFamily="18" charset="0"/>
                <a:cs typeface="Times New Roman" panose="02020603050405020304" pitchFamily="18" charset="0"/>
              </a:rPr>
              <a:t>olan evraklar ise şöyledir;</a:t>
            </a:r>
          </a:p>
          <a:p>
            <a:pPr marL="0" indent="0">
              <a:buNone/>
            </a:pPr>
            <a:r>
              <a:rPr lang="tr-TR" sz="2200" b="1" dirty="0">
                <a:latin typeface="Times New Roman" panose="02020603050405020304" pitchFamily="18" charset="0"/>
                <a:cs typeface="Times New Roman" panose="02020603050405020304" pitchFamily="18" charset="0"/>
              </a:rPr>
              <a:t>1- Pasaport ve son giriş sayfası fotokopisi </a:t>
            </a:r>
          </a:p>
          <a:p>
            <a:pPr marL="0" indent="0">
              <a:buNone/>
            </a:pPr>
            <a:r>
              <a:rPr lang="tr-TR" sz="2200" b="1" dirty="0">
                <a:latin typeface="Times New Roman" panose="02020603050405020304" pitchFamily="18" charset="0"/>
                <a:cs typeface="Times New Roman" panose="02020603050405020304" pitchFamily="18" charset="0"/>
              </a:rPr>
              <a:t>2- 4 adet fotoğraf</a:t>
            </a:r>
          </a:p>
          <a:p>
            <a:pPr marL="0" indent="0">
              <a:buNone/>
            </a:pPr>
            <a:r>
              <a:rPr lang="tr-TR" sz="2200" b="1" dirty="0">
                <a:latin typeface="Times New Roman" panose="02020603050405020304" pitchFamily="18" charset="0"/>
                <a:cs typeface="Times New Roman" panose="02020603050405020304" pitchFamily="18" charset="0"/>
              </a:rPr>
              <a:t>3- Noter onaylı kira kontratı veya taahhütname ( nerede kalındığına dair)</a:t>
            </a:r>
          </a:p>
          <a:p>
            <a:pPr marL="0" indent="0">
              <a:buNone/>
            </a:pPr>
            <a:r>
              <a:rPr lang="tr-TR" sz="2200" b="1" dirty="0">
                <a:latin typeface="Times New Roman" panose="02020603050405020304" pitchFamily="18" charset="0"/>
                <a:cs typeface="Times New Roman" panose="02020603050405020304" pitchFamily="18" charset="0"/>
              </a:rPr>
              <a:t>4- Özel sağlık sigortası</a:t>
            </a:r>
          </a:p>
          <a:p>
            <a:pPr marL="0" indent="0">
              <a:buNone/>
            </a:pPr>
            <a:r>
              <a:rPr lang="tr-TR" sz="2200" dirty="0">
                <a:latin typeface="Times New Roman" panose="02020603050405020304" pitchFamily="18" charset="0"/>
                <a:cs typeface="Times New Roman" panose="02020603050405020304" pitchFamily="18" charset="0"/>
              </a:rPr>
              <a:t>Gereken evrakların listesi ve gerekli evrakların açıklaması randevu çıktısında 5. sayfadan itibaren yazmaktadır. </a:t>
            </a:r>
          </a:p>
          <a:p>
            <a:pPr marL="0" indent="0">
              <a:buNone/>
            </a:pPr>
            <a:r>
              <a:rPr lang="tr-TR" sz="2200" dirty="0">
                <a:latin typeface="Times New Roman" panose="02020603050405020304" pitchFamily="18" charset="0"/>
                <a:cs typeface="Times New Roman" panose="02020603050405020304" pitchFamily="18" charset="0"/>
              </a:rPr>
              <a:t>!!!Yabancı ile yapılan mülakata göre memur destekleyici bilgi ve belge talep edebilir.</a:t>
            </a: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4</a:t>
            </a:fld>
            <a:endParaRPr lang="en-US" dirty="0"/>
          </a:p>
        </p:txBody>
      </p:sp>
    </p:spTree>
    <p:extLst>
      <p:ext uri="{BB962C8B-B14F-4D97-AF65-F5344CB8AC3E}">
        <p14:creationId xmlns:p14="http://schemas.microsoft.com/office/powerpoint/2010/main" val="4034434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1518" y="1238034"/>
            <a:ext cx="10758888" cy="4881996"/>
          </a:xfrm>
        </p:spPr>
        <p:txBody>
          <a:bodyPr>
            <a:normAutofit/>
          </a:bodyPr>
          <a:lstStyle/>
          <a:p>
            <a:pPr marL="0" indent="0">
              <a:buNone/>
            </a:pPr>
            <a:endParaRPr lang="tr-T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tr-TR" sz="2400" dirty="0"/>
              <a:t> Randevu tarihinizde randevu yerinde hazır bulunmanız gerekmektedir. Müracaatınız memurlarca işleme alınır ve ödenmesi gereken harçlar size bildirilir. Eksik  belgeler olması halinde, 30 günlük evrak tamamlama süresinde istenilen belgeleri tamamlayıp teslim edenlere «</a:t>
            </a:r>
            <a:r>
              <a:rPr lang="tr-TR" sz="2400" b="1" u="sng" dirty="0"/>
              <a:t>müracaat belgesi </a:t>
            </a:r>
            <a:r>
              <a:rPr lang="tr-TR" sz="2400" dirty="0"/>
              <a:t>« düzenlenir. Oturma izin kartınız işlemlerinizin bittiği tarihten itibaren </a:t>
            </a:r>
            <a:r>
              <a:rPr lang="tr-TR" sz="2400" b="1" u="sng" dirty="0"/>
              <a:t>en geç  3 ay </a:t>
            </a:r>
            <a:r>
              <a:rPr lang="tr-TR" sz="2400" dirty="0"/>
              <a:t>içerisinde vermiş olduğunuz adrese PTT aracılığı ile gönderilir. </a:t>
            </a:r>
          </a:p>
          <a:p>
            <a:pPr>
              <a:buFont typeface="Wingdings" panose="05000000000000000000" pitchFamily="2" charset="2"/>
              <a:buChar char="v"/>
            </a:pPr>
            <a:endParaRPr lang="tr-TR" sz="2400" dirty="0"/>
          </a:p>
          <a:p>
            <a:pPr>
              <a:buFont typeface="Wingdings" panose="05000000000000000000" pitchFamily="2" charset="2"/>
              <a:buChar char="v"/>
            </a:pPr>
            <a:r>
              <a:rPr lang="tr-TR" sz="2400" b="1" dirty="0"/>
              <a:t>Müracaat belgesi ; </a:t>
            </a:r>
            <a:r>
              <a:rPr lang="tr-TR" sz="2400" dirty="0"/>
              <a:t>işlemlerinizin müdürlüğümüz tarafından alındığını gösteren belgedir. Oturma izin kartınız adresinize teslim edilene kadar bu belge ile yurt dışına giriş-çıkış yapabilirsiniz. Müracaat belgesi ile </a:t>
            </a:r>
            <a:r>
              <a:rPr lang="tr-TR" sz="2400" b="1" dirty="0"/>
              <a:t>istediğiniz kadar çıkış-giriş </a:t>
            </a:r>
            <a:r>
              <a:rPr lang="tr-TR" sz="2400" dirty="0"/>
              <a:t>yapabilirsiniz ancak her çıkışınızda yurt dışında en fazla </a:t>
            </a:r>
            <a:r>
              <a:rPr lang="tr-TR" sz="2400" b="1" dirty="0"/>
              <a:t>15 gün </a:t>
            </a:r>
            <a:r>
              <a:rPr lang="tr-TR" sz="2400" dirty="0"/>
              <a:t>kalabilirsiniz. </a:t>
            </a:r>
            <a:endParaRPr lang="tr-TR" sz="2400" b="1" dirty="0"/>
          </a:p>
          <a:p>
            <a:pPr marL="0" indent="0">
              <a:buNone/>
            </a:pPr>
            <a:endParaRPr lang="tr-T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tr-TR" sz="2200"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46766"/>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a:xfrm>
            <a:off x="8610600" y="6455391"/>
            <a:ext cx="2743200" cy="266084"/>
          </a:xfrm>
        </p:spPr>
        <p:txBody>
          <a:bodyPr/>
          <a:lstStyle/>
          <a:p>
            <a:fld id="{56849A3E-B61C-6C48-8754-C350E99F1721}" type="slidenum">
              <a:rPr lang="en-US" smtClean="0"/>
              <a:t>5</a:t>
            </a:fld>
            <a:endParaRPr lang="en-US" dirty="0"/>
          </a:p>
        </p:txBody>
      </p:sp>
    </p:spTree>
    <p:extLst>
      <p:ext uri="{BB962C8B-B14F-4D97-AF65-F5344CB8AC3E}">
        <p14:creationId xmlns:p14="http://schemas.microsoft.com/office/powerpoint/2010/main" val="2316311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6728" y="1416846"/>
            <a:ext cx="10917072" cy="4760117"/>
          </a:xfrm>
        </p:spPr>
        <p:txBody>
          <a:bodyPr>
            <a:normAutofit/>
          </a:bodyPr>
          <a:lstStyle/>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r>
              <a:rPr lang="tr-TR" sz="2200" b="1" dirty="0">
                <a:latin typeface="Times New Roman" panose="02020603050405020304" pitchFamily="18" charset="0"/>
                <a:cs typeface="Times New Roman" panose="02020603050405020304" pitchFamily="18" charset="0"/>
              </a:rPr>
              <a:t>İkamet izni çeşitleri ; </a:t>
            </a:r>
          </a:p>
          <a:p>
            <a:pPr marL="0" indent="0">
              <a:buNone/>
            </a:pPr>
            <a:endParaRPr lang="tr-T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Kısa dönem ikamet izni </a:t>
            </a:r>
          </a:p>
          <a:p>
            <a:pPr>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Aile ikamet izni </a:t>
            </a:r>
          </a:p>
          <a:p>
            <a:pPr>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Öğrenci ikamet izni </a:t>
            </a:r>
          </a:p>
          <a:p>
            <a:pPr>
              <a:buFont typeface="Wingdings" panose="05000000000000000000" pitchFamily="2" charset="2"/>
              <a:buChar char="ü"/>
            </a:pPr>
            <a:r>
              <a:rPr lang="tr-TR" sz="2200" b="1" dirty="0">
                <a:latin typeface="Times New Roman" panose="02020603050405020304" pitchFamily="18" charset="0"/>
                <a:cs typeface="Times New Roman" panose="02020603050405020304" pitchFamily="18" charset="0"/>
              </a:rPr>
              <a:t>Uzun dönem ikamet izni </a:t>
            </a:r>
          </a:p>
          <a:p>
            <a:pPr marL="0" indent="0">
              <a:buNone/>
            </a:pPr>
            <a:endParaRPr lang="tr-TR" sz="22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2406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6</a:t>
            </a:fld>
            <a:endParaRPr lang="en-US" dirty="0"/>
          </a:p>
        </p:txBody>
      </p:sp>
    </p:spTree>
    <p:extLst>
      <p:ext uri="{BB962C8B-B14F-4D97-AF65-F5344CB8AC3E}">
        <p14:creationId xmlns:p14="http://schemas.microsoft.com/office/powerpoint/2010/main" val="1179876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50" y="1244968"/>
            <a:ext cx="11553968" cy="5169517"/>
          </a:xfrm>
        </p:spPr>
        <p:txBody>
          <a:bodyPr>
            <a:normAutofit/>
          </a:bodyPr>
          <a:lstStyle/>
          <a:p>
            <a:pPr marL="0" indent="0">
              <a:buNone/>
            </a:pPr>
            <a:r>
              <a:rPr lang="tr-TR" sz="2200" b="1" dirty="0">
                <a:latin typeface="Times New Roman" panose="02020603050405020304" pitchFamily="18" charset="0"/>
                <a:cs typeface="Times New Roman" panose="02020603050405020304" pitchFamily="18" charset="0"/>
              </a:rPr>
              <a:t>                    </a:t>
            </a:r>
          </a:p>
          <a:p>
            <a:pPr marL="0" indent="0">
              <a:buNone/>
            </a:pPr>
            <a:r>
              <a:rPr lang="tr-TR" sz="2200" b="1" dirty="0">
                <a:latin typeface="Times New Roman" panose="02020603050405020304" pitchFamily="18" charset="0"/>
                <a:cs typeface="Times New Roman" panose="02020603050405020304" pitchFamily="18" charset="0"/>
              </a:rPr>
              <a:t>    A- Kısa dönem ikamet izni</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Bilimsel araştırma amacıyla gelecekler </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Türkiye’de taşınmaz malı bulunanlar</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Ticari bağlantı ve iş kuracaklar </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T.C. </a:t>
            </a:r>
            <a:r>
              <a:rPr lang="tr-TR" sz="2000" dirty="0" err="1">
                <a:latin typeface="Times New Roman" panose="02020603050405020304" pitchFamily="18" charset="0"/>
                <a:cs typeface="Times New Roman" panose="02020603050405020304" pitchFamily="18" charset="0"/>
              </a:rPr>
              <a:t>nin</a:t>
            </a:r>
            <a:r>
              <a:rPr lang="tr-TR" sz="2000" dirty="0">
                <a:latin typeface="Times New Roman" panose="02020603050405020304" pitchFamily="18" charset="0"/>
                <a:cs typeface="Times New Roman" panose="02020603050405020304" pitchFamily="18" charset="0"/>
              </a:rPr>
              <a:t> taraf olduğu anlaşmalar ya da öğrenci değişim programları çerçevesinde eğitim ve benzer amaçlarla gelecekler</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Turizm amaçlı kalacaklar </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Türkçe öğrenme kurslarına katılacaklar </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Kamu kurumları aracılığıyla Türkiye’de eğitim, staj , araştırma ve kurslara katılacaklar </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Kamu sağlığına tehdit olarak nitelendirilen hastalıklardan birini taşımamak kaydıyla tedavi görecekler</a:t>
            </a:r>
          </a:p>
          <a:p>
            <a:pP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Türkiye’de yükseköğrenimini tamamlayanlardan mezuniyet tarihinden itibaren 6 ay içinde müracaat edenler</a:t>
            </a:r>
          </a:p>
          <a:p>
            <a:pPr>
              <a:buFont typeface="Wingdings" panose="05000000000000000000" pitchFamily="2" charset="2"/>
              <a:buChar char="q"/>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a:p>
            <a:pPr marL="0" indent="0">
              <a:buNone/>
            </a:pPr>
            <a:endParaRPr lang="tr-TR" sz="2200" b="1" dirty="0">
              <a:latin typeface="Times New Roman" panose="02020603050405020304" pitchFamily="18" charset="0"/>
              <a:cs typeface="Times New Roman" panose="02020603050405020304" pitchFamily="18" charset="0"/>
            </a:endParaRP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1" y="6446341"/>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7</a:t>
            </a:fld>
            <a:endParaRPr lang="en-US" dirty="0"/>
          </a:p>
        </p:txBody>
      </p:sp>
    </p:spTree>
    <p:extLst>
      <p:ext uri="{BB962C8B-B14F-4D97-AF65-F5344CB8AC3E}">
        <p14:creationId xmlns:p14="http://schemas.microsoft.com/office/powerpoint/2010/main" val="180727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1012" y="1127434"/>
            <a:ext cx="10753299" cy="4681312"/>
          </a:xfrm>
        </p:spPr>
        <p:txBody>
          <a:bodyPr>
            <a:normAutofit lnSpcReduction="10000"/>
          </a:bodyPr>
          <a:lstStyle/>
          <a:p>
            <a:pPr marL="0" indent="0">
              <a:buNone/>
            </a:pPr>
            <a:r>
              <a:rPr lang="tr-TR" sz="2200" b="1" dirty="0">
                <a:latin typeface="Times New Roman" panose="02020603050405020304" pitchFamily="18" charset="0"/>
                <a:cs typeface="Times New Roman" panose="02020603050405020304" pitchFamily="18" charset="0"/>
              </a:rPr>
              <a:t>             </a:t>
            </a:r>
          </a:p>
          <a:p>
            <a:pPr marL="0" indent="0">
              <a:buNone/>
            </a:pPr>
            <a:r>
              <a:rPr lang="tr-TR" sz="2200" b="1" dirty="0">
                <a:latin typeface="Times New Roman" panose="02020603050405020304" pitchFamily="18" charset="0"/>
                <a:cs typeface="Times New Roman" panose="02020603050405020304" pitchFamily="18" charset="0"/>
              </a:rPr>
              <a:t>          </a:t>
            </a:r>
          </a:p>
          <a:p>
            <a:pPr marL="0" indent="0">
              <a:buNone/>
            </a:pPr>
            <a:r>
              <a:rPr lang="tr-TR" sz="2200" b="1" u="sng" dirty="0">
                <a:latin typeface="Times New Roman" panose="02020603050405020304" pitchFamily="18" charset="0"/>
                <a:cs typeface="Times New Roman" panose="02020603050405020304" pitchFamily="18" charset="0"/>
              </a:rPr>
              <a:t>Kısa dönem ikamet izninin şartları ;</a:t>
            </a:r>
          </a:p>
          <a:p>
            <a:pPr>
              <a:buFont typeface="Wingdings" panose="05000000000000000000" pitchFamily="2" charset="2"/>
              <a:buChar char="q"/>
            </a:pPr>
            <a:r>
              <a:rPr lang="tr-TR" sz="2200" dirty="0">
                <a:latin typeface="Times New Roman" panose="02020603050405020304" pitchFamily="18" charset="0"/>
                <a:cs typeface="Times New Roman" panose="02020603050405020304" pitchFamily="18" charset="0"/>
              </a:rPr>
              <a:t>31. maddede sayılan gerekçelerden biri veya birkaçını ileri sürerek talepte bulunmak ve bu talebiyle ilgili bilgi ve belgeleri ibraz etmek</a:t>
            </a:r>
          </a:p>
          <a:p>
            <a:pPr>
              <a:buFont typeface="Wingdings" panose="05000000000000000000" pitchFamily="2" charset="2"/>
              <a:buChar char="q"/>
            </a:pPr>
            <a:r>
              <a:rPr lang="tr-TR" sz="2200" dirty="0">
                <a:latin typeface="Times New Roman" panose="02020603050405020304" pitchFamily="18" charset="0"/>
                <a:cs typeface="Times New Roman" panose="02020603050405020304" pitchFamily="18" charset="0"/>
              </a:rPr>
              <a:t>Genel sağlık ve güvenlik standartlarına uygun barınma şartlarına sahip olmak </a:t>
            </a:r>
          </a:p>
          <a:p>
            <a:pPr>
              <a:buFont typeface="Wingdings" panose="05000000000000000000" pitchFamily="2" charset="2"/>
              <a:buChar char="q"/>
            </a:pPr>
            <a:r>
              <a:rPr lang="tr-TR" sz="2200" dirty="0">
                <a:latin typeface="Times New Roman" panose="02020603050405020304" pitchFamily="18" charset="0"/>
                <a:cs typeface="Times New Roman" panose="02020603050405020304" pitchFamily="18" charset="0"/>
              </a:rPr>
              <a:t>İstenilmesi halinde adli sicil kaydını gösteren belgeyi sunmak ( kendi ülkesinden )</a:t>
            </a:r>
          </a:p>
          <a:p>
            <a:pPr>
              <a:buFont typeface="Wingdings" panose="05000000000000000000" pitchFamily="2" charset="2"/>
              <a:buChar char="q"/>
            </a:pPr>
            <a:r>
              <a:rPr lang="tr-TR" sz="2200" dirty="0">
                <a:latin typeface="Times New Roman" panose="02020603050405020304" pitchFamily="18" charset="0"/>
                <a:cs typeface="Times New Roman" panose="02020603050405020304" pitchFamily="18" charset="0"/>
              </a:rPr>
              <a:t>Türkiye’de kalacağı adres bilgilerini vermek </a:t>
            </a:r>
          </a:p>
          <a:p>
            <a:pPr>
              <a:buFont typeface="Wingdings" panose="05000000000000000000" pitchFamily="2" charset="2"/>
              <a:buChar char="q"/>
            </a:pPr>
            <a:r>
              <a:rPr lang="tr-TR" sz="2200" dirty="0">
                <a:latin typeface="Times New Roman" panose="02020603050405020304" pitchFamily="18" charset="0"/>
                <a:cs typeface="Times New Roman" panose="02020603050405020304" pitchFamily="18" charset="0"/>
              </a:rPr>
              <a:t>7. madde kapsamına girmemek </a:t>
            </a:r>
          </a:p>
          <a:p>
            <a:pPr>
              <a:buFont typeface="Wingdings" panose="05000000000000000000" pitchFamily="2" charset="2"/>
              <a:buChar char="q"/>
            </a:pPr>
            <a:endParaRPr lang="tr-TR" sz="2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q"/>
            </a:pPr>
            <a:endParaRPr lang="tr-TR" sz="2200" dirty="0">
              <a:latin typeface="Times New Roman" panose="02020603050405020304" pitchFamily="18" charset="0"/>
              <a:cs typeface="Times New Roman" panose="02020603050405020304" pitchFamily="18" charset="0"/>
            </a:endParaRPr>
          </a:p>
          <a:p>
            <a:pPr marL="0" indent="0">
              <a:buNone/>
            </a:pPr>
            <a:r>
              <a:rPr lang="tr-TR" sz="2200" b="1" dirty="0">
                <a:latin typeface="Times New Roman" panose="02020603050405020304" pitchFamily="18" charset="0"/>
                <a:cs typeface="Times New Roman" panose="02020603050405020304" pitchFamily="18" charset="0"/>
              </a:rPr>
              <a:t> </a:t>
            </a:r>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111528"/>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a:xfrm>
            <a:off x="8658528" y="6423024"/>
            <a:ext cx="2743200" cy="365125"/>
          </a:xfrm>
        </p:spPr>
        <p:txBody>
          <a:bodyPr/>
          <a:lstStyle/>
          <a:p>
            <a:fld id="{56849A3E-B61C-6C48-8754-C350E99F1721}" type="slidenum">
              <a:rPr lang="en-US" smtClean="0"/>
              <a:t>8</a:t>
            </a:fld>
            <a:endParaRPr lang="en-US" dirty="0"/>
          </a:p>
        </p:txBody>
      </p:sp>
    </p:spTree>
    <p:extLst>
      <p:ext uri="{BB962C8B-B14F-4D97-AF65-F5344CB8AC3E}">
        <p14:creationId xmlns:p14="http://schemas.microsoft.com/office/powerpoint/2010/main" val="1368851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tr-TR" sz="2400" b="1" dirty="0">
                <a:latin typeface="Times New Roman" panose="02020603050405020304" pitchFamily="18" charset="0"/>
                <a:cs typeface="Times New Roman" panose="02020603050405020304" pitchFamily="18" charset="0"/>
              </a:rPr>
              <a:t> KISA DÖNEM İKAMET SÜRELERİ</a:t>
            </a:r>
          </a:p>
          <a:p>
            <a:pPr marL="0" indent="0">
              <a:buNone/>
            </a:pPr>
            <a:endParaRPr lang="tr-TR" sz="2400" b="1"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Kısa dönem ikamet izni, her defasında </a:t>
            </a:r>
            <a:r>
              <a:rPr lang="tr-TR" sz="2400" b="1" dirty="0">
                <a:latin typeface="Times New Roman" panose="02020603050405020304" pitchFamily="18" charset="0"/>
                <a:cs typeface="Times New Roman" panose="02020603050405020304" pitchFamily="18" charset="0"/>
              </a:rPr>
              <a:t>en fazla ikişer  yıllık </a:t>
            </a:r>
            <a:r>
              <a:rPr lang="tr-TR" sz="2400" dirty="0">
                <a:latin typeface="Times New Roman" panose="02020603050405020304" pitchFamily="18" charset="0"/>
                <a:cs typeface="Times New Roman" panose="02020603050405020304" pitchFamily="18" charset="0"/>
              </a:rPr>
              <a:t>sürelerle verilebilir. </a:t>
            </a:r>
          </a:p>
          <a:p>
            <a:pPr lvl="0"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Türkçe öğrenme kurslarına katılacaklar kapsamında verilen ikamet izinleri </a:t>
            </a:r>
            <a:r>
              <a:rPr lang="tr-TR" sz="2400" b="1" dirty="0">
                <a:latin typeface="Times New Roman" panose="02020603050405020304" pitchFamily="18" charset="0"/>
                <a:cs typeface="Times New Roman" panose="02020603050405020304" pitchFamily="18" charset="0"/>
              </a:rPr>
              <a:t>en fazla iki defa </a:t>
            </a:r>
            <a:r>
              <a:rPr lang="tr-TR" sz="2400" dirty="0">
                <a:latin typeface="Times New Roman" panose="02020603050405020304" pitchFamily="18" charset="0"/>
                <a:cs typeface="Times New Roman" panose="02020603050405020304" pitchFamily="18" charset="0"/>
              </a:rPr>
              <a:t>verilebilir. Verilen ikamet izni </a:t>
            </a:r>
            <a:r>
              <a:rPr lang="tr-TR" sz="2400" b="1" dirty="0">
                <a:latin typeface="Times New Roman" panose="02020603050405020304" pitchFamily="18" charset="0"/>
                <a:cs typeface="Times New Roman" panose="02020603050405020304" pitchFamily="18" charset="0"/>
              </a:rPr>
              <a:t>kurs süresini geçemez</a:t>
            </a:r>
            <a:r>
              <a:rPr lang="tr-TR" sz="2400" dirty="0">
                <a:latin typeface="Times New Roman" panose="02020603050405020304" pitchFamily="18" charset="0"/>
                <a:cs typeface="Times New Roman" panose="02020603050405020304" pitchFamily="18" charset="0"/>
              </a:rPr>
              <a:t>.</a:t>
            </a:r>
          </a:p>
          <a:p>
            <a:pPr lvl="0" algn="just">
              <a:buFont typeface="Wingdings" panose="05000000000000000000" pitchFamily="2" charset="2"/>
              <a:buChar char="v"/>
            </a:pPr>
            <a:r>
              <a:rPr lang="tr-TR" sz="2400" dirty="0">
                <a:latin typeface="Times New Roman" panose="02020603050405020304" pitchFamily="18" charset="0"/>
                <a:cs typeface="Times New Roman" panose="02020603050405020304" pitchFamily="18" charset="0"/>
              </a:rPr>
              <a:t>Türkiye’de yükseköğrenimini tamamlayanlardan mezuniyet tarihinden itibaren altı ay içinde müracaat edenler kapsamında verilen ikamet izinleri</a:t>
            </a:r>
            <a:r>
              <a:rPr lang="tr-TR" sz="2400" b="1" dirty="0">
                <a:latin typeface="Times New Roman" panose="02020603050405020304" pitchFamily="18" charset="0"/>
                <a:cs typeface="Times New Roman" panose="02020603050405020304" pitchFamily="18" charset="0"/>
              </a:rPr>
              <a:t>, bir defaya mahsus olmak üzere en fazla bir yıl süreli </a:t>
            </a:r>
            <a:r>
              <a:rPr lang="tr-TR" sz="2400" dirty="0">
                <a:latin typeface="Times New Roman" panose="02020603050405020304" pitchFamily="18" charset="0"/>
                <a:cs typeface="Times New Roman" panose="02020603050405020304" pitchFamily="18" charset="0"/>
              </a:rPr>
              <a:t>verilebilir.</a:t>
            </a:r>
          </a:p>
          <a:p>
            <a:endParaRPr lang="tr-TR" b="1" u="sng" dirty="0"/>
          </a:p>
        </p:txBody>
      </p:sp>
      <p:pic>
        <p:nvPicPr>
          <p:cNvPr id="4" name="Picture 3" descr="LOGO_TURKCE_YATA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5084" y="319566"/>
            <a:ext cx="2022684" cy="789636"/>
          </a:xfrm>
          <a:prstGeom prst="rect">
            <a:avLst/>
          </a:prstGeom>
        </p:spPr>
      </p:pic>
      <p:sp>
        <p:nvSpPr>
          <p:cNvPr id="5" name="Dikdörtgen 3"/>
          <p:cNvSpPr/>
          <p:nvPr/>
        </p:nvSpPr>
        <p:spPr>
          <a:xfrm>
            <a:off x="0" y="6093296"/>
            <a:ext cx="12192000" cy="76470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Başlık 1"/>
          <p:cNvSpPr txBox="1">
            <a:spLocks/>
          </p:cNvSpPr>
          <p:nvPr/>
        </p:nvSpPr>
        <p:spPr>
          <a:xfrm>
            <a:off x="1524000" y="6093296"/>
            <a:ext cx="2123728"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7" name="Başlık 1"/>
          <p:cNvSpPr txBox="1">
            <a:spLocks/>
          </p:cNvSpPr>
          <p:nvPr/>
        </p:nvSpPr>
        <p:spPr>
          <a:xfrm>
            <a:off x="8245896" y="6093296"/>
            <a:ext cx="2674640" cy="70609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tr-TR" sz="2000" b="1" dirty="0">
              <a:solidFill>
                <a:schemeClr val="bg1"/>
              </a:solidFill>
            </a:endParaRPr>
          </a:p>
        </p:txBody>
      </p:sp>
      <p:sp>
        <p:nvSpPr>
          <p:cNvPr id="13" name="Slayt Numarası Yer Tutucusu 12"/>
          <p:cNvSpPr>
            <a:spLocks noGrp="1"/>
          </p:cNvSpPr>
          <p:nvPr>
            <p:ph type="sldNum" sz="quarter" idx="12"/>
          </p:nvPr>
        </p:nvSpPr>
        <p:spPr/>
        <p:txBody>
          <a:bodyPr/>
          <a:lstStyle/>
          <a:p>
            <a:fld id="{56849A3E-B61C-6C48-8754-C350E99F1721}" type="slidenum">
              <a:rPr lang="en-US" smtClean="0"/>
              <a:t>9</a:t>
            </a:fld>
            <a:endParaRPr lang="en-US"/>
          </a:p>
        </p:txBody>
      </p:sp>
    </p:spTree>
    <p:extLst>
      <p:ext uri="{BB962C8B-B14F-4D97-AF65-F5344CB8AC3E}">
        <p14:creationId xmlns:p14="http://schemas.microsoft.com/office/powerpoint/2010/main" val="38671914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2088</TotalTime>
  <Words>1213</Words>
  <Application>Microsoft Office PowerPoint</Application>
  <PresentationFormat>Geniş ekran</PresentationFormat>
  <Paragraphs>158</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vector>
  </TitlesOfParts>
  <Company>Tekirdağ Namık Kemal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fatih.serbest@izu.edu.tr</dc:creator>
  <cp:lastModifiedBy>Fatih Serbest</cp:lastModifiedBy>
  <cp:revision>75</cp:revision>
  <dcterms:created xsi:type="dcterms:W3CDTF">2015-07-25T20:42:17Z</dcterms:created>
  <dcterms:modified xsi:type="dcterms:W3CDTF">2026-05-09T12:26:33Z</dcterms:modified>
</cp:coreProperties>
</file>