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229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Görsel (Türkiye harita-bayrak): https://commons.wikimedia.org/wiki/File:Flag-map_of_Turkey.svg
- Görsel (Türk bayrağı): https://commons.wikimedia.org/wiki/File:Flag_of_Turkey.svg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m.5–8: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m.7: https://www.aile.tr/uploads/chgm/uploads/pages/kanunlar/5901-sayili-turk-vatandasligi-kanunu.pdf
- Uygulama Yönetmeliği, m.7 (özellikle evlilik dışı Türk baba):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m.8: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m.8: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 Vatandaşlığı Kanununun Uygulanmasına İlişkin Yönetmelik, m.6–12 (PDF):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m.7/3: https://www.aile.tr/uploads/chgm/uploads/pages/kanunlar/5901-sayili-turk-vatandasligi-kanunu.pdf
- Uygulama Yönetmeliği m.7/4 (MÖHUK atfı):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Tarihçe anlatımı: ders notları (paylaşılan) + 5901 sayılı Kanun genel sistematiği.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m.6: https://www.aile.tr/uploads/chgm/uploads/pages/kanunlar/5901-sayili-turk-vatandasligi-kanunu.pdf
- 1961 Vatansızlığın Azaltılması Sözleşmesi (metin): https://legal.un.org/ilc/texts/instruments/english/conventions/6_1_1961.pdf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Tarihçe özeti: ders notları (paylaşılan).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Türkiye Cumhuriyeti Anayasası, m.66 (Anayasa Mahkemesi mevzuat sayfası):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UDHR m.15 metni (Türkiye Cumhuriyeti Dışişleri Bakanlığı): https://www.mfa.gov.tr/universal-declaration-of-human-rights.en.mfa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Türkiye Cumhuriyeti Anayasası, m.66 (Anayasa Mahkemesi mevzuat):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Türkiye Cumhuriyeti Anayasası,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m.8: https://www.aile.tr/uploads/chgm/uploads/pages/kanunlar/5901-sayili-turk-vatandasligi-kanunu.pdf
- Uygulama Yönetmeliği, doğum yeri esası belgeler/karar (m.11–12):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m.6–8: https://www.aile.tr/uploads/chgm/uploads/pages/kanunlar/5901-sayili-turk-vatandasligi-kanunu.pdf
- Uygulama Yönetmeliği m.6–12: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m.6–8: https://www.aile.tr/uploads/chgm/uploads/pages/kanunlar/5901-sayili-turk-vatandasligi-kanunu.pdf
- Uygulama Yönetmeliği (genel):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Görsel (Türk bayrağı): https://commons.wikimedia.org/wiki/File:Flag_of_Turkey.svg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m.6: https://www.aile.tr/uploads/chgm/uploads/pages/kanunlar/5901-sayili-turk-vatandasligi-kanunu.pdf
- Anayasa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m.7/3: https://www.aile.tr/uploads/chgm/uploads/pages/kanunlar/5901-sayili-turk-vatandasligi-kanunu.pdf
- Anayasa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m.8/2: https://www.aile.tr/uploads/chgm/uploads/pages/kanunlar/5901-sayili-turk-vatandasligi-kanunu.pdf
- Anayasa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TVK m.6 (doğumdan itibaren) + m.7/3: https://www.aile.tr/uploads/chgm/uploads/pages/kanunlar/5901-sayili-turk-vatandasligi-kanunu.pdf
- Anayasa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- 1930 Lahey Sözleşmesi (Genel ilkeler, md.1): https://www.refworld.org/legal/agreements/lon/1930/en/17955
- 1961 Vatansızlığın Azaltılması Sözleşmesi (metin): https://legal.un.org/ilc/texts/instruments/english/conventions/6_1_1961.pdf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AY m.66/IV–V: https://www.aile.tr/uploads/chgm/uploads/pages/kanunlar/5901-sayili-turk-vatandasligi-kanunu.pdf
- Anayasa m.66: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(PDF): https://www.aile.tr/uploads/chgm/uploads/pages/kanunlar/5901-sayili-turk-vatandasligi-kanunu.pdf
- Uygulama Yönetmeliği (PDF): https://www.tkgm.gov.tr/sites/default/files/2022-02/turk_vatandasliginin_uygulanmasi_iliskin_yonetmelik.pdf
- Anayasa m.66: https://www.anayasa.gov.tr/tr/mevzuat/anayasa/
- Görsel (Türkiye harita-bayrak): https://commons.wikimedia.org/wiki/File:Flag-map_of_Turkey.svg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- 1930 Lahey Sözleşmesi md.1–2 (vatandaşlık tespiti): https://docs.pca-cpa.org/2016/01/Convention-on-Certain-Questions-relating-to-the-Conflict-of-Nationality-Laws-1930.pdf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- 1930 Lahey Sözleşmesi md.1–2: https://www.refworld.org/legal/agreements/lon/1930/en/17955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 (doğum anından itibaren):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m.5–6 (doğumla/sonradan; doğum anından itibaren):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 (soy bağı/doğum yeri):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Genel kavramlar: jus sanguinis/jus soli ayrımı (vatandaşlık hukukunun yerleşik terminolojisi).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turkey_map_flag.png"/>
          <p:cNvPicPr>
            <a:picLocks noChangeAspect="1"/>
          </p:cNvPicPr>
          <p:nvPr/>
        </p:nvPicPr>
        <p:blipFill>
          <a:blip r:embed="rId3"/>
          <a:srcRect l="11890" r="1189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74171" y="-182880"/>
            <a:ext cx="12191695" cy="6858000"/>
          </a:xfrm>
          <a:prstGeom prst="rect">
            <a:avLst/>
          </a:prstGeom>
          <a:solidFill>
            <a:srgbClr val="FFFFFF">
              <a:alpha val="8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4" name="Image 1" descr="/mnt/data/img_flag_turke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594360"/>
            <a:ext cx="1143000" cy="758952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417320"/>
            <a:ext cx="1054577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</a:t>
            </a:r>
            <a:endParaRPr lang="en-US" sz="4400" dirty="0"/>
          </a:p>
        </p:txBody>
      </p:sp>
      <p:sp>
        <p:nvSpPr>
          <p:cNvPr id="6" name="Text 2"/>
          <p:cNvSpPr/>
          <p:nvPr/>
        </p:nvSpPr>
        <p:spPr>
          <a:xfrm>
            <a:off x="841248" y="2377440"/>
            <a:ext cx="105457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Hukukuna Hâkim Genel Prensipler</a:t>
            </a:r>
            <a:endParaRPr lang="en-US" sz="1800" dirty="0"/>
          </a:p>
        </p:txBody>
      </p:sp>
      <p:sp>
        <p:nvSpPr>
          <p:cNvPr id="7" name="Shape 3"/>
          <p:cNvSpPr/>
          <p:nvPr/>
        </p:nvSpPr>
        <p:spPr>
          <a:xfrm>
            <a:off x="822960" y="3200400"/>
            <a:ext cx="6949440" cy="594360"/>
          </a:xfrm>
          <a:prstGeom prst="roundRect">
            <a:avLst/>
          </a:prstGeom>
          <a:solidFill>
            <a:srgbClr val="111827">
              <a:alpha val="94000"/>
            </a:srgbClr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4"/>
          <p:cNvSpPr/>
          <p:nvPr/>
        </p:nvSpPr>
        <p:spPr>
          <a:xfrm>
            <a:off x="1051560" y="3337560"/>
            <a:ext cx="6492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Öğr. Üyesi Fatih SERBEST</a:t>
            </a:r>
            <a:endParaRPr lang="en-US" sz="1600" dirty="0"/>
          </a:p>
        </p:txBody>
      </p:sp>
      <p:sp>
        <p:nvSpPr>
          <p:cNvPr id="10" name="Shape 5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6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2" name="Text 7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SAYILI KANUN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Kanun: Doğumla kazanma çerçevesi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m.5–6: Çerçeve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vatandaşlığı: doğumla veya sonradan kazanılır.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kazanma, soy bağı veya doğum yeri esasına göre kendiliğinden olur.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kazanılan vatandaşlık doğum anından itibaren hüküm ifade eder.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m.7–8: İki yol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bağı (m.7): ana/baba Türk → çocuk Türk (bazı şartlarla).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(m.8): Türkiye’de doğup başka vatandaşlık kazanamayan çocuk → Türk.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karinesi: aksi sabit değilse Türkiye’de doğmuş sayılır.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663440"/>
            <a:ext cx="10637215" cy="14173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4846320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olayda (1) soy bağı var mı? (2) yoksa doğum yeri “vatansızlık” şartı sağlıyor mu?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BAĞI (m.7)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bağı esası: 3 tipik senaryo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77240" y="1874520"/>
            <a:ext cx="3423818" cy="594360"/>
          </a:xfrm>
          <a:prstGeom prst="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960120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Evlilik birliği içinde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05840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içinde/dışında doğum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Türk veya baba Türk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doğumdan itibaren Türk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383938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383938" y="1874520"/>
            <a:ext cx="3423818" cy="594360"/>
          </a:xfrm>
          <a:prstGeom prst="rect">
            <a:avLst/>
          </a:prstGeom>
          <a:solidFill>
            <a:srgbClr val="E0F2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566818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Evlilik dışı — Türk ana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12538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Baba yabancı olabilir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itibaren Türk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tescil/bildirim önemlidir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990637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7990637" y="1874520"/>
            <a:ext cx="3423818" cy="594360"/>
          </a:xfrm>
          <a:prstGeom prst="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8173517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Evlilik dışı — Türk baba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19237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yabancı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Soybağının kurulması gerekir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Yabancılık unsuru varsa MÖHUK’a göre usul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6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YERİ (m.8)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esası: “vatansızlığı önleme” güvenlik ağı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68680" y="1874520"/>
            <a:ext cx="3520440" cy="8686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Türkiye’de doğdu mu?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389120" y="2130552"/>
            <a:ext cx="411480" cy="365760"/>
          </a:xfrm>
          <a:prstGeom prst="right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4800600" y="1874520"/>
            <a:ext cx="3520440" cy="8686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98348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Ana/babadan doğumla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herhangi bir vatandaşlık kazanıyor mu?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321040" y="2130552"/>
            <a:ext cx="411480" cy="365760"/>
          </a:xfrm>
          <a:prstGeom prst="right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8732520" y="1874520"/>
            <a:ext cx="3520440" cy="86868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891540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Hayır → Türk vatandaşı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(doğumdan itibaren)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68680" y="3063240"/>
            <a:ext cx="10972800" cy="160020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143000" y="3227832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43000" y="3566160"/>
            <a:ext cx="10424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“Türkiye’de bulunmuş çocuk, aksi sabit olmadıkça Türkiye’de doğmuş sayılır.”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Doğum yerini kanıtlama güçlüğünü azaltır; uygulamada tescile yardımcıdır.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#3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Türkiye’de doğan ve ana-babasından doğumla hiçbir ülkenin vatandaşlığını kazanamayan çocuk için kural nedir?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 sayılır (Türk vatandaşlığı yoktur).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itibaren Türk vatandaşıdır.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yaşında başvurursa Türk olur.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Cumhurbaşkanı kararıyla istisnaî olarak Türk olur.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YÖNETMELİK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Uygulama: Bildirim, inceleme, tescil (Yönetmelik m.6–12)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868680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81912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Müracaat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Yurt içinde: Bakanlık/NVİ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Yurt dışında: dış temsilcilik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299384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527984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756584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756584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241216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Belge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756584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belgesi, nüfus kayıt örnekleri,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soybağına ilişkin belgeler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958688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6187288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415888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415888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900520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İnceleme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5888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Bakanlıkça araştırma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(özellikle doğum yeri esasında “vatansızlık” ispatı)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8617991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8846591" y="1965960"/>
            <a:ext cx="2476424" cy="283464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9075191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9075191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559823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Tescil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075191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Şartlar varsa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“doğumdan itibaren” vatandaşlık + aile kütüğüne tescil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868680" y="5074920"/>
            <a:ext cx="10454335" cy="960120"/>
          </a:xfrm>
          <a:prstGeom prst="roundRect">
            <a:avLst/>
          </a:prstGeom>
          <a:solidFill>
            <a:srgbClr val="FEFCE8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1097280" y="5257800"/>
            <a:ext cx="99971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54D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yaş üstü geç bildirim (Yönetmelik m.8–9): “bildirim yapılmamışsa” Bakanlık incelemesiyle vatandaşlığın tespiti ve tescil mümkündür.</a:t>
            </a:r>
            <a:endParaRPr lang="en-US" sz="1500" dirty="0"/>
          </a:p>
        </p:txBody>
      </p:sp>
      <p:sp>
        <p:nvSpPr>
          <p:cNvPr id="31" name="Shape 2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2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tr-TR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#1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13263"/>
            <a:ext cx="10637215" cy="220762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57400"/>
            <a:ext cx="1008857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Çocuk</a:t>
            </a: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2020’de Almanya’da doğuyor.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Anne Alman </a:t>
            </a:r>
            <a:r>
              <a:rPr lang="en-US" sz="1800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vatandaşı</a:t>
            </a: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. </a:t>
            </a:r>
            <a:endParaRPr lang="tr-TR" sz="1800" dirty="0">
              <a:solidFill>
                <a:srgbClr val="111827"/>
              </a:solidFill>
              <a:latin typeface="Times New Roman" panose="02020603050405020304" pitchFamily="18" charset="0"/>
              <a:ea typeface="Calibri" pitchFamily="34" charset="-122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Baba Türk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vatandaşı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anne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ile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evlilik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yok.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tr-TR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, 2022’de çocuğu tanıyor ve soybağı kuruluyor (yabancı unsur var).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777240" y="4754880"/>
            <a:ext cx="10637215" cy="187452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51560" y="4892040"/>
            <a:ext cx="100885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5257800"/>
            <a:ext cx="10088575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Türk vatandaşlığını hangi hükme göre kazanabilir? (5901 m.7/3)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“Doğumdan itibaren” sonuç doğurur mu? (kazanma anı ve rücu)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Yabancılık unsuru nedeniyle soybağı kurulmasında hangi hukuk devreye girer? (Yönetmelik m.7/4 atfı)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tescil/bildirim için hangi belgeler gerekir?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TARİHÇE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ve toprak esası: Türkiye’de </a:t>
            </a:r>
            <a:r>
              <a:rPr lang="en-US" sz="2800" b="1" dirty="0" err="1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tarihsel</a:t>
            </a: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gelişim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554480" y="1965960"/>
            <a:ext cx="0" cy="4526280"/>
          </a:xfrm>
          <a:prstGeom prst="line">
            <a:avLst/>
          </a:prstGeom>
          <a:noFill/>
          <a:ln w="508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444752" y="2093976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868680" y="1965960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868680" y="2066544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1869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920240" y="1965960"/>
            <a:ext cx="10287000" cy="868680"/>
          </a:xfrm>
          <a:prstGeom prst="round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194560" y="2075688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Tâbiiyet-i Osmaniye Nizamnamesi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194560" y="2404872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+ sınırlı toprak esası (talep)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444752" y="3209544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868680" y="3081528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868680" y="318211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1928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920240" y="3081528"/>
            <a:ext cx="10287000" cy="868680"/>
          </a:xfrm>
          <a:prstGeom prst="roundRect">
            <a:avLst/>
          </a:prstGeom>
          <a:solidFill>
            <a:srgbClr val="FFE4E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2194560" y="3191256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1312 sayılı Türk Vatandaşlığı Kanunu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194560" y="3520440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geniş; tamamlayıcı toprak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444752" y="4325112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868680" y="4197096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868680" y="429768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1964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920240" y="4197096"/>
            <a:ext cx="10287000" cy="868680"/>
          </a:xfrm>
          <a:prstGeom prst="roundRect">
            <a:avLst/>
          </a:prstGeom>
          <a:solidFill>
            <a:srgbClr val="E0F2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2194560" y="4306824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403 sayılı Türk Vatandaşlığı Kanunu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2194560" y="4636008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esası; vatansızlığı önleme hedefi güçlenir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444752" y="5440680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868680" y="5312664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868680" y="5413248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1920240" y="5312664"/>
            <a:ext cx="10287000" cy="86868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2194560" y="5422392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Türk Vatandaşlığı Kanunu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2194560" y="5751576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Sistematiğin yenilenmesi; kan esası temel, doğum yeri tamamlayıcı</a:t>
            </a:r>
            <a:endParaRPr lang="en-US" sz="1400" dirty="0"/>
          </a:p>
        </p:txBody>
      </p:sp>
      <p:sp>
        <p:nvSpPr>
          <p:cNvPr id="31" name="Shape 2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2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TARİHÇE &amp; POLİTİKA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eğilim: soy esası + vatansızlığı önleme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920240"/>
            <a:ext cx="1097280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(soy bağı) ana eksen; toprak esası çoğunlukla tamamlayıcı.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Amaç: doğumda vatansızlığı azaltmak; kayıt/tescil süreçlerini netleştirmek.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Cinsiyet eşitliği yaklaşımı: ana ve baba üzerinden soy bağı (eşit statü).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kritik: soybağının kurulması, doğum bildirimi, belgelendirme.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5074920"/>
            <a:ext cx="10972800" cy="914400"/>
          </a:xfrm>
          <a:prstGeom prst="round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5257800"/>
            <a:ext cx="10424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Hatırlatma: TVK m.6 → doğumla kazanma “doğum anından itibaren” hüküm ifade eder.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#4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1869 Tâbiiyet-i Osmaniye Nizamnamesi’nin yaklaşımı aşağıdakilerden hangisine en yakındır?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doğum yeri (jus soli) esasını benimser.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kan/soy (jus sanguinis) esasını benimser.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temel; istisnaen toprak esası (talep imkânı) tanır.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Evlenme ile otomatik vatandaşlık kazandırır.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 m.66: “Türk” = anayasal vatandaşlık kavramı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77240" y="1965960"/>
            <a:ext cx="10637215" cy="14173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97280" y="2240280"/>
            <a:ext cx="999713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 Devletine vatandaşlık bağı ile bağlı olan herkes Türktür.”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68680" y="3703320"/>
            <a:ext cx="10972800" cy="1318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“Türk” sözü etnik/dinî/kültürel aidiyet değil; devlet ile kurulan hukukî bağdır.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anlayış, vatandaşlar arasında eşitlik ve ayrımcılığı reddetme fikriyle birlikte okunur.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kişi ile Devlet arasındaki hukukî bağ</a:t>
            </a:r>
            <a:endParaRPr lang="en-US" sz="3400" dirty="0"/>
          </a:p>
        </p:txBody>
      </p:sp>
      <p:pic>
        <p:nvPicPr>
          <p:cNvPr id="5" name="Image 0" descr="/mnt/data/img_scal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6840" y="1783080"/>
            <a:ext cx="2788920" cy="2011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1965960"/>
            <a:ext cx="813816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 “siyasî ve hukukî aidiyet” yaratır; haklar ve ödevlerle somutlaşır.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(i) kazanma, (ii) kayıp, (iii) ispat başlıklarında incelenir.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yaklaşım: keyfî vatandaşlıktan yoksun bırakmaya karşı koruma ve vatansızlığı azaltma.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Hakları Evrensel Beyannamesi m.15: herkesin bir vatandaşlığa sahip olma hakkı.</a:t>
            </a:r>
            <a:endParaRPr lang="en-US" sz="2000" dirty="0"/>
          </a:p>
        </p:txBody>
      </p:sp>
      <p:sp>
        <p:nvSpPr>
          <p:cNvPr id="8" name="Shape 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ANAYASAL TEMİNAT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Kazanma–kayıp ve yargısal koruma (m.66/III–V)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Kanunî teminat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Vatandaşlık, kanunun gösterdiği şartlarla kazanılır.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Ancak kanunda belirtilen hallerde kaybedilir.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İdarenin takdiri: kanun çerçevesi ve yargı denetimi ile sınırlıdır.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Çıkarma &amp; yargı yolu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“Vatana bağlılıkla bağdaşmayan eylem” olmadıkça çıkarma olmaz.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Vatandaşlıktan çıkarma işlemlerine karşı yargı yolu kapatılamaz.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Uygulama: ölçülülük + usule uygunluk kritik.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663440"/>
            <a:ext cx="10637215" cy="14173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4864608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çıkarım: Anayasa, vatandaşlık alanında “kanunilik” ve “yargısal denetim” eksenini kurar.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#5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 m.66’ya göre vatandaşlığın teminatı bakımından doğru ifade hangisidir?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idari işlemle her zaman geri alınabilir.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kanunla kazanılır/kaybedilir; çıkarma işlemlerine karşı yargı yolu kapatılamaz.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 kazanımı tamamen uluslararası sözleşmelere bırakılmıştır.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Vatandaşlıktan çıkarma kararlarına karşı yargı yolu kapalıdır.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tr-TR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10637215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57400"/>
            <a:ext cx="1008857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Çocuk 2023’te İstanbul’da doğuyor.</a:t>
            </a:r>
            <a:endParaRPr lang="en-US" sz="1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Ana ve baba “vatansız” (resmî statü belgesi var).</a:t>
            </a:r>
            <a:endParaRPr lang="en-US" sz="1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Aile, çocuğun Türk vatandaşlığına tescilini talep ediyor.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77240" y="4754880"/>
            <a:ext cx="10637215" cy="1874520"/>
          </a:xfrm>
          <a:prstGeom prst="round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51560" y="4892040"/>
            <a:ext cx="100885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5257800"/>
            <a:ext cx="10088575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m.8’deki şartlar bu olayda sağlanıyor mu?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“Başka bir ülkenin vatandaşlığını kazanamama” nasıl ispatlanır?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Yönetmelik m.11–12’ye göre hangi belgeler istenir ve karar süreci nasıldır?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 burada gerekli mi? Ne zaman kritik olur?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Türk vatandaşlığı: pratik karar ağacı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68680" y="1874520"/>
            <a:ext cx="3566160" cy="777240"/>
          </a:xfrm>
          <a:prstGeom prst="round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Ana veya baba Türk mü?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Soy bağı (m.7)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4526280" y="1874520"/>
            <a:ext cx="3566160" cy="777240"/>
          </a:xfrm>
          <a:prstGeom prst="roundRect">
            <a:avLst/>
          </a:prstGeom>
          <a:solidFill>
            <a:srgbClr val="DBEA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7091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Hayırsa: Türkiye’de doğum var mı?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Doğum yeri (m.8)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8183880" y="1874520"/>
            <a:ext cx="3566160" cy="77724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83667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Vatansızlık şartı?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(başka vatandaşlık kazanamama)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4231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60807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97383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8686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içi/doğum yeri fark etmez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dışı Türk ana → doğrudan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dışı Türk baba → soybağı kurulması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45262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7091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Türkiye’de doğmuş +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ana-babadan vatandaşlık yok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Türk vatandaşı (doğumdan itibaren)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81838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83667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+ Bakanlık incelemesi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(Yönetmelik m.11–12)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868680" y="4983480"/>
            <a:ext cx="10454335" cy="105156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1051560" y="5120640"/>
            <a:ext cx="1008857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“Doğumla kazanma” → kural olarak kendiliğinden + doğum anından itibaren sonuç doğurur.</a:t>
            </a:r>
            <a:endParaRPr lang="en-US" sz="1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Tescil, hakkın doğumunu değil ispatını ve nüfus kaydını sağlar.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1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İPUÇLARI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çözümünde kontrol listesi (hızlı yöntem)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Vakıa tespiti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(Türkiye / yurt dışı)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 vatandaşlığı (doğum anındaki statü)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durumu; soybağı kurulmuş mu?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Çifte vatandaşlık ihtimali ve belgeler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Hukukî nitelendirme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durak: m.7 (soy bağı) → koşullar?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Olmazsa: m.8 (doğum yeri) → vatansızlık şartı?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 unsurda soybağı usulü (MÖHUK atfı)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doğumdan itibaren mi? Tescil süreci?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flag_turke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" y="-45720"/>
            <a:ext cx="12191695" cy="6858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103120"/>
            <a:ext cx="105457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822960" y="2971800"/>
            <a:ext cx="105457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#1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Kanun’a göre doğumla kazanılan Türk vatandaşlığı hangi esaslara göre kendiliğinden kazanılır?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İkamet + dil şartı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bağı veya doğum yeri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Evlenme ile otomatik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 Cumhurbaşkanı kararı ile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#2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birliği dışında Türk vatandaşı baba + yabancı ana durumunda çocuk Türk vatandaşlığını hangi şartla kazanır?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Türkiye ise otomatik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Soybağının kurulmasını sağlayan usul ve esasların yerine getirilmesiyle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Bakanlığın takdirine bağlı olarak her zaman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 18 yaşından sonra seçme hakkıyla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#3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“Türkiye’de bulunmuş çocuk” hakkında 5901 sayılı Kanun’un getirdiği karine nedir?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 sayılır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Türkiye’de doğmuş sayılır (aksi sabit olmadıkça)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 sayılır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 vatandaşlığını kazanır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#4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sonra soybağının kurulması halinde “doğumdan itibaren” sonuç doğuran yapı, aşağıdakilerden hangisiyle ilgilidir?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Aslî vatandaşlığın doğum anına rücu etmesi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Müktesep vatandaşlığın geriye yürümesi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 idari takdir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 seçimlik hak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5156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Egemenlik + uluslararası çerçeve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66928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26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kural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463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devlet, “kimlerin vatandaşı olduğunu” kendi hukukuna göre belirler.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devletler bu belirlemeyi, uluslararası hukukla uyumlu olduğu ölçüde tanır.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Tamamlayıcı hedef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Vatansızlığın azaltılması (özellikle doğumda).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Keyfî vatandaşlıktan yoksun bırakma yasağı.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Eşitlik ve ayrımcılık yasağı (cinsiyet dâhil).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892040"/>
            <a:ext cx="10637215" cy="10972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5047488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fikir: Vatandaşlık “devletin yetkisi”dir; ama vatansızlık ve keyfîlik riskini azaltan uluslararası standartlarla birlikte okunur.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QUIZ #5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 m.66’ya göre vatandaşlıktan çıkarma bakımından temel güvence hangisidir?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durumda idarenin takdir yetkisi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Vatana bağlılıkla bağdaşmayan eylem olmadıkça çıkarılamama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Çıkarma kararlarına karşı yargı yolunun kapalı olması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Çıkarma için referandum zorunluluğu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turkey_map_flag.png"/>
          <p:cNvPicPr>
            <a:picLocks noChangeAspect="1"/>
          </p:cNvPicPr>
          <p:nvPr/>
        </p:nvPicPr>
        <p:blipFill>
          <a:blip r:embed="rId3"/>
          <a:srcRect l="11890" r="1189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1"/>
          <p:cNvSpPr/>
          <p:nvPr/>
        </p:nvSpPr>
        <p:spPr>
          <a:xfrm>
            <a:off x="822960" y="1280160"/>
            <a:ext cx="1054577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868680" y="2057400"/>
            <a:ext cx="5669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ana mesaj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868680" y="2514600"/>
            <a:ext cx="10789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soru: “hangi devletin vatandaşlığı tartışılıyor?”</a:t>
            </a:r>
            <a:endParaRPr lang="en-US" sz="18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kazanma: önce soy bağı (m.7), olmazsa doğum yeri + vatansızlık (m.8)</a:t>
            </a:r>
            <a:endParaRPr lang="en-US" sz="18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m.66: kanunilik + yargı denetimi vatandaşlığın teminatıdır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868680" y="3840480"/>
            <a:ext cx="10789920" cy="2011680"/>
          </a:xfrm>
          <a:prstGeom prst="round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143000" y="397764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Önerilen okuma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143000" y="4343400"/>
            <a:ext cx="10241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Türk Vatandaşlığı Kanunu (m.5–8)</a:t>
            </a:r>
            <a:endParaRPr lang="en-US" sz="16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Vatandaşlığı Kanununun Uygulanmasına İlişkin Yönetmelik (m.6–12)</a:t>
            </a:r>
            <a:endParaRPr lang="en-US" sz="16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Cumhuriyeti Anayasası m.66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8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 1: Vatandaşlığın tespiti “vatandaşlığı tartışılan devlet” hukukuna göre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10972800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 Türk vatandaşı mıdır?” → Türk vatandaşlığı Türk hukukuna göre tespit edilir.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tr-TR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 Alman vatandaşı mıdır?” → Alman hukuku uygulanır.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tr-TR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“K hangi devletin vatandaşıdır?” → bağ kurabileceği devletlerin hukukları değerlendirilir (doğum yeri + ana/baba).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5074920"/>
            <a:ext cx="10972800" cy="91440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525780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İpucu: Analizde ilk adım, “hangi devletin vatandaşlığı tartışılıyor?” sorusudur.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#1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kişinin Türk vatandaşı olup olmadığı hangi hukuka göre tespit edilir?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İlgilinin doğduğu ülkenin hukuku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Vatandaşlığı tartışılan devletin hukuku (ör. Türk vatandaşlığı için Türk hukuku)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Davanın görüldüğü mahkeme hukuku her durumda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Tarafların serbestçe seçtiği hukuk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 2: Vatandaşlığın “kazanılma ânı” kural olarak doğumdur</a:t>
            </a:r>
            <a:endParaRPr lang="en-US" sz="3000" dirty="0"/>
          </a:p>
        </p:txBody>
      </p:sp>
      <p:pic>
        <p:nvPicPr>
          <p:cNvPr id="5" name="Image 0" descr="/mnt/data/img_flag_turke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851" y="2011680"/>
            <a:ext cx="2929890" cy="19532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2011680"/>
            <a:ext cx="841248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Doğum, vatandaşlığın en yaygın ve en “kesin” kazanma sebebidir.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kazanılan vatandaşlık “aslî vatandaşlık” olarak adlandırılır.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Sonradan soybağı kurulsa bile doğumla kazanma “doğum anından itibaren” hüküm doğurabilir.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hukukta soy esası temel; doğum yeri esası çoğunlukla tamamlayıcıdır (vatansızlığı önleme).</a:t>
            </a:r>
            <a:endParaRPr lang="en-US" sz="2000" dirty="0"/>
          </a:p>
        </p:txBody>
      </p:sp>
      <p:sp>
        <p:nvSpPr>
          <p:cNvPr id="8" name="Shape 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Aslî (doğumla) vs müktesep (sonradan) vatandaşlık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10637215" cy="4114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914400" y="2011680"/>
            <a:ext cx="5181448" cy="502920"/>
          </a:xfrm>
          <a:prstGeom prst="rect">
            <a:avLst/>
          </a:prstGeom>
          <a:solidFill>
            <a:srgbClr val="FEE2E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6095848" y="2011680"/>
            <a:ext cx="5181448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05840" y="2121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Aslî (doğumla)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187288" y="2121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Müktesep (sonradan)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651760"/>
            <a:ext cx="4861408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Doğum anından itibaren hüküm doğurur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Soy bağı / doğum yeri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Sonradan soybağı kurulsa da “rücu” mümkündür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187288" y="2651760"/>
            <a:ext cx="4861408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Yetkili makam kararı / evlat edinme / seçme hakkı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İleriye etkili (kural)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Bazı hallerde asli vatandaşlık korunabilir (çifte vatandaşlık)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914400" y="5486400"/>
            <a:ext cx="10362895" cy="3657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1097280" y="5550408"/>
            <a:ext cx="99971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derste odak “doğumla kazanma” (asli vatandaşlık).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3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 temel sistem: jus sanguinis vs jus soli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28800"/>
            <a:ext cx="55778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77240" y="1828800"/>
            <a:ext cx="5577840" cy="594360"/>
          </a:xfrm>
          <a:prstGeom prst="rect">
            <a:avLst/>
          </a:prstGeom>
          <a:solidFill>
            <a:srgbClr val="FEE2E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1993392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 sanguinis (soy/kan bağı)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2606040"/>
            <a:ext cx="51206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ikincildir.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ana/babanın (veya birinin) vatandaşlığını kazanır.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Kimlik: aile bağı üzerinden kurulur.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46520" y="1828800"/>
            <a:ext cx="498348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446520" y="1828800"/>
            <a:ext cx="4983480" cy="594360"/>
          </a:xfrm>
          <a:prstGeom prst="rect">
            <a:avLst/>
          </a:prstGeom>
          <a:solidFill>
            <a:srgbClr val="DBEA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720840" y="1993392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 soli (doğum yeri/toprak)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720840" y="2606040"/>
            <a:ext cx="45720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Ana-babanın vatandaşlığı ikincildir.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doğduğu devletin vatandaşlığını kazanır.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Sıklıkla vatansızlığı önlemek için tamamlayıcı olarak kullanılır.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103425" y="653796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Türkiye: temel prensip soy bağı; doğum yeri esası çoğunlukla “vatansızlığı önleme” işlevi görür.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 #2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 soli (doğum yeri esası) aşağıdakilerden hangisini ifade eder?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24028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51560" y="245059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2441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08760" y="240487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Çocuk, ana-babasının vatandaşlığını kazanır.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320040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1051560" y="341071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1051560" y="340156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08760" y="336499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Çocuk, doğduğu devletin vatandaşlığını kazanır.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731520" y="416052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1051560" y="437083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43616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432511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Çocuk, ikamet ettiği devletin vatandaşlığını kazanır.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31520" y="5120640"/>
            <a:ext cx="10728655" cy="777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1051560" y="5330952"/>
            <a:ext cx="347472" cy="347472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1051560" y="53218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508760" y="5285232"/>
            <a:ext cx="976853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Çocuğun vatandaşlığı yalnızca ebeveynlerin evlilik durumuna göre belirlenir.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731520" y="5897880"/>
            <a:ext cx="10728655" cy="5029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868680" y="59893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Slido’da “Multiple Choice” olarak ekleyin • Cevap anahtarını isterseniz ayrıca işaretleyin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4080</Words>
  <Application>Microsoft Office PowerPoint</Application>
  <PresentationFormat>Geniş ekran</PresentationFormat>
  <Paragraphs>436</Paragraphs>
  <Slides>31</Slides>
  <Notes>31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Fatih Serbest</cp:lastModifiedBy>
  <cp:revision>2</cp:revision>
  <dcterms:created xsi:type="dcterms:W3CDTF">2026-03-02T04:52:21Z</dcterms:created>
  <dcterms:modified xsi:type="dcterms:W3CDTF">2026-03-02T08:56:44Z</dcterms:modified>
</cp:coreProperties>
</file>