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8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330" r:id="rId9"/>
    <p:sldId id="265" r:id="rId10"/>
    <p:sldId id="331" r:id="rId11"/>
    <p:sldId id="267" r:id="rId12"/>
    <p:sldId id="268" r:id="rId13"/>
    <p:sldId id="332" r:id="rId14"/>
    <p:sldId id="270" r:id="rId15"/>
    <p:sldId id="271" r:id="rId16"/>
    <p:sldId id="272" r:id="rId17"/>
    <p:sldId id="273" r:id="rId18"/>
    <p:sldId id="333" r:id="rId19"/>
    <p:sldId id="275" r:id="rId20"/>
    <p:sldId id="276" r:id="rId21"/>
    <p:sldId id="277" r:id="rId22"/>
    <p:sldId id="334" r:id="rId23"/>
    <p:sldId id="279" r:id="rId24"/>
    <p:sldId id="280" r:id="rId25"/>
    <p:sldId id="281" r:id="rId26"/>
    <p:sldId id="282" r:id="rId27"/>
    <p:sldId id="335" r:id="rId28"/>
    <p:sldId id="284" r:id="rId29"/>
    <p:sldId id="285" r:id="rId30"/>
    <p:sldId id="286" r:id="rId31"/>
    <p:sldId id="287" r:id="rId32"/>
    <p:sldId id="336" r:id="rId33"/>
    <p:sldId id="289" r:id="rId34"/>
    <p:sldId id="290" r:id="rId35"/>
    <p:sldId id="291" r:id="rId36"/>
    <p:sldId id="292" r:id="rId37"/>
    <p:sldId id="293" r:id="rId38"/>
    <p:sldId id="294" r:id="rId39"/>
    <p:sldId id="337" r:id="rId40"/>
    <p:sldId id="296" r:id="rId41"/>
    <p:sldId id="297" r:id="rId42"/>
    <p:sldId id="298" r:id="rId43"/>
    <p:sldId id="299" r:id="rId44"/>
    <p:sldId id="300" r:id="rId45"/>
    <p:sldId id="338" r:id="rId46"/>
    <p:sldId id="302" r:id="rId47"/>
    <p:sldId id="303" r:id="rId48"/>
    <p:sldId id="304" r:id="rId49"/>
    <p:sldId id="305" r:id="rId50"/>
    <p:sldId id="306" r:id="rId51"/>
    <p:sldId id="339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40" r:id="rId63"/>
    <p:sldId id="341" r:id="rId64"/>
    <p:sldId id="342" r:id="rId65"/>
    <p:sldId id="343" r:id="rId66"/>
    <p:sldId id="344" r:id="rId67"/>
    <p:sldId id="345" r:id="rId68"/>
    <p:sldId id="346" r:id="rId69"/>
    <p:sldId id="347" r:id="rId70"/>
    <p:sldId id="348" r:id="rId71"/>
    <p:sldId id="349" r:id="rId72"/>
    <p:sldId id="350" r:id="rId73"/>
  </p:sldIdLst>
  <p:sldSz cx="12192000" cy="6858000"/>
  <p:notesSz cx="6858000" cy="12192000"/>
  <p:custDataLst>
    <p:tags r:id="rId75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6" autoAdjust="0"/>
    <p:restoredTop sz="94610"/>
  </p:normalViewPr>
  <p:slideViewPr>
    <p:cSldViewPr snapToGrid="0" snapToObjects="1">
      <p:cViewPr varScale="1">
        <p:scale>
          <a:sx n="70" d="100"/>
          <a:sy n="70" d="100"/>
        </p:scale>
        <p:origin x="16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798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Eğitmen notu: Sunumdaki “Slido” ve “Quiz” sorularının cevap anahtarları her soru slaydının notlarında mevcuttur.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Sunum, kanun ve yönetmelik metinlerini “ek” olarak slaytlara eklemez; sadece ilgili maddelere atıf yapar.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2912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8.svg"/><Relationship Id="rId11" Type="http://schemas.openxmlformats.org/officeDocument/2006/relationships/image" Target="../media/image11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10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8.svg"/><Relationship Id="rId11" Type="http://schemas.openxmlformats.org/officeDocument/2006/relationships/image" Target="../media/image11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13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8.svg"/><Relationship Id="rId11" Type="http://schemas.openxmlformats.org/officeDocument/2006/relationships/image" Target="../media/image11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sv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16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8.svg"/><Relationship Id="rId11" Type="http://schemas.openxmlformats.org/officeDocument/2006/relationships/image" Target="../media/image11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sv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19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8.svg"/><Relationship Id="rId11" Type="http://schemas.openxmlformats.org/officeDocument/2006/relationships/image" Target="../media/image11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sv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22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image" Target="../media/image8.svg"/><Relationship Id="rId11" Type="http://schemas.openxmlformats.org/officeDocument/2006/relationships/image" Target="../media/image11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sv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25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8.svg"/><Relationship Id="rId11" Type="http://schemas.openxmlformats.org/officeDocument/2006/relationships/image" Target="../media/image11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sv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28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8.svg"/><Relationship Id="rId11" Type="http://schemas.openxmlformats.org/officeDocument/2006/relationships/image" Target="../media/image11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sv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31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8.svg"/><Relationship Id="rId11" Type="http://schemas.openxmlformats.org/officeDocument/2006/relationships/image" Target="../media/image11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svg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3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image" Target="../media/image22.svg"/><Relationship Id="rId11" Type="http://schemas.openxmlformats.org/officeDocument/2006/relationships/image" Target="../media/image11.png"/><Relationship Id="rId5" Type="http://schemas.openxmlformats.org/officeDocument/2006/relationships/image" Target="../media/image2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3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image" Target="../media/image22.svg"/><Relationship Id="rId11" Type="http://schemas.openxmlformats.org/officeDocument/2006/relationships/image" Target="../media/image11.png"/><Relationship Id="rId5" Type="http://schemas.openxmlformats.org/officeDocument/2006/relationships/image" Target="../media/image2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40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image" Target="../media/image22.svg"/><Relationship Id="rId11" Type="http://schemas.openxmlformats.org/officeDocument/2006/relationships/image" Target="../media/image11.png"/><Relationship Id="rId5" Type="http://schemas.openxmlformats.org/officeDocument/2006/relationships/image" Target="../media/image2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43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image" Target="../media/image22.svg"/><Relationship Id="rId11" Type="http://schemas.openxmlformats.org/officeDocument/2006/relationships/image" Target="../media/image11.png"/><Relationship Id="rId5" Type="http://schemas.openxmlformats.org/officeDocument/2006/relationships/image" Target="../media/image2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46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image" Target="../media/image22.svg"/><Relationship Id="rId11" Type="http://schemas.openxmlformats.org/officeDocument/2006/relationships/image" Target="../media/image11.png"/><Relationship Id="rId5" Type="http://schemas.openxmlformats.org/officeDocument/2006/relationships/image" Target="../media/image2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49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image" Target="../media/image22.svg"/><Relationship Id="rId11" Type="http://schemas.openxmlformats.org/officeDocument/2006/relationships/image" Target="../media/image11.png"/><Relationship Id="rId5" Type="http://schemas.openxmlformats.org/officeDocument/2006/relationships/image" Target="../media/image2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52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image" Target="../media/image22.svg"/><Relationship Id="rId11" Type="http://schemas.openxmlformats.org/officeDocument/2006/relationships/image" Target="../media/image11.png"/><Relationship Id="rId5" Type="http://schemas.openxmlformats.org/officeDocument/2006/relationships/image" Target="../media/image2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55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image" Target="../media/image22.svg"/><Relationship Id="rId11" Type="http://schemas.openxmlformats.org/officeDocument/2006/relationships/image" Target="../media/image11.png"/><Relationship Id="rId5" Type="http://schemas.openxmlformats.org/officeDocument/2006/relationships/image" Target="../media/image2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58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image" Target="../media/image22.svg"/><Relationship Id="rId11" Type="http://schemas.openxmlformats.org/officeDocument/2006/relationships/image" Target="../media/image11.png"/><Relationship Id="rId5" Type="http://schemas.openxmlformats.org/officeDocument/2006/relationships/image" Target="../media/image2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7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61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image" Target="../media/image22.svg"/><Relationship Id="rId11" Type="http://schemas.openxmlformats.org/officeDocument/2006/relationships/image" Target="../media/image11.png"/><Relationship Id="rId5" Type="http://schemas.openxmlformats.org/officeDocument/2006/relationships/image" Target="../media/image2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6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6" Type="http://schemas.openxmlformats.org/officeDocument/2006/relationships/image" Target="../media/image24.svg"/><Relationship Id="rId11" Type="http://schemas.openxmlformats.org/officeDocument/2006/relationships/image" Target="../media/image11.png"/><Relationship Id="rId5" Type="http://schemas.openxmlformats.org/officeDocument/2006/relationships/image" Target="../media/image23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12.sv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8.svg"/><Relationship Id="rId11" Type="http://schemas.openxmlformats.org/officeDocument/2006/relationships/image" Target="../media/image11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639775" y="365760"/>
            <a:ext cx="12191695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4206240" cy="6858000"/>
          </a:xfrm>
          <a:prstGeom prst="rect">
            <a:avLst/>
          </a:prstGeom>
          <a:solidFill>
            <a:srgbClr val="0B1F3B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4206240" y="0"/>
            <a:ext cx="164592" cy="6858000"/>
          </a:xfrm>
          <a:prstGeom prst="rect">
            <a:avLst/>
          </a:prstGeom>
          <a:solidFill>
            <a:srgbClr val="C8102E"/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17320" y="960120"/>
            <a:ext cx="1371600" cy="13716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2514600"/>
            <a:ext cx="35661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VATANDAŞLIK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HUKUKU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4754880" y="201168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Kısım: Vatandaşlık Hukukunun Genel Doktrini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4754880" y="2606040"/>
            <a:ext cx="71323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1400" dirty="0"/>
              <a:t>Dr. Öğr. Üyesi Fatih SERBEST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4754880" y="4069080"/>
            <a:ext cx="7132320" cy="2194560"/>
          </a:xfrm>
          <a:prstGeom prst="round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7"/>
          <p:cNvSpPr/>
          <p:nvPr/>
        </p:nvSpPr>
        <p:spPr>
          <a:xfrm>
            <a:off x="4983480" y="4206240"/>
            <a:ext cx="6675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hedefi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983480" y="4480560"/>
            <a:ext cx="66751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</a:t>
            </a: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kavramını “genel doktrin” çerçevesinde kurmak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Uygulanacak</a:t>
            </a: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hukuk / ön mesele / çatışmalar mantığını öğrenmek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</a:t>
            </a: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vatandaşlık ve vatansızlıkla ilgili pratik çözüm refleksi kazanmak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4754880" y="6446520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Not: Slido sorularının doğru cevapları slayt üzerinde yazmıyor; eğitmen notlarında yer alıyor.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2AA0D96-99C4-E8A9-6438-8D4B5229AA0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A208F95-28FD-52F8-3628-787645EE2D5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600" b="1">
                <a:solidFill>
                  <a:srgbClr val="000000"/>
                </a:solidFill>
              </a:rPr>
              <a:t>2. Aşağıdakilerden hangisi genel olarak vatandaşlık kavramı  ile ilgili “üç temel prensip” içinde yer almaz?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F5EAD88-496F-6B3A-648F-53F302D7C9BC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0C0B0BC-AC32-69B4-A3EC-865BC047ABE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9FAE0C1-F5F8-FA8D-3F2B-D12656498A82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F5A46DFA-0F77-D35D-67A3-2C847F20E0EB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3372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I. Vatandaşlık – Prensipler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“temel insan hakkı” mıdır?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-1125415" y="112014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Vatandaşlığa</a:t>
            </a: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sahip olma, klasik anlamda “temel insan haklarından” değildir (doktrindeki yaklaşım)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Buna rağmen modern belgeler, keyfî vatandaşlıktan yoksun bırakmayı </a:t>
            </a:r>
            <a:r>
              <a:rPr lang="en-US" sz="18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sınırlama</a:t>
            </a: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eğilimindedir</a:t>
            </a:r>
            <a:endParaRPr lang="tr-TR" sz="1800" dirty="0">
              <a:solidFill>
                <a:srgbClr val="1A1A1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tr-TR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r>
              <a:rPr lang="en-US" sz="18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evletlerin</a:t>
            </a: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takdir yetkisi var; ancak keyfîlik ve ayrımcılık riskleri sürekli denetlenir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I/4–5</a:t>
            </a:r>
            <a:r>
              <a:rPr lang="tr-TR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I. Vatandaşlık – Kazanma sebepleri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Devletler hangi olayları vatandaşlık sebebi olarak kullanabilir?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olayı (soy bağı / doğum yeri) – en yaygın ve “kesin” sebep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Evlilik (özellikle aile birliğini koruma gerekçesiyle)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Devlet halefiyeti (ülke devri/ilhak/bölünme vb.)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İrade / talep (yetkili makam kararıyla vatandaşlığa alınma)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</a:t>
            </a:r>
            <a:r>
              <a:rPr lang="tr-TR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I/5).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032588E-2FB1-5855-5DDB-9CA51A7A25C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E5805CD-9F19-D5C6-E4D1-4524FDAF9F8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000" b="1">
                <a:solidFill>
                  <a:srgbClr val="000000"/>
                </a:solidFill>
              </a:rPr>
              <a:t>3. Aşağıdakilerden hangisi “vatandaşlık sebebi” olarak ele alınan klasik başlıklardan biri değildir?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7CB7EC4-DE33-F10B-E9B6-96C8FB349E39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E6FA0F2-A30B-4492-E0F4-E35E935C62B7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4DD6742-03A3-73A5-5371-2403896027F4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44BEA54-B8D0-D452-0EAD-0A4489A98D9D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12699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I. Vatandaşlık – Kazanma sebepleri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Nottebohm ve “genuine link” fikri (doktrin)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Bazı durumlarda bir devletin verdiği vatandaşlık diğer devletlerce tanınmayabilir mi?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Nottebohm kararını “sıkı bağlılık / gerçek bağ (genuine link)” tartışmasıyla birlikte ele alır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Amaç: “sırf kolaylık için” verilen vatandaşlıkların uluslararası alanda sınırsız sonuç doğurup doğurmayacağı sorusu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Nottebohm </a:t>
            </a:r>
            <a:r>
              <a:rPr lang="en-US" sz="1000" i="1" dirty="0" err="1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tartışması</a:t>
            </a:r>
            <a:r>
              <a:rPr lang="tr-TR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1F7A1F"/>
          </a:solidFill>
          <a:ln w="12700">
            <a:solidFill>
              <a:srgbClr val="1F7A1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I. Vatandaşlık – Kazanma sebepleri  |  Vaka Tartışması #1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85800" y="640080"/>
            <a:ext cx="10820095" cy="5806440"/>
          </a:xfrm>
          <a:prstGeom prst="roundRect">
            <a:avLst/>
          </a:prstGeom>
          <a:solidFill>
            <a:srgbClr val="ECF8EC"/>
          </a:solidFill>
          <a:ln w="12700">
            <a:solidFill>
              <a:srgbClr val="BFE3B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005840" y="777240"/>
            <a:ext cx="101800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“Genuine link” tartışması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005840" y="1371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7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05840" y="1645920"/>
            <a:ext cx="10180015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kişisi uzun yıllardır Devlet X’te yaşamaktadır. Savaş/kriz döneminde, Devlet Y’nin hızlı vatandaşlık prosedüründen yararlanarak Y vatandaşlığını kazanır. A, Devlet X’te kendisine karşı yapılan işlemlere karşı Y’nin diplomatik himayesini talep eder. Devlet X ise “A ile Y arasında gerçek bağ yok” diyerek himayeyi tanımayacağını ileri sürer.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05840" y="39319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7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Tartışma soruları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188720" y="4206240"/>
            <a:ext cx="9905695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olayda “vatandaşlığı söz konusu edilen devlet hukuku” ilkesi hangi noktada yeterli kalmayabilir?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“Genuine link” argümanı (doktrinde) neyi dengelemeye çalışır?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Sizce tanımama iddiası hangi koşullarda ikna edici olur/olmaz?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05840" y="6108192"/>
            <a:ext cx="101800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11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</a:t>
            </a:r>
            <a:r>
              <a:rPr lang="en-US" sz="11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Nottebohm / gerçek bağ yaklaşımı (uluslararası tanıma boyutu).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I. Vatandaşlık – Ulusal kimlik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Ulusal kimlik ve entegrasyon (vatandaşlık şuuru)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Vatandaşlığın kazanılması kişiyi bir toplumun üyesi yapar; “topluma bütünleşme” boyutu önemlidir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Çocukluk dönemi ve eğitim, vatandaşlık şuuru/ulusal kimlik oluşumunda belirleyicidir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Vatandaşlığa alma politikaları, entegrasyonu gözetebilir; ancak kişinin ahlaki/kültürel çekirdeğini zorla terk ettirme fikri sorunludur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I/6.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I. Vatandaşlık – Terminoloji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Terminoloji: vatandaşlık / tâbiiyet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Kanun koyucular çoğu kez vatandaşlığın “kanunî tarifini” yapmaktan kaçınır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terminolojisinde “teb’a/vatandaş” ve “tâbiiyet/vatandaşlık” aynı kavram alanında kullanılır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notları: farklı kelimeler, çoğu kez aynı hukuki ilişkiyi ifade eder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I/7</a:t>
            </a:r>
            <a:r>
              <a:rPr lang="tr-TR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F8DAD4C-E48C-E12B-8AB0-7EE647E60E2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7024893-0400-909B-7245-2930C921F15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4. Türk vatandaşlık hukuku terminolojisinde “tâbiiyet” ile “vatandaşlık” ilişkisi için en doğru ifade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18890D6F-DD88-D7B6-A68D-0508CCB80B65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9162979-8A22-B639-609F-03857172DF7B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AE7588E1-0A27-A28A-AFBE-8E193D6391F6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1741037-A802-C851-EFFC-D3574C8E62E6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1059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3B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07A7A"/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80015" y="960120"/>
            <a:ext cx="1280160" cy="12801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85800" y="2103120"/>
            <a:ext cx="10820095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II. ÇİFTE KARAKTER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685800" y="3246120"/>
            <a:ext cx="1082009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Vatandaşlık: iç hukuk + devletler hukuku boyutu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685800" y="6126480"/>
            <a:ext cx="108200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akışı: kavram → yöntem → çatışmalar → uygulama örnekleri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Öğrenme çıktıları</a:t>
            </a:r>
            <a:endParaRPr lang="en-US" sz="26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11535" y="612648"/>
            <a:ext cx="457200" cy="4572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Vatandaşlığın (tâbiiyetin) işlevini ve iki boyutlu karakterini açıklayabilme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hukukunun temel prensiplerini ve devletlerin yetki sınırlarını sıralayabilme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“Vatandaşlığı tayinde uygulanacak hukuk” kuralını ve iki tip problemi ayırt edebilme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 meseleleri (kamu hukuku/özel hukuk) ayırıp hangi yöntemle çözüleceğini gösterebilme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vatandaşlık ve vatansızlık hallerini tanımlayıp temel çözüm araçlarını kullanabilme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007A7A"/>
          </a:solidFill>
          <a:ln w="12700">
            <a:solidFill>
              <a:srgbClr val="007A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II. Çifte karakter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Vatandaşlığın iki yüzü (doktrin)</a:t>
            </a:r>
            <a:endParaRPr lang="en-US" sz="26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11535" y="612648"/>
            <a:ext cx="457200" cy="4572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Vatandaşlık, yalnız iç hukuk kavramı değildir; devletler hukuku bakımından da sonuç doğurur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Kazanma/kayıp çoğu kez iç hukuk normlarıyla belirlenir; fakat uluslararası alanda “tanıma” ve “etki” tartışmaları vardır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tr-TR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r>
              <a:rPr lang="en-US" sz="18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azı</a:t>
            </a: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yazarlar iki kavramı keskin şekilde ayırır; bazıları iç hukuku merkeze alır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I/2: Weis, van Panhuys, Wengler </a:t>
            </a:r>
            <a:r>
              <a:rPr lang="en-US" sz="1000" i="1" dirty="0" err="1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tartışması</a:t>
            </a: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007A7A"/>
          </a:solidFill>
          <a:ln w="12700">
            <a:solidFill>
              <a:srgbClr val="007A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II. Çifte karakter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“Genel vatandaşlık” ve “belirli amaçlı vatandaşlık” ayrımı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kavram: devlete aidiyet statüsü (kazanma/kayıp iç hukukça belirlenir)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amaçlı kullanımlar: bir kanun veya sözleşme için “vatandaş sayılma” (ör. belirli bir statüden yararlanma)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Pratikte çoğu olayda “genel vatandaşlık” esastır; özel tanımlar istisnaîdir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I/2.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393EA18-17FF-5CAD-DEA5-9D900115FF1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7F20F1E-9042-EF2D-D8CB-7BC2933B91C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800" b="1">
                <a:solidFill>
                  <a:srgbClr val="000000"/>
                </a:solidFill>
              </a:rPr>
              <a:t>5. Vatandaşlığın devletler hukuku bakımından en tipik fonksiyonu aşağıdakilerden hangisiyle ilişkilidir?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21C3272-AD91-9CDF-432A-58F10E4315EC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2D39542-2F38-72CE-D40C-B254DCF2973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CFE30BB0-D78E-9242-2465-BAA91F95B5EE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C2A22A8-1B56-E804-4D16-C99FF0454DDE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41676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3B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C8102E"/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80015" y="960120"/>
            <a:ext cx="1280160" cy="12801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85800" y="2103120"/>
            <a:ext cx="10820095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III. NİTELİK ve İÇERİK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685800" y="3246120"/>
            <a:ext cx="1082009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Vatandaşlık: hukukî ilişki mi, statü mü?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685800" y="6126480"/>
            <a:ext cx="108200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akışı: kavram → yöntem → çatışmalar → uygulama örnekleri</a:t>
            </a:r>
            <a:endParaRPr lang="en-US" sz="1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III. Nitelik ve içerik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Vatandaşlığın hukukî niteliği: iki yaklaşım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371600"/>
            <a:ext cx="5250028" cy="48920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914400" y="1554480"/>
            <a:ext cx="47928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Hukukî ilişki yaklaşımı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05840" y="2011680"/>
            <a:ext cx="4609948" cy="3977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Süjeler: kişi + devlet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Bağ/ilişki, aidiyetin “şekli” yönünü açıklar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Risk: içeriği (hak-yükümlülük) açıklamakta eksik kalabilir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255868" y="1371600"/>
            <a:ext cx="5250028" cy="48920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6484468" y="1554480"/>
            <a:ext cx="47928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Statü yaklaşımı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575908" y="2011680"/>
            <a:ext cx="4609948" cy="3977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= belirli hak </a:t>
            </a:r>
            <a:r>
              <a:rPr lang="en-US" sz="16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</a:t>
            </a: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yükümlülüklerin</a:t>
            </a:r>
            <a:r>
              <a:rPr lang="tr-TR" sz="1600" dirty="0"/>
              <a:t> </a:t>
            </a:r>
            <a:r>
              <a:rPr lang="en-US" sz="16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taşıyıcısı</a:t>
            </a: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olma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Kişinin hukuk düzenindeki konumunu “maddi” yönüyle açıklar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Risk: her devlette içerik </a:t>
            </a:r>
            <a:r>
              <a:rPr lang="en-US" sz="16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farklılaştığı</a:t>
            </a: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için</a:t>
            </a:r>
            <a:r>
              <a:rPr lang="tr-TR" sz="1600" dirty="0"/>
              <a:t> </a:t>
            </a: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“tek tanım” zorlaşır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I/3.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III. Nitelik ve içerik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Karma (iki boyutlu) açıklama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</a:t>
            </a: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“şeklen” devlete aidiyet bağını, “maddi” olarak da statünün hukukî sonuçlarını gösterir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Hak ve yükümlülükler her hukuk düzeninde farklılaşabilir; vatandaşlığın “zorunlu unsuru” olarak tek tek saymak zordur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Yabancıların devlete sadakat bağıyla bağlanamaması, vatandaşlık–yabancılık ayrımının pratik temelini güçlendirir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I/3</a:t>
            </a:r>
            <a:r>
              <a:rPr lang="tr-TR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III. Nitelik ve içerik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/ Birlik yurttaşlığı (kısa doktrin notu)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“Avrupa Birliği yurttaşlığı” milli vatandaşlığın yerine geçmez; üye devlet vatandaşlığına bağlı ek bir statüdür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Birlik düzeyinde bazı haklar tanınsa da vatandaşlık yetkisi esasen üye devlettedir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26945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I/3: AB </a:t>
            </a:r>
            <a:r>
              <a:rPr lang="en-US" sz="1000" i="1" dirty="0" err="1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yurttaşlığı</a:t>
            </a: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i="1" dirty="0" err="1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tartışması</a:t>
            </a:r>
            <a:r>
              <a:rPr lang="tr-TR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CC99C6E-9287-5DF0-26B4-79CE3A52186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96C8C36-759F-7961-B008-4ABE9C1B397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900" b="1">
                <a:solidFill>
                  <a:srgbClr val="000000"/>
                </a:solidFill>
              </a:rPr>
              <a:t>6. “Avrupa Birliği yurttaşlığı” ile ilgili aşağıdaki ifadelerden hangisi doğrudur?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11C6EA2B-7F38-5D61-DEC2-86B6A237CC37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D0422EB-4111-3049-7C3A-5614D7B86D40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C0437A87-C492-51D3-A3BE-3640A08C7484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DC913B5C-A727-FC90-01F0-F57EA75A949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0617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3B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07A7A"/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80015" y="960120"/>
            <a:ext cx="1280160" cy="12801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85800" y="2103120"/>
            <a:ext cx="10820095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IV. KAMU HUKUKU KARAKTERİ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685800" y="3246120"/>
            <a:ext cx="1082009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kuralları neden kamu hukuku ağırlıklıdır?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685800" y="6126480"/>
            <a:ext cx="108200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akışı: kavram → yöntem → çatışmalar → uygulama örnekleri</a:t>
            </a:r>
            <a:endParaRPr lang="en-US" sz="1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007A7A"/>
          </a:solidFill>
          <a:ln w="12700">
            <a:solidFill>
              <a:srgbClr val="007A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IV. Kamu hukuku karakteri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hukuku: kamu hukuku ağırlığı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Vatandaşlık, devletin egemenlik alanıyla yakından ilişkilidir (kim “bizden” sayılır?)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Kuralların medeni kanunda yer alması (bazı ülkelerde) kamu hukuku karakterini değiştirmez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Vatandaşlığa alma (telsik) tipik olarak kamu hukuku işlemidir; geniş takdir yetkisi söz konusu olabilir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II</a:t>
            </a:r>
            <a:r>
              <a:rPr lang="tr-TR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3B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C8102E"/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80015" y="960120"/>
            <a:ext cx="1280160" cy="12801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85800" y="2103120"/>
            <a:ext cx="10820095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I. VATANDAŞLIK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685800" y="3246120"/>
            <a:ext cx="1082009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olarak – önemi – prensipler – terminoloji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685800" y="6126480"/>
            <a:ext cx="108200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akışı: kavram → yöntem → çatışmalar → uygulama örnekleri</a:t>
            </a:r>
            <a:endParaRPr lang="en-US" sz="1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007A7A"/>
          </a:solidFill>
          <a:ln w="12700">
            <a:solidFill>
              <a:srgbClr val="007A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IV. Kamu hukuku karakteri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Pozitif hukuk bağlantısı: takdir yetkisi (örnek)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5901 sayılı TVK: Yetkili makam kararıyla vatandaşlığı kazanmak için şartlar öngörülür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Ancak şartları taşımak, kişiye “mutlak bir hak” sağlamaz (idarenin değerlendirmesi/kararı belirleyici olabilir)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vurgu, vatandaşlığa almanın kamu hukuku karakterini güçlendirir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Bkz. TVK m.10/1 (son cümle).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007A7A"/>
          </a:solidFill>
          <a:ln w="12700">
            <a:solidFill>
              <a:srgbClr val="007A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IV. Kamu hukuku karakteri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Seçimlik hak (seçme hakkı) neden önemli?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Bazı hallerde kişiye vatandaşlık statüsünü “kazanma/kaybetme” yönünde seçimlik yetki tanınır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tr-TR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</a:t>
            </a:r>
            <a:r>
              <a:rPr lang="en-US" sz="18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eçimlik</a:t>
            </a: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hak, kamu hukuku içinde “kişiye tanınmış hak” niteliği taşıyabilir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Pratikte: süreler, usul ve sonuçlar önemlidir; vatansızlık riski varsa sınırlandırılabilir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II; ayrıca TVK m.21 ve m.34–35 bağlamı.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E513161-2E43-ACE5-9E08-E49B66321E7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B56CE90-F6EA-EB1B-0163-DF376149390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500" b="1">
                <a:solidFill>
                  <a:srgbClr val="000000"/>
                </a:solidFill>
              </a:rPr>
              <a:t>7. TVK’ya göre, yetkili makam kararıyla vatandaşlığı kazanmak için şartları taşımak başvuru sahibine ne sağlar?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32CA33A7-8DDB-9175-AAD2-12B63BC79DCD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A6999D2-8704-EA02-6676-779981C1E90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5E5BDE5-219A-6A2A-9E55-8A7934084028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3E7524C-F6EA-A876-1EF6-DA16B62210B2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94403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3B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C8102E"/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80015" y="960120"/>
            <a:ext cx="1280160" cy="12801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85800" y="2103120"/>
            <a:ext cx="10820095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V. UYGULANACAK HUKUK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685800" y="3246120"/>
            <a:ext cx="1082009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Vatandaşlığın tayininde kanunlar ihtilafı mantığı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685800" y="6126480"/>
            <a:ext cx="108200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akışı: kavram → yöntem → çatışmalar → uygulama örnekleri</a:t>
            </a:r>
            <a:endParaRPr lang="en-US" sz="1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V. Uygulanacak hukuk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Altın prensip: “vatandaşlığı söz konusu edilen devlet hukuku”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kişinin belirli bir devletin vatandaşı olup olmadığı, o devletin hukukuna göre tespit edilir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prensip doktrinde istisnasız kabul gören temel yaklaşımdır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Hiçbir devlet, diğer devletin vatandaşlığını düzenleyemez (egemenlik sınırı)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III/1.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III. Vatandaşlığı tayinde uygulanacak hukuk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Vatandaşlığın tayininde yöntem: iki tip sorun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206240" y="1234440"/>
            <a:ext cx="3749040" cy="777240"/>
          </a:xfrm>
          <a:prstGeom prst="round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4206240" y="1344168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SORU: Kişinin vatandaşlığı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hangi amaçla tespit ediliyor?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914400" y="2743200"/>
            <a:ext cx="521208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1097280" y="2852928"/>
            <a:ext cx="4846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1: Belirli bir devlet vatandaşlığı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(ihtilafın içinde)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97280" y="3310128"/>
            <a:ext cx="4846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Örn. “T Türk vatandaşı mı?”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Uygulanacak hukuk: Türk hukuku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355080" y="2743200"/>
            <a:ext cx="493776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6537960" y="2852928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2: “Hangi devletin vatandaşı?”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(bağlantılar çok)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537960" y="3310128"/>
            <a:ext cx="4572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Olası tüm devletler açısından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kuralları tek tek uygulanır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sonuç: tek / çok vatandaşlık / vatansızlık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080760" y="2011680"/>
            <a:ext cx="0" cy="731520"/>
          </a:xfrm>
          <a:prstGeom prst="line">
            <a:avLst/>
          </a:prstGeom>
          <a:noFill/>
          <a:ln w="25400">
            <a:solidFill>
              <a:srgbClr val="9AA4B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Shape 13"/>
          <p:cNvSpPr/>
          <p:nvPr/>
        </p:nvSpPr>
        <p:spPr>
          <a:xfrm>
            <a:off x="6080760" y="2743200"/>
            <a:ext cx="0" cy="0"/>
          </a:xfrm>
          <a:prstGeom prst="line">
            <a:avLst/>
          </a:prstGeom>
          <a:noFill/>
          <a:ln w="25400">
            <a:solidFill>
              <a:srgbClr val="9AA4B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685800" y="4663440"/>
            <a:ext cx="10820095" cy="1417320"/>
          </a:xfrm>
          <a:prstGeom prst="round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914400" y="48006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Altın kural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914400" y="5074920"/>
            <a:ext cx="1036289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“Vatandaşlığı söz konusu edilen devletin hukuku uygulanır.”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kural, kamu hukuku karakterli bir kanunlar ihtilafı prensibi olarak kabul edilir.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V. Uygulanacak hukuk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Prensibin “kanunlar ihtilafı” karakteri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meseleleri kamu hukuku alanında olsa da “hangi hukuk uygulanır?” sorusu doğar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Kural genellikle tek taraflıdır: her devlet kendi vatandaşlığını kendi hukukuna göre tespit eder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Sonuç: farklı hukukların farklı kriterleri → çok vatandaşlık / vatansızlık riskleri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III/2.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V. Uygulanacak hukuk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Zaman bakımından uygulanabilirlik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Vatandaşlığı etkileyen vakıa/hukukî olay hangi tarihte gerçekleştiyse, kural olarak o tarihte yürürlükteki hükümler önemlidir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Örn. doğum, evlat edinme, evlenme gibi olaylar bakımından “olay anı” kritik olabilir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Sonradan değişen kanunlar her zaman geriye yürümez; olayın niteliği ayrıca değerlendirilir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III/3.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1F7A1F"/>
          </a:solidFill>
          <a:ln w="12700">
            <a:solidFill>
              <a:srgbClr val="1F7A1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V. Uygulanacak hukuk  |  Vaka Tartışması #2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85800" y="640080"/>
            <a:ext cx="10820095" cy="5806440"/>
          </a:xfrm>
          <a:prstGeom prst="roundRect">
            <a:avLst/>
          </a:prstGeom>
          <a:solidFill>
            <a:srgbClr val="ECF8EC"/>
          </a:solidFill>
          <a:ln w="12700">
            <a:solidFill>
              <a:srgbClr val="BFE3B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005840" y="777240"/>
            <a:ext cx="101800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Zaman bakımından uygulanabilirlik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005840" y="1371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7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05840" y="1645920"/>
            <a:ext cx="10180015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Devlet A’da 2010 yılında evlat edinilen ergin olmayan çocuk, evlat edinenin vatandaşlığını otomatik kazanıyordu. 2015’te kanun değişti ve artık otomatik kazanım kaldırıldı. X çocuğu 2012’de evlat edinildi; 2020’de “vatandaşlığım var mı?” sorusu gündeme geldi.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05840" y="39319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7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Tartışma soruları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188720" y="4206240"/>
            <a:ext cx="9905695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sonucunu doğuran olay hangisidir (evlat edinme mi, başvuru mu)?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Hangi tarihte yürürlükte olan kurallar esas alınmalıdır?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 anı–sonuç anı ayrımı nasıl kurulabilir?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05840" y="6108192"/>
            <a:ext cx="101800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“Zaman bakımından uygulanabilirlik” (III/3).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EEBB142-5CEE-6DC7-FDBF-1FAAEB4502A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D6B56A9-D02D-C82D-211C-2D83E63BD30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400" b="1">
                <a:solidFill>
                  <a:srgbClr val="000000"/>
                </a:solidFill>
              </a:rPr>
              <a:t>8. Bir kişinin belirli bir devletin vatandaşı olup olmadığı hangi hukuka göre tespit edilir?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E606FAD-C60D-4F51-C346-917B1EFEB4C6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B54224B-190F-AEFF-8C36-FC3BB9618348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A547402F-A58F-5B09-1B04-0E918BE1DC6B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866F630-5C26-B671-38CA-5E5297D578A4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89074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I. Vatandaşlık – Genel olarak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nedir? (genel tanım)</a:t>
            </a:r>
            <a:endParaRPr lang="en-US" sz="26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11535" y="612648"/>
            <a:ext cx="457200" cy="4572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Kişinin belirli bir devlete “ait” olduğunu gösteren hukukî bağ / statü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Devletin “insan unsurunu” yabancılardan ve vatansızlardan ayırır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hukukta: hak ve yükümlülüklerin taşıyıcısı olmayı sağlar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Devletler hukukunda: kişiyi milletlerarası hukuk sahasına dahil eder; diplomatik himaye ile bağlantılıdır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I/1. </a:t>
            </a:r>
            <a:r>
              <a:rPr lang="en-US" sz="1000" i="1" dirty="0" err="1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Önemi</a:t>
            </a:r>
            <a:r>
              <a:rPr lang="tr-TR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3B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07A7A"/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80015" y="960120"/>
            <a:ext cx="1280160" cy="12801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85800" y="2103120"/>
            <a:ext cx="10820095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VI. ÖN MESELELER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685800" y="3246120"/>
            <a:ext cx="1082009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hukukunda ön sorun (ön mesele) mantığı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685800" y="6126480"/>
            <a:ext cx="108200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akışı: kavram → yöntem → çatışmalar → uygulama örnekleri</a:t>
            </a:r>
            <a:endParaRPr lang="en-US" sz="14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007A7A"/>
          </a:solidFill>
          <a:ln w="12700">
            <a:solidFill>
              <a:srgbClr val="007A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VI. Ön meseleler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 mesele nedir?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kuralları, başka hukuk alanlarına ait kavramlara dayanabilir (evlilik, nesep, suç vb.)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kavramların önce tespit edilmesi gerekir → “ön mesele”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 mesele doğru çözülmezse vatandaşlık sonucu da yanlış kurulabilir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IV.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007A7A"/>
          </a:solidFill>
          <a:ln w="12700">
            <a:solidFill>
              <a:srgbClr val="007A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VI. Ön meseleler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 mesele nasıl çözülür?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371600"/>
            <a:ext cx="5250028" cy="48920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914400" y="1554480"/>
            <a:ext cx="47928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Kamu hukuku karakterli ön mesele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05840" y="2011680"/>
            <a:ext cx="4609948" cy="3977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Örn. “devletin iç/dış güvenliği aleyhine faaliyet”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(ceza hukuku bağlantısı)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Esas meseleye </a:t>
            </a:r>
            <a:r>
              <a:rPr lang="en-US" sz="16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uygulanacak</a:t>
            </a: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hukukun</a:t>
            </a:r>
            <a:r>
              <a:rPr lang="tr-TR" sz="1600" dirty="0"/>
              <a:t> </a:t>
            </a:r>
            <a:r>
              <a:rPr lang="en-US" sz="16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maddi</a:t>
            </a: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hukuk kurallarıyla çözülür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hukuk düzeninde anlam kazanır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255868" y="1371600"/>
            <a:ext cx="5250028" cy="48920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6484468" y="1554480"/>
            <a:ext cx="47928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Özel hukuk karakterli ön mesele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575908" y="2011680"/>
            <a:ext cx="4609948" cy="3977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Örn. evliliğin geçerliliği, nesep, evlat edinme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Milletlerarası </a:t>
            </a:r>
            <a:r>
              <a:rPr lang="en-US" sz="16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özel</a:t>
            </a: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hukuk</a:t>
            </a:r>
            <a:r>
              <a:rPr lang="tr-TR" sz="1600" dirty="0"/>
              <a:t> </a:t>
            </a:r>
            <a:r>
              <a:rPr lang="en-US" sz="16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kanunlar</a:t>
            </a: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ihtilafı kuralları devreye girer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Yetkili hukukun maddi kurallarıyla sonuç bulunur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IV.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007A7A"/>
          </a:solidFill>
          <a:ln w="12700">
            <a:solidFill>
              <a:srgbClr val="007A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VI. Ön meseleler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“Ön meselenin ön meselesi” mümkündür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ön mesele çözülürken ikinci derece bir ön mesele ortaya çıkabilir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Örn. evlilik içi nesep için: önce “geçerli evlilik var mı?” sorusu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tr-TR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</a:t>
            </a:r>
            <a:r>
              <a:rPr lang="en-US" sz="18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kinci</a:t>
            </a: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derece ön mesele, ilk ön mesele çözüm mantığına tabidir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IV.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1F7A1F"/>
          </a:solidFill>
          <a:ln w="12700">
            <a:solidFill>
              <a:srgbClr val="1F7A1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VI. Ön meseleler  |  Vaka Tartışması #3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85800" y="640080"/>
            <a:ext cx="10820095" cy="5806440"/>
          </a:xfrm>
          <a:prstGeom prst="roundRect">
            <a:avLst/>
          </a:prstGeom>
          <a:solidFill>
            <a:srgbClr val="ECF8EC"/>
          </a:solidFill>
          <a:ln w="12700">
            <a:solidFill>
              <a:srgbClr val="BFE3B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005840" y="777240"/>
            <a:ext cx="101800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Evliliğin geçerliliği ön meselesi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005840" y="1371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7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05840" y="1645920"/>
            <a:ext cx="10180015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Yabancı uyruklu B, Türk vatandaşı C ile yurt dışında evlenir ve Türkiye’de “evlenme yoluyla vatandaşlık” başvurusu yapar. Ancak evliliğin yapıldığı ülkede evlenmenin şekil şartlarına ilişkin tartışma vardır ve evlilik geçersiz sayılabilir.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05840" y="39319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7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Tartışma soruları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188720" y="4206240"/>
            <a:ext cx="9905695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olayda ön mesele nedir?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 mesele kamu hukuku mu, özel hukuk mu?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 mesele çözülmeden vatandaşlık başvurusu sağlıklı değerlendirilebilir mi?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05840" y="6108192"/>
            <a:ext cx="101800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 err="1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</a:t>
            </a:r>
            <a:r>
              <a:rPr lang="en-US" sz="11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meseleler (IV). (Evlilik geçerliliği → özel hukuk karakterli ön mesele)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2EB2FC5-92C6-C441-2C1E-52DF5B00D2F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4867041-A26D-21A4-B6A8-02C865DD8DB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400" b="1">
                <a:solidFill>
                  <a:srgbClr val="000000"/>
                </a:solidFill>
              </a:rPr>
              <a:t>9. Aşağıdakilerden hangisi vatandaşlık hukukunda “özel hukuk karakterli ön mesele” örneğidir?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3765332F-4325-F2DD-16D8-0ED9DA15BCAF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108A066-F49B-B0C7-FD30-E931C1C45768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2B17C1E8-BABB-4A16-00C4-466A4473A5FC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9D08EC3-86E5-772C-797D-D3BB7FB61B6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1110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3B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C8102E"/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80015" y="960120"/>
            <a:ext cx="1280160" cy="12801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85800" y="2103120"/>
            <a:ext cx="10820095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VII. ÇATIŞMALAR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685800" y="3246120"/>
            <a:ext cx="1082009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Müspet çatışma: çok vatandaşlık | Menfi çatışma: vatansızlık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685800" y="6126480"/>
            <a:ext cx="108200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akışı: kavram → yöntem → çatışmalar → uygulama örnekleri</a:t>
            </a:r>
            <a:endParaRPr lang="en-US" sz="14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VII. Çok vatandaşlık &amp; vatansızlık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Müspet &amp; menfî çatışma: neden ortaya çıkar?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Devletler, vatandaşlığın kazanılması/kaybını farklı kriterlerle düzenleyebilir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farklılıklar aynı kişi için iki sonuca yol </a:t>
            </a:r>
            <a:r>
              <a:rPr lang="en-US" sz="18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açar</a:t>
            </a: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endParaRPr lang="tr-TR" dirty="0"/>
          </a:p>
          <a:p>
            <a:pPr marL="685800" lvl="1" indent="-228600">
              <a:lnSpc>
                <a:spcPct val="115000"/>
              </a:lnSpc>
              <a:buSzPct val="100000"/>
              <a:buChar char="•"/>
            </a:pPr>
            <a:r>
              <a:rPr lang="en-US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Müspet</a:t>
            </a:r>
            <a:r>
              <a:rPr lang="en-US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çatışma → birden fazla vatandaşlık (çok </a:t>
            </a:r>
            <a:r>
              <a:rPr lang="en-US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</a:t>
            </a:r>
            <a:r>
              <a:rPr lang="en-US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tr-TR" dirty="0"/>
          </a:p>
          <a:p>
            <a:pPr marL="685800" lvl="1" indent="-228600">
              <a:lnSpc>
                <a:spcPct val="115000"/>
              </a:lnSpc>
              <a:buSzPct val="100000"/>
              <a:buChar char="•"/>
            </a:pPr>
            <a:r>
              <a:rPr lang="en-US" sz="18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Menfî</a:t>
            </a: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çatışma → hiçbir vatandaşlık (vatansızlık)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V.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VII. Çok vatandaşlık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vatandaşlık: tipik doğum sebepleri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esasını (jus sanguinis) kabul eden devlet + toprak esasını (jus soli) kabul eden devlet çatışır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İrade beyanı/başvuru gibi işlemlerin hangi makamda yapıldığına bağlı olarak da doğabilir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Pozitif hukuk örneği: TVK çok vatandaşlığı tamamen yasaklamaz; kayıt/tespit mekanizması öngörür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V/1; ayrıca TVK m.44 ve Uyg. Yön. m.80–85 (çok vatandaşlık bildirimi).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VII. Çok vatandaşlık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vatandaşlıkta çözüm 1: Lex fori vatandaşlığı varsa…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Vatandaşlıklardan</a:t>
            </a: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biri lex fori (yargı yeri/devlet) ise, genellikle lex fori vatandaşlığı esas alınır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Kamu hukuku alanında bu yaklaşım daha baskındır (devlet “kendi vatandaşını” yabancı gibi görmez)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Özel hukukta bazı istisnaî alanlarda farklılaştırma tartışmaları yapılabilir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V/1/a.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I. Vatandaşlık – Genel olarak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Vatandaşlık: kavram haritası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267048" y="2148840"/>
            <a:ext cx="3657600" cy="914400"/>
          </a:xfrm>
          <a:prstGeom prst="round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4267048" y="224028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VATANDAŞLIK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(Devlete aidiyet bağı)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914400" y="1463040"/>
            <a:ext cx="3108960" cy="822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1097280" y="157276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İç hukuk boyutu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097280" y="184708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Hak–yükümlülüklerin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taşıyıcısı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8138160" y="1463040"/>
            <a:ext cx="3108960" cy="822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8321040" y="157276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Devletler hukuku boyutu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8321040" y="184708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Diplomatik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himaye / statü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914400" y="3749040"/>
            <a:ext cx="3108960" cy="822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1097280" y="385876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Yabancı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97280" y="413308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bağı yok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8138160" y="3749040"/>
            <a:ext cx="3108960" cy="822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8321040" y="385876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Vatansız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8321040" y="413308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Hiçbir devlete bağlı değil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85800" y="580644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Ana fikir: Vatandaşlık hem (i) iç hukuk statüsü hem de (ii) devletler hukuku bakımından sonuç doğuran bir bağdır.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VII. Çok vatandaşlık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vatandaşlıkta çözüm 2: Birden fazla yabancı vatandaşlık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Lex fori yoksa: hangi vatandaşlık “dikkate alınacak”?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Doktrinde öne çıkan çözüm: “gerçek/etkin vatandaşlık” (hayat ilişkileriyle daha sıkı bağ)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Ancak ders notları: etkin vatandaşlık her alanda kesin yerleşmiş bir ilke değildir; bağlam önemlidir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V/1/b.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075FEC5-1C34-A1C6-0FDD-E26747CB283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409489A-3BEB-4CF3-3759-9FA619A136A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10. Bir kişinin birden fazla vatandaşlığı var ve bunlardan biri “lex fori”nin vatandaşlığı ise, ders notlarındaki genel yaklaşıma göre hangi vatandaşlık esas alınır?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1D065835-7DA0-AE25-291B-B0FBC13FF830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7C550EB-9916-8B83-8938-68D260F739B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30EC4AA-937D-CBDE-B0C9-AFAE0BD32B45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5D07246-8AC1-6ED3-C23D-AD539A54EAB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824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1F7A1F"/>
          </a:solidFill>
          <a:ln w="12700">
            <a:solidFill>
              <a:srgbClr val="1F7A1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VII. Çok vatandaşlık  |  Vaka Tartışması #4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85800" y="640080"/>
            <a:ext cx="10820095" cy="5806440"/>
          </a:xfrm>
          <a:prstGeom prst="roundRect">
            <a:avLst/>
          </a:prstGeom>
          <a:solidFill>
            <a:srgbClr val="ECF8EC"/>
          </a:solidFill>
          <a:ln w="12700">
            <a:solidFill>
              <a:srgbClr val="BFE3B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005840" y="777240"/>
            <a:ext cx="101800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Lex fori vatandaşlığı olan çift vatandaş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005840" y="1371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7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05840" y="1645920"/>
            <a:ext cx="10180015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 kişisi hem Türk hem de Devlet Z vatandaşıdır. Türkiye’de bir idari işlem ve ayrıca bir özel hukuk uyuşmazlığı gündeme gelir. D, Türkiye’de kendisine “yabancı” muamelesi yapılmasını talep eder (Z vatandaşlığını öne sürerek).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05840" y="39319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7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Tartışma soruları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188720" y="4206240"/>
            <a:ext cx="9905695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 (lex fori) bakımından D nasıl değerlendirilir?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Kamu hukuku işlemlerinde ve özel hukukta yaklaşım aynı mıdır?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Etkin vatandaşlık tartışması bu örnekte rol oynar mı?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05840" y="6108192"/>
            <a:ext cx="101800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Çok vatandaşlıkta lex fori prensibi (V/1/a).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VII. Vatansızlık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Vatansızlık: tanım ve türler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Vatansızlık: kişinin hiçbir devletin vatandaşlığını kazanamaması (menfî çatışma)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jure vatansız: hukuken hiçbir vatandaşlık bağı yok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facto vatansız: hukuken vatandaşlığı var; fakat fiilen koruma/bağ işlevi görmüyor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Çözüm aracı: vatandaşlık bağlantısı yoksa ikametgâh/mesken gibi bağlar devreye sokulabilir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V/2.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VII. Vatansızlık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Pozitif hukuk bağlantısı: Türkiye’de doğum yeri esasına göre vatandaşlık (örnek)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TVK m.8: Türkiye’de doğan ve ana-babadan dolayı doğumla hiçbir ülke vatandaşlığını kazanamayan çocuk → doğumdan itibaren Türk vatandaşı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 Yönetmeliği: başvuru belgeleri ve tescil usulü düzenlenir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Doktrin bağlantısı: vatansızlığı önleyici tamamlayıcı mekanizma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Bkz. TVK m.8; Uyg. Yön. m.11–12.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1F7A1F"/>
          </a:solidFill>
          <a:ln w="12700">
            <a:solidFill>
              <a:srgbClr val="1F7A1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VII. Vatansızlık  |  Vaka Tartışması #5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85800" y="640080"/>
            <a:ext cx="10820095" cy="5806440"/>
          </a:xfrm>
          <a:prstGeom prst="roundRect">
            <a:avLst/>
          </a:prstGeom>
          <a:solidFill>
            <a:srgbClr val="ECF8EC"/>
          </a:solidFill>
          <a:ln w="12700">
            <a:solidFill>
              <a:srgbClr val="BFE3B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005840" y="777240"/>
            <a:ext cx="101800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Türkiye’de doğan, vatansız kalma riski olan çocuk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005840" y="1371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7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05840" y="1645920"/>
            <a:ext cx="10180015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ve F yabancıdır; kendi milli hukukları gereği çocukları doğumla vatandaşlık kazanamamaktadır. Çocuk Türkiye’de doğmuştur ve başka bir devlet vatandaşlığına da sahip değildir.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05840" y="39319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7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Tartışma soruları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188720" y="4206240"/>
            <a:ext cx="9905695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çocuk açısından menfî çatışma (vatansızlık) riski var mı?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hukukunda doğum yeri esasının işlevi nedir?</a:t>
            </a:r>
            <a:endParaRPr lang="en-US" sz="1600" dirty="0"/>
          </a:p>
          <a:p>
            <a:pPr marL="228600" indent="-228600">
              <a:lnSpc>
                <a:spcPct val="112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Başvuru/tescil açısından hangi belgeler önem taşır?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05840" y="6108192"/>
            <a:ext cx="101800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TVK m.8; Uyg. Yön. m.11–12 (doğum yeri esasına göre kazanım).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3B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07A7A"/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80015" y="960120"/>
            <a:ext cx="1280160" cy="12801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85800" y="2103120"/>
            <a:ext cx="10820095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VIII. ÖZEL AİDİYETLER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685800" y="3246120"/>
            <a:ext cx="1082009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Tüzel kişiler – gemiler – hava araçları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685800" y="6126480"/>
            <a:ext cx="108200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akışı: kavram → yöntem → çatışmalar → uygulama örnekleri</a:t>
            </a:r>
            <a:endParaRPr lang="en-US" sz="14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007A7A"/>
          </a:solidFill>
          <a:ln w="12700">
            <a:solidFill>
              <a:srgbClr val="007A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VIII. Özel aidiyetler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Neden bu başlık “vatandaşlık” ile birlikte anılır?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kavramı aslen gerçek kişiler içindir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Ancak uluslararası ilişkilerde tüzel kişi/gemi/hava aracı için de bir “aidiyet” (bağ) aranır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bağ, hangi devletin koruması/hukuku ile ilişkilendirileceğini belirler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VI.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007A7A"/>
          </a:solidFill>
          <a:ln w="12700">
            <a:solidFill>
              <a:srgbClr val="007A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VIII. Tüzel kişiler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Tüzel kişiler: </a:t>
            </a:r>
            <a:r>
              <a:rPr lang="en-US" sz="2600" b="1" dirty="0" err="1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bağlantı</a:t>
            </a: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600" b="1" dirty="0" err="1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ölçütleri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Merkez (idare merkezi) – “gerçek merkez” yaklaşımı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Faaliyet merkezi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 hukuku (incorporation) – “kurulduğu hukuk”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prensibi (özellikle olağanüstü/özellikli olaylarda)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uluslu şirketlerde bu ölçütler farklı sonuçlar doğurabilir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VI/1.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007A7A"/>
          </a:solidFill>
          <a:ln w="12700">
            <a:solidFill>
              <a:srgbClr val="007A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VIII. Gemiler ve hava araçları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Gemiler ve hava araçları: bayrak/sicil – “ucuz bayrak” sorunu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Gemi/hava aracı kural olarak tek bir devlete ait olur (bayrak/sicil)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“elverişli/ucuz bayrak” uygulaması (Panama/Liberya örneği) önemli bir pratik sorundur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Uluslararası metinlerde “genuine link” aransa da, uygulamada etkinliği sınırlı olabilir (lex imperfecta tartışması)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VI/2.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I. Vatandaşlık – Genel olarak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“değişmez” değildir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Kişi vatandaşlığını değiştirebilir; bir toplumdan diğerine geçebilir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nedenle vatandaşlık, kişinin “doğrudan tanıtma vasıtası” değil; aidiyetini gösteren hukukî bir niteliktir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olayları: doğum, evlilik, devlet halefiyeti, irade beyanı, vb.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I/1</a:t>
            </a:r>
            <a:r>
              <a:rPr lang="tr-TR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Dersin özeti: 7 cümlede genel doktrin</a:t>
            </a:r>
            <a:endParaRPr lang="en-US" sz="26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11535" y="612648"/>
            <a:ext cx="457200" cy="4572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Vatandaşlık, kişi ile devlet arasında aidiyet ilişkisi kuran hukukî bağ/statüdür.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Kavramın hem iç hukuk hem de devletler hukuku bakımından sonuçları vardır.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Devletler vatandaşlık konusunda geniş yetkiye sahiptir; ancak keyfîlik ve vatansızlık riski modern ilkelerle sınırlanır.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hukuku kamu hukuku ağırlıklıdır; ama evlilik/nesep gibi özel hukuk kurumlarıyla iç içedir.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Vatandaşlığı tayinde temel kural, vatandaşlığı söz konusu edilen devlet hukukunun uygulanmasıdır.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 meseleler doğru çözülmezse vatandaşlık sonucu hatalı kurulur.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vatandaşlık ve vatansızlık, hukukların çatışmasının en tipik iki çıktısıdır.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3B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C8102E"/>
          </a:solidFill>
          <a:ln/>
        </p:spPr>
        <p:txBody>
          <a:bodyPr/>
          <a:lstStyle/>
          <a:p>
            <a:endParaRPr lang="tr-T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80015" y="960120"/>
            <a:ext cx="1280160" cy="12801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85800" y="2103120"/>
            <a:ext cx="10820095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SONU QUIZ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685800" y="3246120"/>
            <a:ext cx="1082009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soru – genel tekrar ve ölçme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685800" y="6126480"/>
            <a:ext cx="108200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6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akışı: kavram → yöntem → çatışmalar → uygulama örnekleri</a:t>
            </a:r>
            <a:endParaRPr lang="en-US" sz="14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5EB45F9-D586-C3CE-38FD-D388A5C2512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C2EADC2-1CC9-9ED1-273E-2EC1AD33058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700" b="1">
                <a:solidFill>
                  <a:srgbClr val="000000"/>
                </a:solidFill>
              </a:rPr>
              <a:t>1. “Vatandaşlığı tayinde uygulanacak hukuk” prensibi bakımından doğru ifade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7ECD7C2-DA73-321D-2226-63CE790F37FC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F2AF326-53E0-E29A-6630-8444B7E9D87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D250E754-9E2C-B904-E6B7-63672725F8DA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F920A99C-5E50-4733-2C3A-6CEDE85AB3E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63550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F1BF57A-1C41-6729-F13C-8F23A241AE2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1EED37C-ABF1-9B6F-919F-7E0928CD155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n-NO" sz="4000" b="1">
                <a:solidFill>
                  <a:srgbClr val="000000"/>
                </a:solidFill>
              </a:rPr>
              <a:t>2. Vatandaşlığın üç temel prensipten biri hangisidir?</a:t>
            </a:r>
            <a:endParaRPr lang="tr-TR" sz="4000" b="1">
              <a:solidFill>
                <a:srgbClr val="000000"/>
              </a:solidFill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FB01C2B-BB7B-4929-C38A-7B7ED782B3A7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39D0768-87C8-4897-3020-30D20FDD59BB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3AF03A5C-0B71-92AC-C8E2-F96165464B6C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5922C8D-700B-0F5B-F0C7-8E03D16ED522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35483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07A5879-5F58-75AB-D183-ED413AC3642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524D78C-F21B-20FB-B9B3-6788425F9AC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600" b="1">
                <a:solidFill>
                  <a:srgbClr val="000000"/>
                </a:solidFill>
              </a:rPr>
              <a:t>3. Vatandaşlığın hukukî niteliği tartışmasında “statü” yaklaşımı daha çok neyi vurgular?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C722AB8-B2E1-1024-5EB5-8A28A90B5FF1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B75B045-8B8B-0208-E530-C6A33EC9B959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CFBA6F7D-CA23-DE15-8A8E-57DA3D23F713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F0E6CDB-FA00-38B8-9587-8513BC665B6F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5426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1C43514-5EB1-7C1D-8DFD-28F1CD960E2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3EA6877-C5BD-D775-3986-5A4AFF0B2CA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4. Ön mesele kavramı bakımından aşağıdaki eşleştirmelerden hangisi doğrudur?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4257A52-FFCE-FF6D-A1CE-E24EE07B30CD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67E6D07-D09F-E100-59F8-4C00BD7B5434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D4BC105A-4B21-9720-B2B6-E249D52CCB61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023865-53F3-31FD-2A83-D750E5A87CC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34789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1A94097-352B-EFE8-7845-6C7B93A5AD0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0AE5727-8415-DE7E-51F8-69740D0A4DA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5. “Müspet çatışma” kavramı aşağıdakilerden hangisini ifade eder?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72AD2A6-98C0-480D-661D-451811972708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4A7751F-E0CF-9E60-449B-0D3C531F2DBA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0A0BECC9-05F6-94A6-FDF4-80BBFA7E1F3A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6A8DF8A-E0F9-4B70-6F3C-5A14C152168C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40077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06D82DF-B0B8-D4EF-E466-37139D45E41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6C5A867-5AA9-C146-4D51-C04AA42A682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700" b="1">
                <a:solidFill>
                  <a:srgbClr val="000000"/>
                </a:solidFill>
              </a:rPr>
              <a:t>6. Birden fazla vatandaşlığı olan kişi açısından, vatandaşlıklardan biri lex fori ise genel yaklaşım nedir?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BB89E68-5264-3165-24C1-CAB416EEA4AF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DE7B8C2-C4D6-6410-EBD6-3E80940411BE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A9A425C1-212F-70F9-1E4B-120AE483607D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6174C95-491A-F5BE-DA69-3430F450928B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30067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A0DC1CD-F29C-0AD0-558F-482B3A72B1F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7763D5C-DF08-B269-1538-F3C97BD2BDF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TVK’ya göre, Türkiye’de doğan ve ana-babadan dolayı doğumla hiçbir ülke vatandaşlığını kazanamayan çocuk için sonuç nedir?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DB4B159-9FC0-AFC4-5FD6-9D4B82346C4B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3762AF6-6D03-25BD-30A5-2BE4F228337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D05E4FE8-249C-8961-95B8-543BB8CC3517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4559368-6918-1026-1B86-7607C3634A3A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84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130C8BA-856B-9B38-E1AC-DBA501EE828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830B76A-A0F3-93C6-4FEE-6C4128ED211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300" b="1">
                <a:solidFill>
                  <a:srgbClr val="000000"/>
                </a:solidFill>
              </a:rPr>
              <a:t>8. Vatandaşlığa alma (telsik) sürecinin kamu hukuku karakterine dair TVK’daki vurgu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19998B6-B3FC-CC15-D213-3DF1A0939852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E992FB6-1AC5-BC1C-06B2-BAD38CC9E856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E9927D61-7004-E87B-2DCE-BAC37B36C3F9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A81EE4B-CC3B-F815-666D-0020EEC8A04B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6469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I. Vatandaşlık – Genel olarak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“Vatandaşlık hukuku” neyi kapsar?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Vatandaşlığın kazanılması, kaybı ve ispatına ilişkin kurallar bütünü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alan, kamu hukuku ağırlıklıdır; fakat özel hukuk kurumlarıyla temas eder (evlenme, nesep vb.)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Pozitif hukuk bağlantısı: 5901 sayılı TVK, vatandaşlığın kazanılması/kaybı ve işlemlerin usul esaslarını düzenler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Bkz. TVK m.1–2 (amaç/kapsam).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168F16F-375A-48C9-0FD5-5753B292D75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C777199-E308-0402-F942-706D0DBA798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700" b="1">
                <a:solidFill>
                  <a:srgbClr val="000000"/>
                </a:solidFill>
              </a:rPr>
              <a:t>9. Tüzel kişilerin “aidiyetini” belirlemede bağlantı ölçütleri arasında hangisi yoktur?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968612D-EA22-6AD8-56C7-EBF4059472E8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07886FF-8CF5-F532-B660-232750BFF5E0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CDDC93C0-90D6-DA14-65BF-5BAB09256163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3003DD4-1D2F-EEE5-B3CF-31EA6A1551F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939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0720BAA-D33D-20F8-6366-F01F4FED69A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52D71C0-2552-A0EA-1E5B-1A3442D4751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900" b="1">
                <a:solidFill>
                  <a:srgbClr val="000000"/>
                </a:solidFill>
              </a:rPr>
              <a:t>10. “Genel vatandaşlık” ile “belirli amaçlı vatandaşlık” ayrımı bakımından doğru ifade hangisidir?
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7BDEB9E-E017-497C-29CD-01080A70145E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B6B0A6F-6E98-9A60-4BFE-4AD708CC27B6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8AE32CCD-51FC-6F0D-F7A5-E71EDE13A06A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D68BC55-B15B-CEA8-18D3-6301F6887DA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54517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0B89733-A33B-7A50-E6C8-1130732104E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50E41CA-C25A-1410-F7B9-A2EE9DFD143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Derse Katılan Öğrencilerin Adı Soyadı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67DB7CC-D6B6-2632-9A9F-07B2585653AC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EF76EA5-D520-40EE-D5A9-08D32C380098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3B2387E-2A52-69D8-41A7-E67B58DECB96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EFEF5FE-E034-9A99-16FD-60775C53F7DD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59721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59339A5-77BE-AE18-1888-E027CD0CC2A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825D442-3F3E-B4FE-8401-FE1F8B5964E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1. Vatandaşlık kavramını en isabetli biçimde tanımlayan ifade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FA66A86-9D31-98E8-8062-D60BC79CC468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22CC9CC-8B58-0A9D-60FF-7CCE07689C09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0AE95789-CFCD-91EB-EFEB-70B3C2E4FED2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5DEBD52-F956-4EF6-529B-F40A963D0BB9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99422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4F6F8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41148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201168" y="73152"/>
            <a:ext cx="1178935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I. Vatandaşlık – Prensipler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6400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F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prensipler (doktrindeki çekirdek üçlü)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10820095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EA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0180015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kişinin bir vatandaşlığı olmalıdır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Kişi vatandaşlığından keyfi olarak mahrum edilmemelidir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kişiye zorla yükletilmemeli; vatandaşlığını terk etmeye de zorlanmamalıdır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Not: Bu ilkeler devletlerin yetkisini tamamen kaldırmaz; sınırlayıcı/dengeleyici rol oynar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63093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Kısım – I/4. </a:t>
            </a:r>
            <a:r>
              <a:rPr lang="en-US" sz="1000" i="1" dirty="0" err="1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</a:t>
            </a:r>
            <a:r>
              <a:rPr lang="tr-TR" sz="1000" i="1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" y="6537960"/>
            <a:ext cx="10820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4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– Genel Doktrin (Birinci Kısım)</a:t>
            </a:r>
            <a:endParaRPr lang="en-US" sz="10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20.0.7308"/>
  <p:tag name="SLIDO_PRESENTATION_ID" val="235e29b6-af00-4ec3-9fb5-bfea77a9bfca"/>
  <p:tag name="SLIDO_EVENT_UUID" val="165a8c6e-9e26-4fe6-b7e4-ef42b2dbb574"/>
  <p:tag name="SLIDO_EVENT_SECTION_UUID" val="9d0c65ae-7b1f-45e7-aee0-af7b62ced2d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Y4NjB9"/>
  <p:tag name="SLIDO_TYPE" val="SlidoPoll"/>
  <p:tag name="SLIDO_POLL_UUID" val="11168deb-ce50-454b-9b44-867141190ca9"/>
  <p:tag name="SLIDO_TIMELINE" val="W3sicG9sbFF1ZXN0aW9uVXVpZCI6IjliYzgxY2M0LTE5MDMtNDJmMi04YzVlLTE0NWM3OTEzNDE1NyIsInNob3dSZXN1bHRzIjpmYWxzZSwic2hvd0NvcnJlY3RBbnN3ZXJzIjpmYWxzZSwidm90aW5nTG9ja2VkIjpmYWxzZX0seyJwb2xsUXVlc3Rpb25VdWlkIjoiOWJjODFjYzQtMTkwMy00MmYyLThjNWUtMTQ1Yzc5MTM0MTU3Iiwic2hvd1Jlc3VsdHMiOnRydWUsInNob3dDb3JyZWN0QW5zd2VycyI6dHJ1ZSwidm90aW5nTG9ja2VkIjpmYWxzZX1d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cwNjV9"/>
  <p:tag name="SLIDO_TYPE" val="SlidoPoll"/>
  <p:tag name="SLIDO_POLL_UUID" val="cfbf3895-ca78-4e32-a6c3-ca8a2430d43d"/>
  <p:tag name="SLIDO_TIMELINE" val="W3sicG9sbFF1ZXN0aW9uVXVpZCI6IjhjMGY1N2RjLWEzY2UtNGU2ZC1iNWM5LWE4ODBiMTFjYWQ0NyIsInNob3dSZXN1bHRzIjpmYWxzZSwic2hvd0NvcnJlY3RBbnN3ZXJzIjpmYWxzZSwidm90aW5nTG9ja2VkIjpmYWxzZX0seyJwb2xsUXVlc3Rpb25VdWlkIjoiOGMwZjU3ZGMtYTNjZS00ZTZkLWI1YzktYTg4MGIxMWNhZDQ3Iiwic2hvd1Jlc3VsdHMiOnRydWUsInNob3dDb3JyZWN0QW5zd2VycyI6dHJ1ZSwidm90aW5nTG9ja2VkIjpmYWxzZX1d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cyMDR9"/>
  <p:tag name="SLIDO_TYPE" val="SlidoPoll"/>
  <p:tag name="SLIDO_POLL_UUID" val="acf2fb4e-87d3-4857-a92c-d789a8a3c06e"/>
  <p:tag name="SLIDO_TIMELINE" val="W3sicG9sbFF1ZXN0aW9uVXVpZCI6IjcwNTRlNmFlLWY4NTQtNGFjMC1iNWJjLTMyODExNjI3OGE1NyIsInNob3dSZXN1bHRzIjpmYWxzZSwic2hvd0NvcnJlY3RBbnN3ZXJzIjpmYWxzZSwidm90aW5nTG9ja2VkIjpmYWxzZX0seyJwb2xsUXVlc3Rpb25VdWlkIjoiNzA1NGU2YWUtZjg1NC00YWMwLWI1YmMtMzI4MTE2Mjc4YTU3Iiwic2hvd1Jlc3VsdHMiOnRydWUsInNob3dDb3JyZWN0QW5zd2VycyI6dHJ1ZSwidm90aW5nTG9ja2VkIjpmYWxzZX1d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U5NTd9"/>
  <p:tag name="SLIDO_TYPE" val="SlidoPoll"/>
  <p:tag name="SLIDO_POLL_UUID" val="07807161-fbff-4d72-afb4-d4ef43156187"/>
  <p:tag name="SLIDO_TIMELINE" val="W3sicG9sbFF1ZXN0aW9uVXVpZCI6IjU2NzQ2ZDBmLWJiYTQtNGExYS05NzNiLTVkNDQ4ZDY2Y2NkZiIsInNob3dSZXN1bHRzIjpmYWxzZSwic2hvd0NvcnJlY3RBbnN3ZXJzIjpmYWxzZSwidm90aW5nTG9ja2VkIjpmYWxzZX0seyJwb2xsUXVlc3Rpb25VdWlkIjoiNTY3NDZkMGYtYmJhNC00YTFhLTk3M2ItNWQ0NDhkNjZjY2RmIiwic2hvd1Jlc3VsdHMiOnRydWUsInNob3dDb3JyZWN0QW5zd2VycyI6dHJ1ZSwidm90aW5nTG9ja2VkIjpmYWxzZX1d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czMDN9"/>
  <p:tag name="SLIDO_TYPE" val="SlidoPoll"/>
  <p:tag name="SLIDO_POLL_UUID" val="6b61a3c2-527a-4d8f-883d-70c1187bf3b2"/>
  <p:tag name="SLIDO_TIMELINE" val="W3sicG9sbFF1ZXN0aW9uVXVpZCI6Ijc0NWVlOTJmLTE0OTUtNDljMi1hNjMyLTUyMzU0NzgzMDg3NSIsInNob3dSZXN1bHRzIjpmYWxzZSwic2hvd0NvcnJlY3RBbnN3ZXJzIjpmYWxzZSwidm90aW5nTG9ja2VkIjpmYWxzZX0seyJwb2xsUXVlc3Rpb25VdWlkIjoiNzQ1ZWU5MmYtMTQ5NS00OWMyLWE2MzItNTIzNTQ3ODMwODc1Iiwic2hvd1Jlc3VsdHMiOnRydWUsInNob3dDb3JyZWN0QW5zd2VycyI6dHJ1ZSwidm90aW5nTG9ja2VkIjpmYWxzZX1d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c0OTR9"/>
  <p:tag name="SLIDO_TYPE" val="SlidoPoll"/>
  <p:tag name="SLIDO_POLL_UUID" val="445b78ca-f540-4486-93fc-43c59a987e45"/>
  <p:tag name="SLIDO_TIMELINE" val="W3sicG9sbFF1ZXN0aW9uVXVpZCI6Ijc0NGZkZjRiLTA1NGQtNGEwNC1iMGE5LWZiN2MzZTQxNzI1YiIsInNob3dSZXN1bHRzIjpmYWxzZSwic2hvd0NvcnJlY3RBbnN3ZXJzIjpmYWxzZSwidm90aW5nTG9ja2VkIjpmYWxzZX0seyJwb2xsUXVlc3Rpb25VdWlkIjoiNzQ0ZmRmNGItMDU0ZC00YTA0LWIwYTktZmI3YzNlNDE3MjViIiwic2hvd1Jlc3VsdHMiOnRydWUsInNob3dDb3JyZWN0QW5zd2VycyI6dHJ1ZSwidm90aW5nTG9ja2VkIjpmYWxzZX1d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c3MzB9"/>
  <p:tag name="SLIDO_TYPE" val="SlidoPoll"/>
  <p:tag name="SLIDO_POLL_UUID" val="8265d6a6-4d40-47d2-8cd4-433e2955db59"/>
  <p:tag name="SLIDO_TIMELINE" val="W3sicG9sbFF1ZXN0aW9uVXVpZCI6ImNmMTM0ZTM5LTY2YmQtNDliMi05YzYyLTBkZmJhYWJkNzI4NSIsInNob3dSZXN1bHRzIjpmYWxzZSwic2hvd0NvcnJlY3RBbnN3ZXJzIjpmYWxzZSwidm90aW5nTG9ja2VkIjpmYWxzZX0seyJwb2xsUXVlc3Rpb25VdWlkIjoiY2YxMzRlMzktNjZiZC00OWIyLTljNjItMGRmYmFhYmQ3Mjg1Iiwic2hvd1Jlc3VsdHMiOnRydWUsInNob3dDb3JyZWN0QW5zd2VycyI6dHJ1ZSwidm90aW5nTG9ja2VkIjpmYWxzZX1d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c4MDh9"/>
  <p:tag name="SLIDO_TYPE" val="SlidoPoll"/>
  <p:tag name="SLIDO_POLL_UUID" val="d3c3f48e-4b0f-4b24-8765-38f8f26ae282"/>
  <p:tag name="SLIDO_TIMELINE" val="W3sicG9sbFF1ZXN0aW9uVXVpZCI6IjkyOTYyYzBkLTc5ZjgtNGZhYi1iNjE4LTI3MDJjNGRmZjk0OSIsInNob3dSZXN1bHRzIjpmYWxzZSwic2hvd0NvcnJlY3RBbnN3ZXJzIjpmYWxzZSwidm90aW5nTG9ja2VkIjpmYWxzZX0seyJwb2xsUXVlc3Rpb25VdWlkIjoiOTI5NjJjMGQtNzlmOC00ZmFiLWI2MTgtMjcwMmM0ZGZmOTQ5Iiwic2hvd1Jlc3VsdHMiOnRydWUsInNob3dDb3JyZWN0QW5zd2VycyI6dHJ1ZSwidm90aW5nTG9ja2VkIjpmYWxzZX1d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g0NDR9"/>
  <p:tag name="SLIDO_TYPE" val="SlidoPoll"/>
  <p:tag name="SLIDO_POLL_UUID" val="09dc2315-fa0b-4cac-8027-920909100143"/>
  <p:tag name="SLIDO_POLL_QUESTION_UUID" val="9f8bce33-29cc-4294-81a6-c0ee5d339041"/>
  <p:tag name="SLIDO_TIMELINE" val="W3sic2NyZWVuIjoiUXVpekpvaW5pbmciLCJzaG93UmVzdWx0cyI6ZmFsc2UsInNob3dDb3JyZWN0QW5zd2VycyI6ZmFsc2UsInZvdGluZ0xvY2tlZCI6ZmFsc2V9LHsicG9sbFF1ZXN0aW9uVXVpZCI6IjlmOGJjZTMzLTI5Y2MtNDI5NC04MWE2LWMwZWU1ZDMzOTA0MSIsInNob3dSZXN1bHRzIjpmYWxzZSwic2hvd0NvcnJlY3RBbnN3ZXJzIjpmYWxzZSwidm90aW5nTG9ja2VkIjpmYWxzZX0seyJwb2xsUXVlc3Rpb25VdWlkIjoiOWY4YmNlMzMtMjljYy00Mjk0LTgxYTYtYzBlZTVkMzM5MDQxIiwic2hvd1Jlc3VsdHMiOnRydWUsInNob3dDb3JyZWN0QW5zd2VycyI6ZmFsc2UsInZvdGluZ0xvY2tlZCI6dHJ1ZX0seyJwb2xsUXVlc3Rpb25VdWlkIjoiOWY4YmNlMzMtMjljYy00Mjk0LTgxYTYtYzBlZTVkMzM5MDQxIiwic2hvd1Jlc3VsdHMiOnRydWUsInNob3dDb3JyZWN0QW5zd2VycyI6dHJ1ZSwidm90aW5nTG9ja2VkIjp0cnVlfV0=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g0NDh9"/>
  <p:tag name="SLIDO_TYPE" val="SlidoPoll"/>
  <p:tag name="SLIDO_POLL_UUID" val="09dc2315-fa0b-4cac-8027-920909100143"/>
  <p:tag name="SLIDO_POLL_QUESTION_UUID" val="93d84195-aab9-40f4-bdef-252b27a8225c"/>
  <p:tag name="SLIDO_TIMELINE" val="W3sicG9sbFF1ZXN0aW9uVXVpZCI6IjkzZDg0MTk1LWFhYjktNDBmNC1iZGVmLTI1MmIyN2E4MjI1YyIsInNob3dSZXN1bHRzIjpmYWxzZSwic2hvd0NvcnJlY3RBbnN3ZXJzIjpmYWxzZSwidm90aW5nTG9ja2VkIjpmYWxzZX0seyJwb2xsUXVlc3Rpb25VdWlkIjoiOTNkODQxOTUtYWFiOS00MGY0LWJkZWYtMjUyYjI3YTgyMjVjIiwic2hvd1Jlc3VsdHMiOnRydWUsInNob3dDb3JyZWN0QW5zd2VycyI6ZmFsc2UsInZvdGluZ0xvY2tlZCI6dHJ1ZX0seyJwb2xsUXVlc3Rpb25VdWlkIjoiOTNkODQxOTUtYWFiOS00MGY0LWJkZWYtMjUyYjI3YTgyMjVjIiwic2hvd1Jlc3VsdHMiOnRydWUsInNob3dDb3JyZWN0QW5zd2VycyI6dHJ1ZSwidm90aW5nTG9ja2VkIjp0cnVlfV0=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g0NTF9"/>
  <p:tag name="SLIDO_TYPE" val="SlidoPoll"/>
  <p:tag name="SLIDO_POLL_UUID" val="09dc2315-fa0b-4cac-8027-920909100143"/>
  <p:tag name="SLIDO_POLL_QUESTION_UUID" val="b341fc06-ed9a-4a30-99af-edfb13721f3d"/>
  <p:tag name="SLIDO_TIMELINE" val="W3sicG9sbFF1ZXN0aW9uVXVpZCI6ImIzNDFmYzA2LWVkOWEtNGEzMC05OWFmLWVkZmIxMzcyMWYzZCIsInNob3dSZXN1bHRzIjpmYWxzZSwic2hvd0NvcnJlY3RBbnN3ZXJzIjpmYWxzZSwidm90aW5nTG9ja2VkIjpmYWxzZX0seyJwb2xsUXVlc3Rpb25VdWlkIjoiYjM0MWZjMDYtZWQ5YS00YTMwLTk5YWYtZWRmYjEzNzIxZjNkIiwic2hvd1Jlc3VsdHMiOnRydWUsInNob3dDb3JyZWN0QW5zd2VycyI6ZmFsc2UsInZvdGluZ0xvY2tlZCI6dHJ1ZX0seyJwb2xsUXVlc3Rpb25VdWlkIjoiYjM0MWZjMDYtZWQ5YS00YTMwLTk5YWYtZWRmYjEzNzIxZjNkIiwic2hvd1Jlc3VsdHMiOnRydWUsInNob3dDb3JyZWN0QW5zd2VycyI6dHJ1ZSwidm90aW5nTG9ja2VkIjp0cnVlfV0=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g0NTN9"/>
  <p:tag name="SLIDO_TYPE" val="SlidoPoll"/>
  <p:tag name="SLIDO_POLL_UUID" val="09dc2315-fa0b-4cac-8027-920909100143"/>
  <p:tag name="SLIDO_POLL_QUESTION_UUID" val="cd1a2246-e2c0-4ee2-b841-962ca6891d17"/>
  <p:tag name="SLIDO_TIMELINE" val="W3sicG9sbFF1ZXN0aW9uVXVpZCI6ImNkMWEyMjQ2LWUyYzAtNGVlMi1iODQxLTk2MmNhNjg5MWQxNyIsInNob3dSZXN1bHRzIjpmYWxzZSwic2hvd0NvcnJlY3RBbnN3ZXJzIjpmYWxzZSwidm90aW5nTG9ja2VkIjpmYWxzZX0seyJwb2xsUXVlc3Rpb25VdWlkIjoiY2QxYTIyNDYtZTJjMC00ZWUyLWI4NDEtOTYyY2E2ODkxZDE3Iiwic2hvd1Jlc3VsdHMiOnRydWUsInNob3dDb3JyZWN0QW5zd2VycyI6ZmFsc2UsInZvdGluZ0xvY2tlZCI6dHJ1ZX0seyJwb2xsUXVlc3Rpb25VdWlkIjoiY2QxYTIyNDYtZTJjMC00ZWUyLWI4NDEtOTYyY2E2ODkxZDE3Iiwic2hvd1Jlc3VsdHMiOnRydWUsInNob3dDb3JyZWN0QW5zd2VycyI6dHJ1ZSwidm90aW5nTG9ja2VkIjp0cnVlfV0=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g0NTZ9"/>
  <p:tag name="SLIDO_TYPE" val="SlidoPoll"/>
  <p:tag name="SLIDO_POLL_UUID" val="09dc2315-fa0b-4cac-8027-920909100143"/>
  <p:tag name="SLIDO_POLL_QUESTION_UUID" val="a508cb25-9c3e-433a-b07f-e2e3abf0b505"/>
  <p:tag name="SLIDO_TIMELINE" val="W3sicG9sbFF1ZXN0aW9uVXVpZCI6ImE1MDhjYjI1LTljM2UtNDMzYS1iMDdmLWUyZTNhYmYwYjUwNSIsInNob3dSZXN1bHRzIjpmYWxzZSwic2hvd0NvcnJlY3RBbnN3ZXJzIjpmYWxzZSwidm90aW5nTG9ja2VkIjpmYWxzZX0seyJwb2xsUXVlc3Rpb25VdWlkIjoiYTUwOGNiMjUtOWMzZS00MzNhLWIwN2YtZTJlM2FiZjBiNTA1Iiwic2hvd1Jlc3VsdHMiOnRydWUsInNob3dDb3JyZWN0QW5zd2VycyI6ZmFsc2UsInZvdGluZ0xvY2tlZCI6dHJ1ZX0seyJwb2xsUXVlc3Rpb25VdWlkIjoiYTUwOGNiMjUtOWMzZS00MzNhLWIwN2YtZTJlM2FiZjBiNTA1Iiwic2hvd1Jlc3VsdHMiOnRydWUsInNob3dDb3JyZWN0QW5zd2VycyI6dHJ1ZSwidm90aW5nTG9ja2VkIjp0cnVlfV0=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g0NTl9"/>
  <p:tag name="SLIDO_TYPE" val="SlidoPoll"/>
  <p:tag name="SLIDO_POLL_UUID" val="09dc2315-fa0b-4cac-8027-920909100143"/>
  <p:tag name="SLIDO_POLL_QUESTION_UUID" val="c5759a73-11f3-488d-9193-53c1f841ad0a"/>
  <p:tag name="SLIDO_TIMELINE" val="W3sicG9sbFF1ZXN0aW9uVXVpZCI6ImM1NzU5YTczLTExZjMtNDg4ZC05MTkzLTUzYzFmODQxYWQwYSIsInNob3dSZXN1bHRzIjpmYWxzZSwic2hvd0NvcnJlY3RBbnN3ZXJzIjpmYWxzZSwidm90aW5nTG9ja2VkIjpmYWxzZX0seyJwb2xsUXVlc3Rpb25VdWlkIjoiYzU3NTlhNzMtMTFmMy00ODhkLTkxOTMtNTNjMWY4NDFhZDBhIiwic2hvd1Jlc3VsdHMiOnRydWUsInNob3dDb3JyZWN0QW5zd2VycyI6ZmFsc2UsInZvdGluZ0xvY2tlZCI6dHJ1ZX0seyJwb2xsUXVlc3Rpb25VdWlkIjoiYzU3NTlhNzMtMTFmMy00ODhkLTkxOTMtNTNjMWY4NDFhZDBhIiwic2hvd1Jlc3VsdHMiOnRydWUsInNob3dDb3JyZWN0QW5zd2VycyI6dHJ1ZSwidm90aW5nTG9ja2VkIjp0cnVlfV0=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YwMTR9"/>
  <p:tag name="SLIDO_TYPE" val="SlidoPoll"/>
  <p:tag name="SLIDO_POLL_UUID" val="f6ef3fa5-5807-4654-b6bf-9f8c11f2b1eb"/>
  <p:tag name="SLIDO_TIMELINE" val="W3sicG9sbFF1ZXN0aW9uVXVpZCI6IjFkNDFjNjE1LTJkYjktNDhmMC05ZTBjLTk1MDExMDc5MTNjMSIsInNob3dSZXN1bHRzIjpmYWxzZSwic2hvd0NvcnJlY3RBbnN3ZXJzIjpmYWxzZSwidm90aW5nTG9ja2VkIjpmYWxzZX0seyJwb2xsUXVlc3Rpb25VdWlkIjoiMWQ0MWM2MTUtMmRiOS00OGYwLTllMGMtOTUwMTEwNzkxM2MxIiwic2hvd1Jlc3VsdHMiOnRydWUsInNob3dDb3JyZWN0QW5zd2VycyI6dHJ1ZSwidm90aW5nTG9ja2VkIjpmYWxzZX1d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g0NjR9"/>
  <p:tag name="SLIDO_TYPE" val="SlidoPoll"/>
  <p:tag name="SLIDO_POLL_UUID" val="09dc2315-fa0b-4cac-8027-920909100143"/>
  <p:tag name="SLIDO_POLL_QUESTION_UUID" val="36593f41-eddf-4706-b5b4-6633c94c9a79"/>
  <p:tag name="SLIDO_TIMELINE" val="W3sicG9sbFF1ZXN0aW9uVXVpZCI6IjM2NTkzZjQxLWVkZGYtNDcwNi1iNWI0LTY2MzNjOTRjOWE3OSIsInNob3dSZXN1bHRzIjpmYWxzZSwic2hvd0NvcnJlY3RBbnN3ZXJzIjpmYWxzZSwidm90aW5nTG9ja2VkIjpmYWxzZX0seyJwb2xsUXVlc3Rpb25VdWlkIjoiMzY1OTNmNDEtZWRkZi00NzA2LWI1YjQtNjYzM2M5NGM5YTc5Iiwic2hvd1Jlc3VsdHMiOnRydWUsInNob3dDb3JyZWN0QW5zd2VycyI6ZmFsc2UsInZvdGluZ0xvY2tlZCI6dHJ1ZX0seyJwb2xsUXVlc3Rpb25VdWlkIjoiMzY1OTNmNDEtZWRkZi00NzA2LWI1YjQtNjYzM2M5NGM5YTc5Iiwic2hvd1Jlc3VsdHMiOnRydWUsInNob3dDb3JyZWN0QW5zd2VycyI6dHJ1ZSwidm90aW5nTG9ja2VkIjp0cnVlfV0=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g0NjZ9"/>
  <p:tag name="SLIDO_TYPE" val="SlidoPoll"/>
  <p:tag name="SLIDO_POLL_UUID" val="09dc2315-fa0b-4cac-8027-920909100143"/>
  <p:tag name="SLIDO_POLL_QUESTION_UUID" val="af11f7cb-278c-4b0d-82ce-9ed82ff5d5ee"/>
  <p:tag name="SLIDO_TIMELINE" val="W3sicG9sbFF1ZXN0aW9uVXVpZCI6ImFmMTFmN2NiLTI3OGMtNGIwZC04MmNlLTllZDgyZmY1ZDVlZSIsInNob3dSZXN1bHRzIjpmYWxzZSwic2hvd0NvcnJlY3RBbnN3ZXJzIjpmYWxzZSwidm90aW5nTG9ja2VkIjpmYWxzZX0seyJwb2xsUXVlc3Rpb25VdWlkIjoiYWYxMWY3Y2ItMjc4Yy00YjBkLTgyY2UtOWVkODJmZjVkNWVlIiwic2hvd1Jlc3VsdHMiOnRydWUsInNob3dDb3JyZWN0QW5zd2VycyI6ZmFsc2UsInZvdGluZ0xvY2tlZCI6dHJ1ZX0seyJwb2xsUXVlc3Rpb25VdWlkIjoiYWYxMWY3Y2ItMjc4Yy00YjBkLTgyY2UtOWVkODJmZjVkNWVlIiwic2hvd1Jlc3VsdHMiOnRydWUsInNob3dDb3JyZWN0QW5zd2VycyI6dHJ1ZSwidm90aW5nTG9ja2VkIjp0cnVlfV0=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g0Njl9"/>
  <p:tag name="SLIDO_TYPE" val="SlidoPoll"/>
  <p:tag name="SLIDO_POLL_UUID" val="09dc2315-fa0b-4cac-8027-920909100143"/>
  <p:tag name="SLIDO_POLL_QUESTION_UUID" val="c420fe10-8ade-465e-bc6e-f534469a6449"/>
  <p:tag name="SLIDO_TIMELINE" val="W3sicG9sbFF1ZXN0aW9uVXVpZCI6ImM0MjBmZTEwLThhZGUtNDY1ZS1iYzZlLWY1MzQ0NjlhNjQ0OSIsInNob3dSZXN1bHRzIjpmYWxzZSwic2hvd0NvcnJlY3RBbnN3ZXJzIjpmYWxzZSwidm90aW5nTG9ja2VkIjpmYWxzZX0seyJwb2xsUXVlc3Rpb25VdWlkIjoiYzQyMGZlMTAtOGFkZS00NjVlLWJjNmUtZjUzNDQ2OWE2NDQ5Iiwic2hvd1Jlc3VsdHMiOnRydWUsInNob3dDb3JyZWN0QW5zd2VycyI6ZmFsc2UsInZvdGluZ0xvY2tlZCI6dHJ1ZX0seyJwb2xsUXVlc3Rpb25VdWlkIjoiYzQyMGZlMTAtOGFkZS00NjVlLWJjNmUtZjUzNDQ2OWE2NDQ5Iiwic2hvd1Jlc3VsdHMiOnRydWUsInNob3dDb3JyZWN0QW5zd2VycyI6dHJ1ZSwidm90aW5nTG9ja2VkIjp0cnVlfV0=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g0NzJ9"/>
  <p:tag name="SLIDO_TYPE" val="SlidoPoll"/>
  <p:tag name="SLIDO_POLL_UUID" val="09dc2315-fa0b-4cac-8027-920909100143"/>
  <p:tag name="SLIDO_POLL_QUESTION_UUID" val="48563b44-5533-4701-a491-6b14f71a4ce0"/>
  <p:tag name="SLIDO_TIMELINE" val="W3sicG9sbFF1ZXN0aW9uVXVpZCI6IjQ4NTYzYjQ0LTU1MzMtNDcwMS1hNDkxLTZiMTRmNzFhNGNlMCIsInNob3dSZXN1bHRzIjpmYWxzZSwic2hvd0NvcnJlY3RBbnN3ZXJzIjpmYWxzZSwidm90aW5nTG9ja2VkIjpmYWxzZX0seyJwb2xsUXVlc3Rpb25VdWlkIjoiNDg1NjNiNDQtNTUzMy00NzAxLWE0OTEtNmIxNGY3MWE0Y2UwIiwic2hvd1Jlc3VsdHMiOnRydWUsInNob3dDb3JyZWN0QW5zd2VycyI6ZmFsc2UsInZvdGluZ0xvY2tlZCI6dHJ1ZX0seyJwb2xsUXVlc3Rpb25VdWlkIjoiNDg1NjNiNDQtNTUzMy00NzAxLWE0OTEtNmIxNGY3MWE0Y2UwIiwic2hvd1Jlc3VsdHMiOnRydWUsInNob3dDb3JyZWN0QW5zd2VycyI6dHJ1ZSwidm90aW5nTG9ja2VkIjp0cnVlfSx7InNjcmVlbiI6IlF1aXpMZWFkZXJib2FyZCIsInBvbGxRdWVzdGlvblV1aWQiOiI0ODU2M2I0NC01NTMzLTQ3MDEtYTQ5MS02YjE0ZjcxYTRjZTAiLCJzaG93UmVzdWx0cyI6dHJ1ZSwic2hvd0NvcnJlY3RBbnN3ZXJzIjp0cnVlLCJ2b3RpbmdMb2NrZWQiOnRydWV9XQ==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g1Njl9"/>
  <p:tag name="SLIDO_TYPE" val="SlidoPoll"/>
  <p:tag name="SLIDO_POLL_UUID" val="b50aff96-c80f-43d5-a565-c16975810cd1"/>
  <p:tag name="SLIDO_TIMELINE" val="W3sicG9sbFF1ZXN0aW9uVXVpZCI6ImIwNjM3OTE4LWZjMDQtNDRjNi04NmZlLTcyM2Q1ZWJiN2VkYSIsInNob3dSZXN1bHRzIjp0cnVlLCJzaG93Q29ycmVjdEFuc3dlcnMiOmZhbHNlLCJ2b3RpbmdMb2NrZWQiOmZhbHNlfV0=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E4MzYwNzl9"/>
  <p:tag name="SLIDO_TYPE" val="SlidoPoll"/>
  <p:tag name="SLIDO_POLL_UUID" val="98f8543f-5980-4c02-a7b4-32d7d68b726a"/>
  <p:tag name="SLIDO_TIMELINE" val="W3sicG9sbFF1ZXN0aW9uVXVpZCI6ImFkNzBhYjIyLWZlNTUtNDU1Ny05MWI5LTQyYzZiYmRhODE5YiIsInNob3dSZXN1bHRzIjpmYWxzZSwic2hvd0NvcnJlY3RBbnN3ZXJzIjpmYWxzZSwidm90aW5nTG9ja2VkIjpmYWxzZX0seyJwb2xsUXVlc3Rpb25VdWlkIjoiYWQ3MGFiMjItZmU1NS00NTU3LTkxYjktNDJjNmJiZGE4MTliIiwic2hvd1Jlc3VsdHMiOnRydWUsInNob3dDb3JyZWN0QW5zd2VycyI6dHJ1ZSwidm90aW5nTG9ja2VkIjpmYWxzZX1d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4410</Words>
  <Application>Microsoft Office PowerPoint</Application>
  <PresentationFormat>Geniş ekran</PresentationFormat>
  <Paragraphs>496</Paragraphs>
  <Slides>72</Slides>
  <Notes>51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72</vt:i4>
      </vt:variant>
    </vt:vector>
  </HeadingPairs>
  <TitlesOfParts>
    <vt:vector size="75" baseType="lpstr">
      <vt:lpstr>Arial</vt:lpstr>
      <vt:lpstr>Calibri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Vatandaşlık Hukuku – Genel Doktrin (Birinci Kısım)</dc:title>
  <dc:subject>Türk Vatandaşlık Hukuku – Genel Doktrin</dc:subject>
  <dc:creator>MÖHUK / ChatGPT</dc:creator>
  <cp:lastModifiedBy>Fatih Serbest</cp:lastModifiedBy>
  <cp:revision>3</cp:revision>
  <dcterms:created xsi:type="dcterms:W3CDTF">2026-02-21T18:57:00Z</dcterms:created>
  <dcterms:modified xsi:type="dcterms:W3CDTF">2026-03-02T08:58:12Z</dcterms:modified>
</cp:coreProperties>
</file>